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1" r:id="rId2"/>
    <p:sldId id="258" r:id="rId3"/>
    <p:sldId id="342" r:id="rId4"/>
    <p:sldId id="283" r:id="rId5"/>
    <p:sldId id="286" r:id="rId6"/>
    <p:sldId id="284" r:id="rId7"/>
    <p:sldId id="285" r:id="rId8"/>
    <p:sldId id="282" r:id="rId9"/>
    <p:sldId id="259" r:id="rId10"/>
    <p:sldId id="334" r:id="rId11"/>
    <p:sldId id="335" r:id="rId12"/>
    <p:sldId id="336" r:id="rId13"/>
    <p:sldId id="311" r:id="rId14"/>
    <p:sldId id="287" r:id="rId15"/>
    <p:sldId id="288" r:id="rId16"/>
    <p:sldId id="262" r:id="rId17"/>
    <p:sldId id="263" r:id="rId18"/>
    <p:sldId id="267" r:id="rId19"/>
    <p:sldId id="268" r:id="rId20"/>
    <p:sldId id="269" r:id="rId21"/>
    <p:sldId id="270" r:id="rId22"/>
    <p:sldId id="271" r:id="rId23"/>
    <p:sldId id="272" r:id="rId24"/>
    <p:sldId id="312" r:id="rId25"/>
    <p:sldId id="313" r:id="rId26"/>
    <p:sldId id="266" r:id="rId27"/>
    <p:sldId id="273" r:id="rId28"/>
    <p:sldId id="274" r:id="rId29"/>
    <p:sldId id="333" r:id="rId30"/>
    <p:sldId id="317" r:id="rId31"/>
    <p:sldId id="318" r:id="rId32"/>
    <p:sldId id="319" r:id="rId33"/>
    <p:sldId id="320" r:id="rId34"/>
    <p:sldId id="321" r:id="rId35"/>
    <p:sldId id="322" r:id="rId36"/>
    <p:sldId id="323" r:id="rId37"/>
    <p:sldId id="264" r:id="rId38"/>
    <p:sldId id="277" r:id="rId39"/>
    <p:sldId id="276" r:id="rId40"/>
    <p:sldId id="298" r:id="rId41"/>
    <p:sldId id="337" r:id="rId42"/>
    <p:sldId id="289" r:id="rId43"/>
    <p:sldId id="299" r:id="rId44"/>
    <p:sldId id="290" r:id="rId45"/>
    <p:sldId id="306" r:id="rId46"/>
    <p:sldId id="307" r:id="rId47"/>
    <p:sldId id="265" r:id="rId48"/>
    <p:sldId id="308" r:id="rId49"/>
    <p:sldId id="291" r:id="rId50"/>
    <p:sldId id="309" r:id="rId51"/>
    <p:sldId id="310" r:id="rId52"/>
    <p:sldId id="305" r:id="rId53"/>
    <p:sldId id="292" r:id="rId54"/>
    <p:sldId id="278" r:id="rId55"/>
    <p:sldId id="293" r:id="rId56"/>
    <p:sldId id="279" r:id="rId57"/>
    <p:sldId id="324" r:id="rId58"/>
    <p:sldId id="338" r:id="rId59"/>
    <p:sldId id="325" r:id="rId60"/>
    <p:sldId id="326" r:id="rId61"/>
    <p:sldId id="341" r:id="rId62"/>
    <p:sldId id="339" r:id="rId63"/>
    <p:sldId id="340" r:id="rId64"/>
    <p:sldId id="329" r:id="rId65"/>
    <p:sldId id="330" r:id="rId66"/>
    <p:sldId id="314" r:id="rId6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859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29BC-D75B-49DB-85DE-3FEFCE08F167}" type="datetimeFigureOut">
              <a:rPr lang="zh-CN" altLang="en-US" smtClean="0"/>
              <a:t>2023/8/5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3C2AF-B69B-4A40-9BEA-9AFA4D293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937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29BC-D75B-49DB-85DE-3FEFCE08F167}" type="datetimeFigureOut">
              <a:rPr lang="zh-CN" altLang="en-US" smtClean="0"/>
              <a:t>2023/8/5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3C2AF-B69B-4A40-9BEA-9AFA4D293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269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29BC-D75B-49DB-85DE-3FEFCE08F167}" type="datetimeFigureOut">
              <a:rPr lang="zh-CN" altLang="en-US" smtClean="0"/>
              <a:t>2023/8/5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3C2AF-B69B-4A40-9BEA-9AFA4D293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498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29BC-D75B-49DB-85DE-3FEFCE08F167}" type="datetimeFigureOut">
              <a:rPr lang="zh-CN" altLang="en-US" smtClean="0"/>
              <a:t>2023/8/5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3C2AF-B69B-4A40-9BEA-9AFA4D293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268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29BC-D75B-49DB-85DE-3FEFCE08F167}" type="datetimeFigureOut">
              <a:rPr lang="zh-CN" altLang="en-US" smtClean="0"/>
              <a:t>2023/8/5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3C2AF-B69B-4A40-9BEA-9AFA4D293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503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29BC-D75B-49DB-85DE-3FEFCE08F167}" type="datetimeFigureOut">
              <a:rPr lang="zh-CN" altLang="en-US" smtClean="0"/>
              <a:t>2023/8/5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3C2AF-B69B-4A40-9BEA-9AFA4D293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353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29BC-D75B-49DB-85DE-3FEFCE08F167}" type="datetimeFigureOut">
              <a:rPr lang="zh-CN" altLang="en-US" smtClean="0"/>
              <a:t>2023/8/5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3C2AF-B69B-4A40-9BEA-9AFA4D293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973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29BC-D75B-49DB-85DE-3FEFCE08F167}" type="datetimeFigureOut">
              <a:rPr lang="zh-CN" altLang="en-US" smtClean="0"/>
              <a:t>2023/8/5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3C2AF-B69B-4A40-9BEA-9AFA4D293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017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29BC-D75B-49DB-85DE-3FEFCE08F167}" type="datetimeFigureOut">
              <a:rPr lang="zh-CN" altLang="en-US" smtClean="0"/>
              <a:t>2023/8/5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3C2AF-B69B-4A40-9BEA-9AFA4D293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953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29BC-D75B-49DB-85DE-3FEFCE08F167}" type="datetimeFigureOut">
              <a:rPr lang="zh-CN" altLang="en-US" smtClean="0"/>
              <a:t>2023/8/5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3C2AF-B69B-4A40-9BEA-9AFA4D293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002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29BC-D75B-49DB-85DE-3FEFCE08F167}" type="datetimeFigureOut">
              <a:rPr lang="zh-CN" altLang="en-US" smtClean="0"/>
              <a:t>2023/8/5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3C2AF-B69B-4A40-9BEA-9AFA4D293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430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729BC-D75B-49DB-85DE-3FEFCE08F167}" type="datetimeFigureOut">
              <a:rPr lang="zh-CN" altLang="en-US" smtClean="0"/>
              <a:t>2023/8/5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3C2AF-B69B-4A40-9BEA-9AFA4D293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285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7504" y="260649"/>
            <a:ext cx="9036496" cy="4536504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b="1" dirty="0" smtClean="0">
                <a:solidFill>
                  <a:schemeClr val="tx1"/>
                </a:solidFill>
                <a:ea typeface="黑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ea typeface="黑体" pitchFamily="2" charset="-122"/>
              </a:rPr>
              <a:t>首楞严经</a:t>
            </a:r>
            <a:r>
              <a:rPr lang="en-US" altLang="zh-CN" b="1" dirty="0" smtClean="0">
                <a:solidFill>
                  <a:schemeClr val="tx1"/>
                </a:solidFill>
                <a:ea typeface="黑体" pitchFamily="2" charset="-122"/>
              </a:rPr>
              <a:t>》</a:t>
            </a:r>
            <a:r>
              <a:rPr lang="zh-CN" altLang="en-US" b="1" dirty="0" smtClean="0">
                <a:solidFill>
                  <a:schemeClr val="tx1"/>
                </a:solidFill>
                <a:ea typeface="黑体" pitchFamily="2" charset="-122"/>
              </a:rPr>
              <a:t>导读（</a:t>
            </a:r>
            <a:r>
              <a:rPr lang="en-US" altLang="zh-CN" b="1" dirty="0" smtClean="0">
                <a:solidFill>
                  <a:schemeClr val="tx1"/>
                </a:solidFill>
                <a:ea typeface="黑体" pitchFamily="2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ea typeface="黑体" pitchFamily="2" charset="-122"/>
              </a:rPr>
              <a:t>）</a:t>
            </a:r>
            <a:r>
              <a:rPr lang="en-US" altLang="zh-CN" b="1" dirty="0" smtClean="0">
                <a:solidFill>
                  <a:schemeClr val="tx1"/>
                </a:solidFill>
                <a:ea typeface="黑体" pitchFamily="2" charset="-122"/>
              </a:rPr>
              <a:t>——</a:t>
            </a:r>
          </a:p>
          <a:p>
            <a:pPr eaLnBrk="1" hangingPunct="1">
              <a:defRPr/>
            </a:pPr>
            <a:r>
              <a:rPr lang="zh-CN" altLang="en-US" b="1" dirty="0" smtClean="0">
                <a:solidFill>
                  <a:schemeClr val="tx1"/>
                </a:solidFill>
                <a:ea typeface="黑体" pitchFamily="2" charset="-122"/>
              </a:rPr>
              <a:t>前言：</a:t>
            </a:r>
            <a:r>
              <a:rPr lang="en-US" altLang="zh-CN" b="1" dirty="0" smtClean="0">
                <a:solidFill>
                  <a:schemeClr val="tx1"/>
                </a:solidFill>
                <a:ea typeface="黑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ea typeface="黑体" pitchFamily="2" charset="-122"/>
              </a:rPr>
              <a:t>首楞严经</a:t>
            </a:r>
            <a:r>
              <a:rPr lang="en-US" altLang="zh-CN" b="1" dirty="0" smtClean="0">
                <a:solidFill>
                  <a:schemeClr val="tx1"/>
                </a:solidFill>
                <a:ea typeface="黑体" pitchFamily="2" charset="-122"/>
              </a:rPr>
              <a:t>》</a:t>
            </a:r>
            <a:r>
              <a:rPr lang="zh-CN" altLang="en-US" b="1" dirty="0" smtClean="0">
                <a:solidFill>
                  <a:schemeClr val="tx1"/>
                </a:solidFill>
                <a:ea typeface="黑体" pitchFamily="2" charset="-122"/>
              </a:rPr>
              <a:t>之概观</a:t>
            </a:r>
            <a:endParaRPr lang="en-US" altLang="zh-CN" b="1" dirty="0" smtClean="0">
              <a:solidFill>
                <a:schemeClr val="tx1"/>
              </a:solidFill>
              <a:ea typeface="黑体" pitchFamily="2" charset="-122"/>
            </a:endParaRPr>
          </a:p>
          <a:p>
            <a:pPr algn="l" eaLnBrk="1" hangingPunct="1">
              <a:defRPr/>
            </a:pPr>
            <a:endParaRPr lang="en-US" altLang="zh-CN" b="1" dirty="0" smtClean="0">
              <a:solidFill>
                <a:schemeClr val="tx1"/>
              </a:solidFill>
              <a:ea typeface="黑体" pitchFamily="2" charset="-122"/>
            </a:endParaRPr>
          </a:p>
          <a:p>
            <a:pPr algn="l" eaLnBrk="1" hangingPunct="1"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一、</a:t>
            </a:r>
            <a:r>
              <a:rPr lang="en-US" altLang="zh-CN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首楞严经</a:t>
            </a:r>
            <a:r>
              <a:rPr lang="en-US" altLang="zh-CN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的重要地位</a:t>
            </a:r>
            <a:endParaRPr lang="en-US" altLang="zh-CN" b="1" dirty="0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algn="l" eaLnBrk="1" hangingPunct="1"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二、</a:t>
            </a:r>
            <a:r>
              <a:rPr lang="en-US" altLang="zh-CN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首楞严经</a:t>
            </a:r>
            <a:r>
              <a:rPr lang="en-US" altLang="zh-CN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的经题宗义</a:t>
            </a:r>
            <a:endParaRPr lang="en-US" altLang="zh-CN" b="1" dirty="0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algn="l" eaLnBrk="1" hangingPunct="1"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三、</a:t>
            </a:r>
            <a:r>
              <a:rPr lang="en-US" altLang="zh-CN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首楞严经</a:t>
            </a:r>
            <a:r>
              <a:rPr lang="en-US" altLang="zh-CN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的文脉结构</a:t>
            </a:r>
            <a:endParaRPr lang="en-US" altLang="zh-CN" b="1" dirty="0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algn="l" eaLnBrk="1" hangingPunct="1"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四、</a:t>
            </a:r>
            <a:r>
              <a:rPr lang="en-US" altLang="zh-CN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首楞严经</a:t>
            </a:r>
            <a:r>
              <a:rPr lang="en-US" altLang="zh-CN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历代</a:t>
            </a: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注解</a:t>
            </a:r>
            <a:endParaRPr lang="zh-CN" altLang="en-US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algn="l" eaLnBrk="1" hangingPunct="1">
              <a:defRPr/>
            </a:pPr>
            <a:endParaRPr lang="zh-CN" altLang="en-US" b="1" dirty="0" smtClean="0"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81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86690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zh-CN" altLang="en-US" dirty="0" smtClean="0">
                <a:latin typeface="+mn-ea"/>
              </a:rPr>
              <a:t>       </a:t>
            </a:r>
            <a:r>
              <a:rPr lang="zh-CN" altLang="en-US" sz="3400" dirty="0" smtClean="0">
                <a:latin typeface="+mn-ea"/>
              </a:rPr>
              <a:t>本</a:t>
            </a:r>
            <a:r>
              <a:rPr lang="zh-CN" altLang="en-US" sz="3400" dirty="0">
                <a:latin typeface="+mn-ea"/>
              </a:rPr>
              <a:t>经依不生不灭如来藏妙真如心为体，开圆融之一心三谛，依圆谛而起一心三观之圆行，依圆行而证圆果，故圆摄一代时教，融五时（华严时、阿含时、方等时、般若时、法华涅槃时）五教（小、始、终、顿、圆）于一体，“无教不收，无机不摄，非局定一时”。</a:t>
            </a:r>
            <a:endParaRPr lang="en-US" altLang="zh-CN" sz="3400" dirty="0">
              <a:latin typeface="+mn-ea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zh-CN" altLang="en-US" sz="3400" dirty="0">
                <a:latin typeface="+mn-ea"/>
              </a:rPr>
              <a:t>      </a:t>
            </a:r>
            <a:r>
              <a:rPr lang="zh-CN" altLang="en-US" sz="3400" dirty="0" smtClean="0">
                <a:latin typeface="+mn-ea"/>
              </a:rPr>
              <a:t>长</a:t>
            </a:r>
            <a:r>
              <a:rPr lang="zh-CN" altLang="en-US" sz="3400" dirty="0">
                <a:latin typeface="+mn-ea"/>
              </a:rPr>
              <a:t>水注疏经谓此经“一名中印度那兰陀大道场经，于灌顶部中录出别行”。说明佛说此经非一时顿说，说必前后。憨山释云：</a:t>
            </a:r>
            <a:endParaRPr lang="en-US" altLang="zh-CN" sz="3400" dirty="0">
              <a:latin typeface="+mn-ea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en-US" altLang="zh-CN" sz="3400" b="1" dirty="0">
                <a:latin typeface="+mn-ea"/>
                <a:ea typeface="楷体" pitchFamily="49" charset="-122"/>
              </a:rPr>
              <a:t>      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“灌顶部乃我中央毗卢遮那佛所说之法也。以毗卢乃法身佛也。从法垂报，名卢舍那，坐菩提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场，演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大华严，谓之根本法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轮，但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被一类大根众生，而小根之人如盲如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聋。故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舍那世尊入剎那际三昧，双垂两相，现应化身，示生三界，名释迦牟尼，始从兜率降王宫、入胎、出胎，以至出家苦行、八相成道，始于鹿苑说法，历方等、般若、法华等四十九年，入大涅槃，始终不出剎那际三昧。</a:t>
            </a:r>
            <a:r>
              <a:rPr lang="zh-CN" altLang="en-US" sz="3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所说一大藏</a:t>
            </a:r>
            <a:r>
              <a:rPr lang="zh-CN" altLang="en-US" sz="3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教，名</a:t>
            </a:r>
            <a:r>
              <a:rPr lang="zh-CN" altLang="en-US" sz="3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为摄末归本法轮，亦名引摄教，为引五性三乘摄归一乘寂灭场地，即指华严为妙庄严海，为所归之地，犹如穷子之家；而三观妙门乃归家之路，所谓一路涅槃门也。”</a:t>
            </a:r>
            <a:endParaRPr lang="en-US" altLang="zh-CN" sz="3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0314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0"/>
            <a:ext cx="8856984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观此经发起示堕淫室，此正阿含之时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也。其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征心以破执身常见，匿王以破断见，乃阿含之教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也。其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辩妄见以显真见，破见精以显本觉，义与深密同时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也。五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蕴三科会归藏性，则同般若真空、法华实相，又历两时之间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也。七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大遍周性真圆融，实与华严理事无碍法界相等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也。及至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四卷中云：一为无量、无量为一，小中现大、大中现小，于一毛端现宝王剎，坐微尘里转大法轮；此乃略显华严事事无碍法界，正是所归妙庄严海，是谓究竟归宁之地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也。三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身一体至是乃显，释迦出世之本怀，教化众生必欲引摄至此而后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已。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知此经无教不收、无机不摄，岂可局定一时哉？盖释迦世尊所秉卢舍那佛一实相印，是谓微密一心；而空、假、中三观法门乃为破惑之利具。世尊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出世，即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欲众生证此一心，奈何众生烦恼垢重，不敢顿示此心，姑于阿含会上且说人天十善，免堕三途；及说无常、苦、空、无我、苦集灭道四谛及十二因缘之法，令诸众生权出三界，免离生死，所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证涅槃谓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之偏空；执空而不能有，以小乘不达唯识道理，乃说解深密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经，以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立九识，依之而起八识变起根身器界，要了妄相皆从唯识所变，其相本空，次说般若以显真空幻有，以破小乘偏空之执，此去阿含四十年矣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！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94908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26469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及至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法华纯谈实相，直示一心以显中道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，涅槃乃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明平等佛性，三乘同归，五性齐入，凡有心者皆得成佛，方尽世尊出世本怀。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然涅槃尚未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显有圆融之旨，今以此经所诠理趣通途，按定一代时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教，摄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法无遗；况始从阿含终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至涅槃，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尚系化佛所说之法，而圆融道理乃属华严，为报佛所说；由是观之，岂可局定一时哉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？ 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就法界海慧照之，则释迦说法四十九年始终不出剎那际三昧，此乃劫念齐收，无时之时，实无先后；若就应化门头，机有生熟，从浅至深不无次第。以一心法门，佛佛同证，三观乃悟心之要，以历五时随机不同，故散出一代时教，各对当机三根普收，行布亦异；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故结集者虑恐末世修行之士智识狭劣，而教海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汪洋，难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究指归，故推报、化二佛所说从本垂末、摄末归本二种法轮，总于一代教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中，拈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出一心，特显众生从悟至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迷，以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极七趣升沉之情状；会归三观按破二执，以显从迷至悟所证浅深五十五位之阶差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。通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会长途始终一贯，摄归一心，从凡至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圣，直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入果海，不涉枝岐，使修行之士一览无余，如悬镜智于目前，了归家之道路，所谓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一路涅槃门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，岂可局定一时哉？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茍不以理融通，印契佛心，即刻定一时于法奚益？故弘通者贵在得本，而不贵乎泥迹也！</a:t>
            </a:r>
          </a:p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</a:t>
            </a:r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8442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624736"/>
          </a:xfrm>
        </p:spPr>
        <p:txBody>
          <a:bodyPr>
            <a:normAutofit fontScale="92500" lnSpcReduction="20000"/>
          </a:bodyPr>
          <a:lstStyle/>
          <a:p>
            <a:pPr>
              <a:buNone/>
              <a:defRPr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憨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山大师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首楞严经通议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序云：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>
              <a:buNone/>
              <a:defRPr/>
            </a:pPr>
            <a:r>
              <a:rPr lang="en-US" altLang="zh-CN" dirty="0">
                <a:latin typeface="+mn-ea"/>
              </a:rPr>
              <a:t>    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首楞严经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诸佛如来大总持门秘密心印，统摄一大藏教五时三乘，圣凡真妄、迷悟因果摄法无遗，修证邪正之阶差、轮回颠倒之情状，了然目前如观掌果；可谓彻一心之源、该万法之致，无尚此经之广大悉备者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，如来以一大事因缘出现世间，舍此别无开导矣！ 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  <a:defRPr/>
            </a:pP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  <a:defRPr/>
            </a:pPr>
            <a:r>
              <a:rPr lang="zh-CN" altLang="en-US" b="1" dirty="0">
                <a:ea typeface="黑体" pitchFamily="2" charset="-122"/>
              </a:rPr>
              <a:t>元</a:t>
            </a:r>
            <a:r>
              <a:rPr lang="en-US" altLang="zh-CN" b="1" dirty="0">
                <a:latin typeface="Arial"/>
                <a:ea typeface="黑体" pitchFamily="2" charset="-122"/>
              </a:rPr>
              <a:t>·</a:t>
            </a:r>
            <a:r>
              <a:rPr lang="zh-CN" altLang="en-US" b="1" dirty="0">
                <a:ea typeface="黑体" pitchFamily="2" charset="-122"/>
              </a:rPr>
              <a:t>天如惟则禅师</a:t>
            </a:r>
            <a:r>
              <a:rPr lang="en-US" altLang="zh-CN" b="1" dirty="0">
                <a:ea typeface="黑体" pitchFamily="2" charset="-122"/>
              </a:rPr>
              <a:t>《</a:t>
            </a:r>
            <a:r>
              <a:rPr lang="zh-CN" altLang="en-US" b="1" dirty="0">
                <a:ea typeface="黑体" pitchFamily="2" charset="-122"/>
              </a:rPr>
              <a:t>楞严会解</a:t>
            </a:r>
            <a:r>
              <a:rPr lang="en-US" altLang="zh-CN" b="1" dirty="0">
                <a:ea typeface="黑体" pitchFamily="2" charset="-122"/>
              </a:rPr>
              <a:t>》</a:t>
            </a:r>
            <a:r>
              <a:rPr lang="zh-CN" altLang="en-US" b="1" dirty="0">
                <a:ea typeface="黑体" pitchFamily="2" charset="-122"/>
              </a:rPr>
              <a:t>序</a:t>
            </a:r>
            <a:r>
              <a:rPr lang="en-US" altLang="zh-CN" b="1" dirty="0">
                <a:latin typeface="Arial"/>
                <a:ea typeface="黑体" pitchFamily="2" charset="-122"/>
              </a:rPr>
              <a:t>——</a:t>
            </a:r>
            <a:endParaRPr lang="en-US" altLang="zh-CN" b="1" dirty="0">
              <a:ea typeface="黑体" pitchFamily="2" charset="-122"/>
            </a:endParaRPr>
          </a:p>
          <a:p>
            <a:pPr>
              <a:buNone/>
              <a:defRPr/>
            </a:pPr>
            <a:r>
              <a:rPr lang="en-US" altLang="zh-CN" dirty="0"/>
              <a:t>          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夫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首楞严经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者，诸佛之慧命，众生之达道，教网之宏纲，禅门之要关。世尊成道以来，五时设化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无非为一大事因缘；求其总摄化机，直指心体，发宣真胜义性，简定真实圆通，使人转物同如来，弹指超无学者，无尚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楞严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矣。</a:t>
            </a:r>
          </a:p>
          <a:p>
            <a:pPr>
              <a:buNone/>
              <a:defRPr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  <a:defRPr/>
            </a:pP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37310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>
            <a:normAutofit/>
          </a:bodyPr>
          <a:lstStyle/>
          <a:p>
            <a:pPr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       </a:t>
            </a:r>
            <a:r>
              <a:rPr lang="zh-CN" altLang="en-US" b="1" dirty="0" smtClean="0">
                <a:ea typeface="黑体" pitchFamily="2" charset="-122"/>
              </a:rPr>
              <a:t>明</a:t>
            </a:r>
            <a:r>
              <a:rPr lang="en-US" altLang="zh-CN" b="1" dirty="0">
                <a:latin typeface="Arial"/>
                <a:ea typeface="黑体" pitchFamily="2" charset="-122"/>
              </a:rPr>
              <a:t>·</a:t>
            </a:r>
            <a:r>
              <a:rPr lang="zh-CN" altLang="en-US" b="1" dirty="0">
                <a:ea typeface="黑体" pitchFamily="2" charset="-122"/>
              </a:rPr>
              <a:t>蕅益大师</a:t>
            </a:r>
            <a:r>
              <a:rPr lang="en-US" altLang="zh-CN" b="1" dirty="0">
                <a:ea typeface="黑体" pitchFamily="2" charset="-122"/>
              </a:rPr>
              <a:t>《</a:t>
            </a:r>
            <a:r>
              <a:rPr lang="zh-CN" altLang="en-US" b="1" dirty="0">
                <a:ea typeface="黑体" pitchFamily="2" charset="-122"/>
              </a:rPr>
              <a:t>阅藏知津</a:t>
            </a:r>
            <a:r>
              <a:rPr lang="en-US" altLang="zh-CN" b="1" dirty="0">
                <a:ea typeface="黑体" pitchFamily="2" charset="-122"/>
              </a:rPr>
              <a:t>》</a:t>
            </a:r>
            <a:r>
              <a:rPr lang="en-US" altLang="zh-CN" b="1" dirty="0">
                <a:latin typeface="Arial"/>
                <a:ea typeface="黑体" pitchFamily="2" charset="-122"/>
              </a:rPr>
              <a:t>——</a:t>
            </a:r>
            <a:endParaRPr lang="en-US" altLang="zh-CN" b="1" dirty="0">
              <a:ea typeface="黑体" pitchFamily="2" charset="-122"/>
            </a:endParaRPr>
          </a:p>
          <a:p>
            <a:pPr>
              <a:buNone/>
              <a:defRPr/>
            </a:pPr>
            <a:r>
              <a:rPr lang="en-US" altLang="zh-CN" dirty="0"/>
              <a:t>  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宗教司南，性相总要，一代法门之精髓，成佛作祖之正印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  <a:defRPr/>
            </a:pPr>
            <a:r>
              <a:rPr lang="zh-CN" altLang="en-US" b="1" dirty="0">
                <a:latin typeface="Arial"/>
                <a:ea typeface="楷体_GB2312" pitchFamily="49" charset="-122"/>
              </a:rPr>
              <a:t>         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又，其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首楞严文句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后序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》——</a:t>
            </a:r>
          </a:p>
          <a:p>
            <a:pPr>
              <a:buNone/>
              <a:defRPr/>
            </a:pPr>
            <a:r>
              <a:rPr lang="en-US" altLang="zh-CN" b="1" dirty="0">
                <a:latin typeface="Arial"/>
                <a:ea typeface="楷体_GB2312" pitchFamily="49" charset="-122"/>
              </a:rPr>
              <a:t>        </a:t>
            </a:r>
            <a:r>
              <a:rPr lang="en-US" altLang="zh-CN" b="1" dirty="0" smtClean="0">
                <a:latin typeface="Arial"/>
                <a:ea typeface="楷体_GB2312" pitchFamily="49" charset="-122"/>
              </a:rPr>
              <a:t>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矣哉，大佛顶经之为教也！依妙性而开妙悟，起妙行而历妙位，成妙果而归妙性，永超七趣沉沦，不堕修心岐径。戒乘俱急，顿渐两融，显密互资，事理不二。诚教海之司南，宗乘之正眼也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首楞严经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的圆融精神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</a:p>
          <a:p>
            <a:pPr marL="0" indent="0">
              <a:buNone/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、小大圆融；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、显密圆融；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、宗教圆融；     </a:t>
            </a:r>
          </a:p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、顿渐圆融；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、戒乘圆融；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、禅净圆融。</a:t>
            </a:r>
          </a:p>
          <a:p>
            <a:pPr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55070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（三）末世修行之司南，摧邪显正之正法眼，拣魔辨异之照妖镜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 </a:t>
            </a:r>
            <a:endParaRPr lang="en-US" altLang="zh-CN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+mn-ea"/>
              </a:rPr>
              <a:t>   </a:t>
            </a:r>
            <a:r>
              <a:rPr lang="en-US" altLang="zh-CN" dirty="0" smtClean="0">
                <a:latin typeface="+mn-ea"/>
              </a:rPr>
              <a:t> </a:t>
            </a:r>
            <a:r>
              <a:rPr lang="zh-CN" altLang="en-US" dirty="0" smtClean="0">
                <a:latin typeface="+mn-ea"/>
              </a:rPr>
              <a:t>对</a:t>
            </a:r>
            <a:r>
              <a:rPr lang="zh-CN" altLang="en-US" dirty="0">
                <a:latin typeface="+mn-ea"/>
              </a:rPr>
              <a:t>一代时教的修行理论、修行方法、用功理路、功夫次第、修证阶次、修行误区、以及正助二行，所作全面之总结和融通。是以修证为核心的佛法概论。是正法的象征。是区别正邪的标准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憨山大师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楞严通议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序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或曰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：佛不思议法可得而议之耶？曰：不然！法本离言，而坚执邪见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者，非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言不破，佛说优波提舍名为论议，以折邪慢之幢。</a:t>
            </a:r>
            <a:r>
              <a:rPr lang="zh-CN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良</a:t>
            </a:r>
            <a:r>
              <a:rPr lang="zh-CN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以此经摧九界之邪锋、拆圣凡之执垒，靡不毕见于广长舌端，种种坚壁一镞而破之，直使智竭情枯降心归顺而后已！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以经尽发其情，茍不议明正令，无由以净法界之妖氛、彰觉皇之大化，是可以文字目之哉！得意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遗言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金刚正眼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！</a:t>
            </a:r>
          </a:p>
          <a:p>
            <a:pPr marL="0" indent="0">
              <a:lnSpc>
                <a:spcPct val="120000"/>
              </a:lnSpc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02961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08504" cy="6858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ea typeface="黑体" pitchFamily="2" charset="-122"/>
              </a:rPr>
              <a:t>二、</a:t>
            </a:r>
            <a:r>
              <a:rPr lang="en-US" altLang="zh-CN" b="1" dirty="0" smtClean="0">
                <a:ea typeface="黑体" pitchFamily="2" charset="-122"/>
              </a:rPr>
              <a:t>《</a:t>
            </a:r>
            <a:r>
              <a:rPr lang="zh-CN" altLang="en-US" b="1" dirty="0" smtClean="0">
                <a:ea typeface="黑体" pitchFamily="2" charset="-122"/>
              </a:rPr>
              <a:t>首楞严经</a:t>
            </a:r>
            <a:r>
              <a:rPr lang="en-US" altLang="zh-CN" b="1" dirty="0" smtClean="0">
                <a:ea typeface="黑体" pitchFamily="2" charset="-122"/>
              </a:rPr>
              <a:t>》</a:t>
            </a:r>
            <a:r>
              <a:rPr lang="zh-CN" altLang="en-US" b="1" dirty="0" smtClean="0">
                <a:ea typeface="黑体" pitchFamily="2" charset="-122"/>
              </a:rPr>
              <a:t>的经题宗义</a:t>
            </a:r>
            <a:endParaRPr lang="en-US" altLang="zh-CN" b="1" dirty="0" smtClean="0">
              <a:ea typeface="黑体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（一）此经之全名</a:t>
            </a:r>
            <a:endParaRPr lang="en-US" altLang="zh-CN" b="1" dirty="0" smtClean="0"/>
          </a:p>
          <a:p>
            <a:pPr marL="0" indent="0">
              <a:buNone/>
            </a:pPr>
            <a:r>
              <a:rPr lang="zh-CN" altLang="en-US" dirty="0" smtClean="0"/>
              <a:t>        本经第八卷中部，文殊菩萨请问经名，依如来所立题目，共有五名：</a:t>
            </a: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b="1" u="sng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大佛顶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悉怛多般怛啰，无上宝印，十方如来清净海眼。</a:t>
            </a: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、亦名救护亲因，度脱阿难，及此会中性比丘尼，得菩提心，入遍知海。</a:t>
            </a: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、亦名</a:t>
            </a:r>
            <a:r>
              <a:rPr lang="zh-CN" altLang="en-US" b="1" u="sng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如来密因，修证了义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、亦名大方广妙莲花王，十方佛母陀罗尼咒。</a:t>
            </a: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、亦名灌顶章句，</a:t>
            </a:r>
            <a:r>
              <a:rPr lang="zh-CN" altLang="en-US" b="1" u="sng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诸菩萨万行，首楞严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+mn-ea"/>
              </a:rPr>
              <a:t> </a:t>
            </a:r>
            <a:r>
              <a:rPr lang="zh-CN" altLang="en-US" dirty="0" smtClean="0">
                <a:latin typeface="+mn-ea"/>
              </a:rPr>
              <a:t>   今此经流通之全名</a:t>
            </a:r>
            <a:r>
              <a:rPr lang="en-US" altLang="zh-CN" dirty="0" smtClean="0">
                <a:latin typeface="+mn-ea"/>
              </a:rPr>
              <a:t>——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“大佛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顶，如来密因，修证了义，诸菩萨万行，首楞严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经”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dirty="0">
                <a:latin typeface="+mn-ea"/>
              </a:rPr>
              <a:t>乃总摄此五名而来，能圆彰一经之宗</a:t>
            </a:r>
            <a:r>
              <a:rPr lang="zh-CN" altLang="en-US" dirty="0" smtClean="0">
                <a:latin typeface="+mn-ea"/>
              </a:rPr>
              <a:t>趣。</a:t>
            </a:r>
          </a:p>
        </p:txBody>
      </p:sp>
    </p:spTree>
    <p:extLst>
      <p:ext uri="{BB962C8B-B14F-4D97-AF65-F5344CB8AC3E}">
        <p14:creationId xmlns:p14="http://schemas.microsoft.com/office/powerpoint/2010/main" val="153711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（二）经题之意义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大佛顶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1</a:t>
            </a:r>
            <a:r>
              <a:rPr lang="zh-CN" altLang="en-US" dirty="0" smtClean="0">
                <a:latin typeface="+mn-ea"/>
              </a:rPr>
              <a:t>、如来</a:t>
            </a:r>
            <a:r>
              <a:rPr lang="zh-CN" altLang="en-US" dirty="0">
                <a:latin typeface="+mn-ea"/>
              </a:rPr>
              <a:t>藏妙真如心（不生不灭之常住真心），能生一切法，能摄一切法，为万法</a:t>
            </a:r>
            <a:r>
              <a:rPr lang="zh-CN" altLang="en-US" dirty="0" smtClean="0">
                <a:latin typeface="+mn-ea"/>
              </a:rPr>
              <a:t>之本。诸佛</a:t>
            </a:r>
            <a:r>
              <a:rPr lang="zh-CN" altLang="en-US" dirty="0">
                <a:latin typeface="+mn-ea"/>
              </a:rPr>
              <a:t>乘此而证菩提涅槃；菩萨乘此广修万行，下化众生，上求佛果；众生乘此而轮转生死。以此一心，是一切圣凡、迷悟、因果之总相</a:t>
            </a:r>
            <a:r>
              <a:rPr lang="zh-CN" altLang="en-US" dirty="0" smtClean="0">
                <a:latin typeface="+mn-ea"/>
              </a:rPr>
              <a:t>，为“</a:t>
            </a:r>
            <a:r>
              <a:rPr lang="zh-CN" altLang="en-US" dirty="0">
                <a:latin typeface="+mn-ea"/>
              </a:rPr>
              <a:t>一法界大总相法门体</a:t>
            </a:r>
            <a:r>
              <a:rPr lang="zh-CN" altLang="en-US" dirty="0" smtClean="0">
                <a:latin typeface="+mn-ea"/>
              </a:rPr>
              <a:t>”，故称为“大”。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2</a:t>
            </a:r>
            <a:r>
              <a:rPr lang="zh-CN" altLang="en-US" dirty="0" smtClean="0">
                <a:latin typeface="+mn-ea"/>
              </a:rPr>
              <a:t>、此心有“空，不空”二义。空则离言绝待，非有非无，无形无相；不空则含一切妙用，为无穷之宝藏。此空体与一切染法不相应，故离心意识能契；此不空之妙用，亦与一切染法不相应，故欲得开显，亦必离心意识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3</a:t>
            </a:r>
            <a:r>
              <a:rPr lang="zh-CN" altLang="en-US" dirty="0" smtClean="0">
                <a:latin typeface="+mn-ea"/>
              </a:rPr>
              <a:t>、此藏体具足体、相、用三大。依</a:t>
            </a:r>
            <a:r>
              <a:rPr lang="en-US" altLang="zh-CN" dirty="0" smtClean="0">
                <a:latin typeface="+mn-ea"/>
              </a:rPr>
              <a:t>《</a:t>
            </a:r>
            <a:r>
              <a:rPr lang="zh-CN" altLang="en-US" dirty="0" smtClean="0">
                <a:latin typeface="+mn-ea"/>
              </a:rPr>
              <a:t>六祖坛经</a:t>
            </a:r>
            <a:r>
              <a:rPr lang="en-US" altLang="zh-CN" dirty="0" smtClean="0">
                <a:latin typeface="+mn-ea"/>
              </a:rPr>
              <a:t>》</a:t>
            </a:r>
            <a:r>
              <a:rPr lang="zh-CN" altLang="en-US" dirty="0" smtClean="0">
                <a:latin typeface="+mn-ea"/>
              </a:rPr>
              <a:t>，别释如下：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460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）体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大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真空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无一法可得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空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谛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心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量广大，犹如虚空，无有边畔，亦无方圆大小，亦非青黄赤白，亦无上下长短，亦无嗔无喜，无是无非，无善无恶，无有头尾。诸佛刹土，尽同虚空。世人妙性本空，无有一法可得。自性真空，亦复如是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）相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大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妙有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含一切万法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假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谛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b="1" dirty="0"/>
              <a:t>   </a:t>
            </a:r>
            <a:r>
              <a:rPr lang="zh-CN" altLang="en-US" b="1" dirty="0" smtClean="0"/>
              <a:t>  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世界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虚空，能含万物色像。日月星宿、山河大地、泉源溪涧、草木丛林、恶人善人、恶法善法、天堂地狱、一切大海、须弥诸山，总在空中。世人性空，亦复如是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）用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大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妙用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能生一切法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，能摄一切法，于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一切法自在无染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，妙用无碍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中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谛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自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性能含万法是大。万法在诸人性中。若见一切人恶之与善，尽皆不取不舍，亦不染著，心如虚空，名之为大，故曰摩诃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心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量广大，遍周法界；用即了了分明，应用便知一切。一切即一，一即一切，去来自由，心体无滞，即是般若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181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3367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如来密因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</a:p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zh-CN" altLang="en-US" dirty="0" smtClean="0">
                <a:latin typeface="+mn-ea"/>
              </a:rPr>
              <a:t>如来密因，即成佛之密因。谓如来藏妙真如心，为凡圣所共具的</a:t>
            </a:r>
            <a:r>
              <a:rPr lang="zh-CN" altLang="zh-CN" dirty="0" smtClean="0">
                <a:latin typeface="+mn-ea"/>
              </a:rPr>
              <a:t>菩提</a:t>
            </a:r>
            <a:r>
              <a:rPr lang="zh-CN" altLang="zh-CN" dirty="0">
                <a:latin typeface="+mn-ea"/>
              </a:rPr>
              <a:t>涅</a:t>
            </a:r>
            <a:r>
              <a:rPr lang="zh-CN" altLang="zh-CN" dirty="0" smtClean="0">
                <a:latin typeface="+mn-ea"/>
              </a:rPr>
              <a:t>槃</a:t>
            </a:r>
            <a:r>
              <a:rPr lang="zh-CN" altLang="en-US" dirty="0" smtClean="0">
                <a:latin typeface="+mn-ea"/>
              </a:rPr>
              <a:t>之</a:t>
            </a:r>
            <a:r>
              <a:rPr lang="zh-CN" altLang="zh-CN" dirty="0" smtClean="0">
                <a:latin typeface="+mn-ea"/>
              </a:rPr>
              <a:t>元清净体，为</a:t>
            </a:r>
            <a:r>
              <a:rPr lang="zh-CN" altLang="en-US" dirty="0" smtClean="0">
                <a:latin typeface="+mn-ea"/>
              </a:rPr>
              <a:t>出离轮回、</a:t>
            </a:r>
            <a:r>
              <a:rPr lang="zh-CN" altLang="zh-CN" dirty="0" smtClean="0">
                <a:latin typeface="+mn-ea"/>
              </a:rPr>
              <a:t>修</a:t>
            </a:r>
            <a:r>
              <a:rPr lang="zh-CN" altLang="zh-CN" dirty="0">
                <a:latin typeface="+mn-ea"/>
              </a:rPr>
              <a:t>证果</a:t>
            </a:r>
            <a:r>
              <a:rPr lang="zh-CN" altLang="zh-CN" dirty="0" smtClean="0">
                <a:latin typeface="+mn-ea"/>
              </a:rPr>
              <a:t>觉</a:t>
            </a:r>
            <a:r>
              <a:rPr lang="zh-CN" altLang="en-US" dirty="0" smtClean="0">
                <a:latin typeface="+mn-ea"/>
              </a:rPr>
              <a:t>的</a:t>
            </a:r>
            <a:r>
              <a:rPr lang="zh-CN" altLang="zh-CN" dirty="0" smtClean="0">
                <a:latin typeface="+mn-ea"/>
              </a:rPr>
              <a:t>因地</a:t>
            </a:r>
            <a:r>
              <a:rPr lang="zh-CN" altLang="en-US" dirty="0" smtClean="0">
                <a:latin typeface="+mn-ea"/>
              </a:rPr>
              <a:t>真</a:t>
            </a:r>
            <a:r>
              <a:rPr lang="zh-CN" altLang="zh-CN" dirty="0" smtClean="0">
                <a:latin typeface="+mn-ea"/>
              </a:rPr>
              <a:t>心。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zh-CN" dirty="0" smtClean="0">
                <a:latin typeface="+mn-ea"/>
              </a:rPr>
              <a:t>十方</a:t>
            </a:r>
            <a:r>
              <a:rPr lang="zh-CN" altLang="zh-CN" dirty="0">
                <a:latin typeface="+mn-ea"/>
              </a:rPr>
              <a:t>如来，皆依此</a:t>
            </a:r>
            <a:r>
              <a:rPr lang="zh-CN" altLang="zh-CN" dirty="0" smtClean="0">
                <a:latin typeface="+mn-ea"/>
              </a:rPr>
              <a:t>不生不灭</a:t>
            </a:r>
            <a:r>
              <a:rPr lang="zh-CN" altLang="en-US" dirty="0" smtClean="0">
                <a:latin typeface="+mn-ea"/>
              </a:rPr>
              <a:t>之真心</a:t>
            </a:r>
            <a:r>
              <a:rPr lang="zh-CN" altLang="zh-CN" dirty="0" smtClean="0">
                <a:latin typeface="+mn-ea"/>
              </a:rPr>
              <a:t>为</a:t>
            </a:r>
            <a:r>
              <a:rPr lang="zh-CN" altLang="zh-CN" dirty="0">
                <a:latin typeface="+mn-ea"/>
              </a:rPr>
              <a:t>本修因，然后圆成果地修</a:t>
            </a:r>
            <a:r>
              <a:rPr lang="zh-CN" altLang="zh-CN" dirty="0" smtClean="0">
                <a:latin typeface="+mn-ea"/>
              </a:rPr>
              <a:t>证</a:t>
            </a:r>
            <a:r>
              <a:rPr lang="zh-CN" altLang="en-US" dirty="0" smtClean="0">
                <a:latin typeface="+mn-ea"/>
              </a:rPr>
              <a:t>，故称如来密因。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zh-CN" dirty="0" smtClean="0">
                <a:latin typeface="+mn-ea"/>
              </a:rPr>
              <a:t>众生</a:t>
            </a:r>
            <a:r>
              <a:rPr lang="zh-CN" altLang="en-US" dirty="0" smtClean="0">
                <a:latin typeface="+mn-ea"/>
              </a:rPr>
              <a:t>虽</a:t>
            </a:r>
            <a:r>
              <a:rPr lang="zh-CN" altLang="zh-CN" dirty="0" smtClean="0">
                <a:latin typeface="+mn-ea"/>
              </a:rPr>
              <a:t>本具</a:t>
            </a:r>
            <a:r>
              <a:rPr lang="zh-CN" altLang="en-US" dirty="0" smtClean="0">
                <a:latin typeface="+mn-ea"/>
              </a:rPr>
              <a:t>此真心</a:t>
            </a:r>
            <a:r>
              <a:rPr lang="zh-CN" altLang="zh-CN" dirty="0" smtClean="0">
                <a:latin typeface="+mn-ea"/>
              </a:rPr>
              <a:t>，</a:t>
            </a:r>
            <a:r>
              <a:rPr lang="zh-CN" altLang="en-US" dirty="0" smtClean="0">
                <a:latin typeface="+mn-ea"/>
              </a:rPr>
              <a:t>因</a:t>
            </a:r>
            <a:r>
              <a:rPr lang="zh-CN" altLang="zh-CN" dirty="0" smtClean="0">
                <a:latin typeface="+mn-ea"/>
              </a:rPr>
              <a:t>迷</a:t>
            </a:r>
            <a:r>
              <a:rPr lang="zh-CN" altLang="zh-CN" dirty="0">
                <a:latin typeface="+mn-ea"/>
              </a:rPr>
              <a:t>而不觉</a:t>
            </a:r>
            <a:r>
              <a:rPr lang="zh-CN" altLang="zh-CN" dirty="0" smtClean="0">
                <a:latin typeface="+mn-ea"/>
              </a:rPr>
              <a:t>，</a:t>
            </a:r>
            <a:r>
              <a:rPr lang="zh-CN" altLang="en-US" dirty="0" smtClean="0">
                <a:latin typeface="+mn-ea"/>
              </a:rPr>
              <a:t>不</a:t>
            </a:r>
            <a:r>
              <a:rPr lang="zh-CN" altLang="zh-CN" dirty="0" smtClean="0">
                <a:latin typeface="+mn-ea"/>
              </a:rPr>
              <a:t>能</a:t>
            </a:r>
            <a:r>
              <a:rPr lang="zh-CN" altLang="zh-CN" dirty="0">
                <a:latin typeface="+mn-ea"/>
              </a:rPr>
              <a:t>依之修证</a:t>
            </a:r>
            <a:r>
              <a:rPr lang="zh-CN" altLang="zh-CN" dirty="0" smtClean="0">
                <a:latin typeface="+mn-ea"/>
              </a:rPr>
              <a:t>，</a:t>
            </a:r>
            <a:r>
              <a:rPr lang="zh-CN" altLang="en-US" dirty="0" smtClean="0">
                <a:latin typeface="+mn-ea"/>
              </a:rPr>
              <a:t>故果觉之德密而不显，然此因地真心亦不曾失，常住不坏，</a:t>
            </a:r>
            <a:r>
              <a:rPr lang="zh-CN" altLang="zh-CN" dirty="0" smtClean="0">
                <a:latin typeface="+mn-ea"/>
              </a:rPr>
              <a:t>故称之为</a:t>
            </a:r>
            <a:r>
              <a:rPr lang="zh-CN" altLang="en-US" dirty="0" smtClean="0">
                <a:latin typeface="+mn-ea"/>
              </a:rPr>
              <a:t>“</a:t>
            </a:r>
            <a:r>
              <a:rPr lang="zh-CN" altLang="zh-CN" dirty="0" smtClean="0">
                <a:latin typeface="+mn-ea"/>
              </a:rPr>
              <a:t>密</a:t>
            </a:r>
            <a:r>
              <a:rPr lang="zh-CN" altLang="en-US" dirty="0" smtClean="0">
                <a:latin typeface="+mn-ea"/>
              </a:rPr>
              <a:t>因”、“金刚种子”</a:t>
            </a:r>
            <a:r>
              <a:rPr lang="zh-CN" altLang="zh-CN" dirty="0" smtClean="0">
                <a:latin typeface="+mn-ea"/>
              </a:rPr>
              <a:t>。</a:t>
            </a:r>
            <a:endParaRPr lang="zh-CN" altLang="zh-CN" dirty="0">
              <a:latin typeface="+mn-ea"/>
            </a:endParaRP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972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zh-CN" altLang="en-US" sz="4500" b="1" dirty="0" smtClean="0">
                <a:ea typeface="黑体" pitchFamily="2" charset="-122"/>
              </a:rPr>
              <a:t>一、</a:t>
            </a:r>
            <a:r>
              <a:rPr lang="en-US" altLang="zh-CN" sz="4500" b="1" dirty="0" smtClean="0">
                <a:ea typeface="黑体" pitchFamily="2" charset="-122"/>
              </a:rPr>
              <a:t>《</a:t>
            </a:r>
            <a:r>
              <a:rPr lang="zh-CN" altLang="en-US" sz="4500" b="1" dirty="0" smtClean="0">
                <a:ea typeface="黑体" pitchFamily="2" charset="-122"/>
              </a:rPr>
              <a:t>首楞严经</a:t>
            </a:r>
            <a:r>
              <a:rPr lang="en-US" altLang="zh-CN" sz="4500" b="1" dirty="0" smtClean="0">
                <a:ea typeface="黑体" pitchFamily="2" charset="-122"/>
              </a:rPr>
              <a:t>》</a:t>
            </a:r>
            <a:r>
              <a:rPr lang="zh-CN" altLang="en-US" sz="4500" b="1" dirty="0" smtClean="0">
                <a:ea typeface="黑体" pitchFamily="2" charset="-122"/>
              </a:rPr>
              <a:t>的重要地位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3500" b="1" dirty="0" smtClean="0">
                <a:latin typeface="黑体" pitchFamily="49" charset="-122"/>
                <a:ea typeface="黑体" pitchFamily="49" charset="-122"/>
              </a:rPr>
              <a:t>  </a:t>
            </a:r>
            <a:endParaRPr lang="en-US" altLang="zh-CN" sz="3500" b="1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3500" b="1" dirty="0" smtClean="0">
                <a:latin typeface="黑体" pitchFamily="49" charset="-122"/>
                <a:ea typeface="黑体" pitchFamily="49" charset="-122"/>
              </a:rPr>
              <a:t>（一）得来不易之佛门圣典</a:t>
            </a:r>
            <a:endParaRPr lang="en-US" altLang="zh-CN" sz="3500" b="1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buNone/>
              <a:defRPr/>
            </a:pPr>
            <a:r>
              <a:rPr lang="zh-CN" altLang="en-US" sz="35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5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500" b="1" dirty="0" smtClean="0">
                <a:latin typeface="黑体" pitchFamily="49" charset="-122"/>
                <a:ea typeface="黑体" pitchFamily="49" charset="-122"/>
              </a:rPr>
              <a:t>、般</a:t>
            </a:r>
            <a:r>
              <a:rPr lang="zh-CN" altLang="en-US" sz="3500" b="1" dirty="0">
                <a:latin typeface="黑体" pitchFamily="49" charset="-122"/>
                <a:ea typeface="黑体" pitchFamily="49" charset="-122"/>
              </a:rPr>
              <a:t>刺密帝三藏与</a:t>
            </a:r>
            <a:r>
              <a:rPr lang="en-US" altLang="zh-CN" sz="35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500" b="1" dirty="0">
                <a:latin typeface="黑体" pitchFamily="49" charset="-122"/>
                <a:ea typeface="黑体" pitchFamily="49" charset="-122"/>
              </a:rPr>
              <a:t>楞严经</a:t>
            </a:r>
            <a:r>
              <a:rPr lang="en-US" altLang="zh-CN" sz="35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500" b="1" dirty="0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3500" b="1" dirty="0" smtClean="0">
                <a:latin typeface="黑体" pitchFamily="49" charset="-122"/>
                <a:ea typeface="黑体" pitchFamily="49" charset="-122"/>
              </a:rPr>
              <a:t>传入</a:t>
            </a: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      </a:t>
            </a:r>
            <a:endParaRPr lang="en-US" altLang="zh-CN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  <a:defRPr/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dirty="0" smtClean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此经传说是由般剌密帝三藏，冒着生命危险，“创臂藏经”，违禁传入中国。翻译</a:t>
            </a: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的时间，是在唐朝则天罢政、中宗嗣位之时，即神龙元年（</a:t>
            </a:r>
            <a:r>
              <a:rPr lang="en-US" altLang="zh-CN" dirty="0">
                <a:latin typeface="华文中宋" pitchFamily="2" charset="-122"/>
                <a:ea typeface="华文中宋" pitchFamily="2" charset="-122"/>
              </a:rPr>
              <a:t>705</a:t>
            </a: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）</a:t>
            </a:r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五月二十三日开始翻译。</a:t>
            </a: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buNone/>
              <a:defRPr/>
            </a:pP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982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048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修证了义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</a:p>
          <a:p>
            <a:pPr marL="0" indent="0">
              <a:buNone/>
            </a:pP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随顺如来藏妙真如性，亦即依常住真心“亦空亦假亦真”之圆融三谛，而起圆满之观行，其观行至圆至顿，故谓之修证了义。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就</a:t>
            </a:r>
            <a:r>
              <a:rPr lang="en-US" altLang="zh-CN" dirty="0" smtClean="0">
                <a:latin typeface="+mn-ea"/>
              </a:rPr>
              <a:t>《</a:t>
            </a:r>
            <a:r>
              <a:rPr lang="zh-CN" altLang="en-US" dirty="0" smtClean="0">
                <a:latin typeface="+mn-ea"/>
              </a:rPr>
              <a:t>首楞严经</a:t>
            </a:r>
            <a:r>
              <a:rPr lang="en-US" altLang="zh-CN" dirty="0" smtClean="0">
                <a:latin typeface="+mn-ea"/>
              </a:rPr>
              <a:t>》</a:t>
            </a:r>
            <a:r>
              <a:rPr lang="zh-CN" altLang="en-US" dirty="0" smtClean="0">
                <a:latin typeface="+mn-ea"/>
              </a:rPr>
              <a:t>而言，其修证之所以谓之了义，是因为它自始至终都贯穿了“称性起修”的原则。依不生不灭因地真心而起修，随顺真如空不空而起“虚空明镜”之始觉观智，圆融正（证圆通）助（持戒、结坛、诵咒）二行，即妄证真。非二乘之偏证。</a:t>
            </a:r>
            <a:r>
              <a:rPr lang="en-US" altLang="zh-CN" dirty="0" smtClean="0">
                <a:latin typeface="+mn-ea"/>
              </a:rPr>
              <a:t>    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830617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17981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诸菩萨万行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</a:p>
          <a:p>
            <a:pPr marL="0" indent="0">
              <a:buNone/>
            </a:pPr>
            <a:r>
              <a:rPr lang="en-US" altLang="zh-CN" dirty="0"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dirty="0" smtClean="0"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zh-CN" altLang="en-US" dirty="0" smtClean="0">
                <a:latin typeface="+mn-ea"/>
              </a:rPr>
              <a:t>诸菩萨依圆修而证圆通，依圆通心而起无相六度万行，故谓之诸菩萨万行。此乃悟后起修兴用之</a:t>
            </a:r>
            <a:r>
              <a:rPr lang="zh-CN" altLang="zh-CN" dirty="0" smtClean="0">
                <a:latin typeface="+mn-ea"/>
              </a:rPr>
              <a:t>五十五</a:t>
            </a:r>
            <a:r>
              <a:rPr lang="zh-CN" altLang="en-US" dirty="0" smtClean="0">
                <a:latin typeface="+mn-ea"/>
              </a:rPr>
              <a:t>圣</a:t>
            </a:r>
            <a:r>
              <a:rPr lang="zh-CN" altLang="zh-CN" dirty="0" smtClean="0">
                <a:latin typeface="+mn-ea"/>
              </a:rPr>
              <a:t>位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诸菩萨指十信、十住、十行、十回向、四加行、十地、等觉等</a:t>
            </a:r>
            <a:r>
              <a:rPr lang="en-US" altLang="zh-CN" dirty="0">
                <a:latin typeface="+mn-ea"/>
              </a:rPr>
              <a:t> </a:t>
            </a:r>
            <a:endParaRPr lang="zh-CN" altLang="zh-CN" dirty="0">
              <a:latin typeface="+mn-ea"/>
            </a:endParaRPr>
          </a:p>
          <a:p>
            <a:pPr marL="0" indent="0">
              <a:buNone/>
            </a:pPr>
            <a:r>
              <a:rPr lang="en-US" altLang="zh-CN" dirty="0" smtClean="0">
                <a:latin typeface="+mn-ea"/>
              </a:rPr>
              <a:t>    </a:t>
            </a:r>
            <a:r>
              <a:rPr lang="zh-CN" altLang="zh-CN" dirty="0" smtClean="0">
                <a:latin typeface="+mn-ea"/>
              </a:rPr>
              <a:t>万行</a:t>
            </a:r>
            <a:r>
              <a:rPr lang="zh-CN" altLang="zh-CN" dirty="0">
                <a:latin typeface="+mn-ea"/>
              </a:rPr>
              <a:t>，即称</a:t>
            </a:r>
            <a:r>
              <a:rPr lang="zh-CN" altLang="zh-CN" dirty="0" smtClean="0">
                <a:latin typeface="+mn-ea"/>
              </a:rPr>
              <a:t>圆通</a:t>
            </a:r>
            <a:r>
              <a:rPr lang="zh-CN" altLang="en-US" dirty="0" smtClean="0">
                <a:latin typeface="+mn-ea"/>
              </a:rPr>
              <a:t>之</a:t>
            </a:r>
            <a:r>
              <a:rPr lang="zh-CN" altLang="zh-CN" dirty="0" smtClean="0">
                <a:latin typeface="+mn-ea"/>
              </a:rPr>
              <a:t>体</a:t>
            </a:r>
            <a:r>
              <a:rPr lang="zh-CN" altLang="en-US" dirty="0" smtClean="0">
                <a:latin typeface="+mn-ea"/>
              </a:rPr>
              <a:t>性</a:t>
            </a:r>
            <a:r>
              <a:rPr lang="zh-CN" altLang="zh-CN" dirty="0" smtClean="0">
                <a:latin typeface="+mn-ea"/>
              </a:rPr>
              <a:t>所</a:t>
            </a:r>
            <a:r>
              <a:rPr lang="zh-CN" altLang="zh-CN" dirty="0">
                <a:latin typeface="+mn-ea"/>
              </a:rPr>
              <a:t>起之无作妙</a:t>
            </a:r>
            <a:r>
              <a:rPr lang="zh-CN" altLang="zh-CN" dirty="0" smtClean="0">
                <a:latin typeface="+mn-ea"/>
              </a:rPr>
              <a:t>行</a:t>
            </a:r>
            <a:r>
              <a:rPr lang="zh-CN" altLang="en-US" dirty="0" smtClean="0">
                <a:latin typeface="+mn-ea"/>
              </a:rPr>
              <a:t>，</a:t>
            </a:r>
            <a:r>
              <a:rPr lang="zh-CN" altLang="zh-CN" dirty="0" smtClean="0">
                <a:latin typeface="+mn-ea"/>
              </a:rPr>
              <a:t>如</a:t>
            </a:r>
            <a:r>
              <a:rPr lang="zh-CN" altLang="zh-CN" dirty="0">
                <a:latin typeface="+mn-ea"/>
              </a:rPr>
              <a:t>观世音菩萨，三十二应，十四无畏，四不</a:t>
            </a:r>
            <a:r>
              <a:rPr lang="zh-CN" altLang="zh-CN" dirty="0" smtClean="0">
                <a:latin typeface="+mn-ea"/>
              </a:rPr>
              <a:t>思议</a:t>
            </a:r>
            <a:r>
              <a:rPr lang="zh-CN" altLang="en-US" dirty="0" smtClean="0">
                <a:latin typeface="+mn-ea"/>
              </a:rPr>
              <a:t>等。</a:t>
            </a:r>
            <a:r>
              <a:rPr lang="zh-CN" altLang="zh-CN" dirty="0" smtClean="0">
                <a:latin typeface="+mn-ea"/>
              </a:rPr>
              <a:t>十</a:t>
            </a:r>
            <a:r>
              <a:rPr lang="zh-CN" altLang="zh-CN" dirty="0">
                <a:latin typeface="+mn-ea"/>
              </a:rPr>
              <a:t>信，全根力而植佛种；十住，生佛家而为佛子；十行，广六度而行佛事；十回向，回佛事而向佛心；四加行，泯心佛而灭数量；十地，契真如而覆涅槃；等觉，齐佛际而破生相。其行无量，故称</a:t>
            </a:r>
            <a:r>
              <a:rPr lang="zh-CN" altLang="zh-CN" dirty="0" smtClean="0">
                <a:latin typeface="+mn-ea"/>
              </a:rPr>
              <a:t>万行。</a:t>
            </a:r>
            <a:endParaRPr lang="zh-CN" altLang="zh-CN" dirty="0">
              <a:latin typeface="+mn-ea"/>
            </a:endParaRPr>
          </a:p>
          <a:p>
            <a:pPr marL="0" indent="0">
              <a:buNone/>
            </a:pP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60522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552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首楞严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</a:p>
          <a:p>
            <a:pPr marL="0" indent="0">
              <a:buNone/>
            </a:pP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依圆解而起圆修，依圆修而得圆证，修圆证而邀圆果，即契入圆满之佛定，即首楞严大定。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 smtClean="0">
                <a:latin typeface="+mn-ea"/>
              </a:rPr>
              <a:t>    </a:t>
            </a:r>
            <a:r>
              <a:rPr lang="zh-CN" altLang="zh-CN" dirty="0" smtClean="0">
                <a:latin typeface="+mn-ea"/>
              </a:rPr>
              <a:t>首</a:t>
            </a:r>
            <a:r>
              <a:rPr lang="zh-CN" altLang="zh-CN" dirty="0">
                <a:latin typeface="+mn-ea"/>
              </a:rPr>
              <a:t>楞严</a:t>
            </a:r>
            <a:r>
              <a:rPr lang="zh-CN" altLang="zh-CN" dirty="0" smtClean="0">
                <a:latin typeface="+mn-ea"/>
              </a:rPr>
              <a:t>，</a:t>
            </a:r>
            <a:r>
              <a:rPr lang="zh-CN" altLang="en-US" dirty="0">
                <a:latin typeface="+mn-ea"/>
              </a:rPr>
              <a:t>义为“一切事究竟坚固</a:t>
            </a:r>
            <a:r>
              <a:rPr lang="zh-CN" altLang="en-US" dirty="0" smtClean="0">
                <a:latin typeface="+mn-ea"/>
              </a:rPr>
              <a:t>”</a:t>
            </a:r>
            <a:r>
              <a:rPr lang="en-US" altLang="zh-CN" dirty="0" smtClean="0">
                <a:latin typeface="+mn-ea"/>
              </a:rPr>
              <a:t>,</a:t>
            </a:r>
            <a:r>
              <a:rPr lang="zh-CN" altLang="zh-CN" dirty="0" smtClean="0">
                <a:latin typeface="+mn-ea"/>
              </a:rPr>
              <a:t>为</a:t>
            </a:r>
            <a:r>
              <a:rPr lang="zh-CN" altLang="zh-CN" dirty="0">
                <a:latin typeface="+mn-ea"/>
              </a:rPr>
              <a:t>大定之总</a:t>
            </a:r>
            <a:r>
              <a:rPr lang="zh-CN" altLang="zh-CN" dirty="0" smtClean="0">
                <a:latin typeface="+mn-ea"/>
              </a:rPr>
              <a:t>名</a:t>
            </a:r>
            <a:r>
              <a:rPr lang="zh-CN" altLang="en-US" dirty="0">
                <a:latin typeface="+mn-ea"/>
              </a:rPr>
              <a:t>，</a:t>
            </a:r>
            <a:r>
              <a:rPr lang="zh-CN" altLang="zh-CN" dirty="0" smtClean="0">
                <a:latin typeface="+mn-ea"/>
              </a:rPr>
              <a:t>圆</a:t>
            </a:r>
            <a:r>
              <a:rPr lang="zh-CN" altLang="en-US" dirty="0" smtClean="0">
                <a:latin typeface="+mn-ea"/>
              </a:rPr>
              <a:t>摄</a:t>
            </a:r>
            <a:r>
              <a:rPr lang="zh-CN" altLang="zh-CN" dirty="0" smtClean="0">
                <a:latin typeface="+mn-ea"/>
              </a:rPr>
              <a:t>妙</a:t>
            </a:r>
            <a:r>
              <a:rPr lang="zh-CN" altLang="zh-CN" dirty="0">
                <a:latin typeface="+mn-ea"/>
              </a:rPr>
              <a:t>奢摩</a:t>
            </a:r>
            <a:r>
              <a:rPr lang="zh-CN" altLang="zh-CN" dirty="0" smtClean="0">
                <a:latin typeface="+mn-ea"/>
              </a:rPr>
              <a:t>他</a:t>
            </a:r>
            <a:r>
              <a:rPr lang="zh-CN" altLang="en-US" dirty="0" smtClean="0">
                <a:latin typeface="+mn-ea"/>
              </a:rPr>
              <a:t>（空观）</a:t>
            </a:r>
            <a:r>
              <a:rPr lang="zh-CN" altLang="zh-CN" dirty="0" smtClean="0">
                <a:latin typeface="+mn-ea"/>
              </a:rPr>
              <a:t>、</a:t>
            </a:r>
            <a:r>
              <a:rPr lang="zh-CN" altLang="zh-CN" dirty="0">
                <a:latin typeface="+mn-ea"/>
              </a:rPr>
              <a:t>三</a:t>
            </a:r>
            <a:r>
              <a:rPr lang="zh-CN" altLang="zh-CN" dirty="0" smtClean="0">
                <a:latin typeface="+mn-ea"/>
              </a:rPr>
              <a:t>摩</a:t>
            </a:r>
            <a:r>
              <a:rPr lang="zh-CN" altLang="en-US" dirty="0" smtClean="0">
                <a:latin typeface="+mn-ea"/>
              </a:rPr>
              <a:t>（假观）</a:t>
            </a:r>
            <a:r>
              <a:rPr lang="zh-CN" altLang="zh-CN" dirty="0" smtClean="0">
                <a:latin typeface="+mn-ea"/>
              </a:rPr>
              <a:t>、</a:t>
            </a:r>
            <a:r>
              <a:rPr lang="zh-CN" altLang="zh-CN" dirty="0">
                <a:latin typeface="+mn-ea"/>
              </a:rPr>
              <a:t>禅</a:t>
            </a:r>
            <a:r>
              <a:rPr lang="zh-CN" altLang="zh-CN" dirty="0" smtClean="0">
                <a:latin typeface="+mn-ea"/>
              </a:rPr>
              <a:t>那</a:t>
            </a:r>
            <a:r>
              <a:rPr lang="zh-CN" altLang="en-US" dirty="0" smtClean="0">
                <a:latin typeface="+mn-ea"/>
              </a:rPr>
              <a:t>（中道观）</a:t>
            </a:r>
            <a:r>
              <a:rPr lang="zh-CN" altLang="zh-CN" dirty="0" smtClean="0">
                <a:latin typeface="+mn-ea"/>
              </a:rPr>
              <a:t>三种</a:t>
            </a:r>
            <a:r>
              <a:rPr lang="zh-CN" altLang="en-US" dirty="0" smtClean="0">
                <a:latin typeface="+mn-ea"/>
              </a:rPr>
              <a:t>妙观（与</a:t>
            </a:r>
            <a:r>
              <a:rPr lang="en-US" altLang="zh-CN" dirty="0" smtClean="0">
                <a:latin typeface="+mn-ea"/>
              </a:rPr>
              <a:t>《</a:t>
            </a:r>
            <a:r>
              <a:rPr lang="zh-CN" altLang="en-US" dirty="0" smtClean="0">
                <a:latin typeface="+mn-ea"/>
              </a:rPr>
              <a:t>圆觉经</a:t>
            </a:r>
            <a:r>
              <a:rPr lang="en-US" altLang="zh-CN" dirty="0" smtClean="0">
                <a:latin typeface="+mn-ea"/>
              </a:rPr>
              <a:t>》</a:t>
            </a:r>
            <a:r>
              <a:rPr lang="zh-CN" altLang="en-US" dirty="0" smtClean="0">
                <a:latin typeface="+mn-ea"/>
              </a:rPr>
              <a:t>同），乃</a:t>
            </a:r>
            <a:r>
              <a:rPr lang="zh-CN" altLang="zh-CN" dirty="0" smtClean="0">
                <a:latin typeface="+mn-ea"/>
              </a:rPr>
              <a:t>自性</a:t>
            </a:r>
            <a:r>
              <a:rPr lang="zh-CN" altLang="en-US" dirty="0" smtClean="0">
                <a:latin typeface="+mn-ea"/>
              </a:rPr>
              <a:t>本</a:t>
            </a:r>
            <a:r>
              <a:rPr lang="zh-CN" altLang="zh-CN" dirty="0" smtClean="0">
                <a:latin typeface="+mn-ea"/>
              </a:rPr>
              <a:t>定</a:t>
            </a:r>
            <a:r>
              <a:rPr lang="zh-CN" altLang="en-US" dirty="0" smtClean="0">
                <a:latin typeface="+mn-ea"/>
              </a:rPr>
              <a:t>之圆满开显。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此定无出无入，无动无坏，无进无退，</a:t>
            </a:r>
            <a:r>
              <a:rPr lang="zh-CN" altLang="zh-CN" dirty="0" smtClean="0">
                <a:latin typeface="+mn-ea"/>
              </a:rPr>
              <a:t>常住</a:t>
            </a:r>
            <a:r>
              <a:rPr lang="zh-CN" altLang="en-US" dirty="0" smtClean="0">
                <a:latin typeface="+mn-ea"/>
              </a:rPr>
              <a:t>不灭</a:t>
            </a:r>
            <a:r>
              <a:rPr lang="zh-CN" altLang="zh-CN" dirty="0" smtClean="0">
                <a:latin typeface="+mn-ea"/>
              </a:rPr>
              <a:t>，</a:t>
            </a:r>
            <a:r>
              <a:rPr lang="zh-CN" altLang="en-US" dirty="0" smtClean="0">
                <a:latin typeface="+mn-ea"/>
              </a:rPr>
              <a:t>故为妙定（寂而常照、照而常寂）、常定</a:t>
            </a:r>
            <a:r>
              <a:rPr lang="zh-CN" altLang="en-US" dirty="0">
                <a:latin typeface="+mn-ea"/>
              </a:rPr>
              <a:t>（无时无处不定，无</a:t>
            </a:r>
            <a:r>
              <a:rPr lang="zh-CN" altLang="en-US" dirty="0" smtClean="0">
                <a:latin typeface="+mn-ea"/>
              </a:rPr>
              <a:t>有出入，无有进退</a:t>
            </a:r>
            <a:r>
              <a:rPr lang="zh-CN" altLang="en-US" dirty="0">
                <a:latin typeface="+mn-ea"/>
              </a:rPr>
              <a:t>） </a:t>
            </a:r>
            <a:r>
              <a:rPr lang="zh-CN" altLang="en-US" dirty="0" smtClean="0">
                <a:latin typeface="+mn-ea"/>
              </a:rPr>
              <a:t>、圆定（圆应一切，不变随缘，随缘不变）、本定（非修而得，本自具足）。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884219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经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</a:p>
          <a:p>
            <a:pPr marL="0" indent="0">
              <a:buNone/>
            </a:pPr>
            <a:r>
              <a:rPr lang="en-US" altLang="zh-CN" dirty="0"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dirty="0" smtClean="0"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zh-CN" altLang="en-US" dirty="0" smtClean="0">
                <a:latin typeface="+mn-ea"/>
              </a:rPr>
              <a:t>此等有关圆解、圆观、圆证、圆果之教法，上契诸佛所说之理，下契众生之机，为众生修行证果、入大涅槃，必须遵行的坚固不坏的不易路径，故称为经。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 smtClean="0">
                <a:latin typeface="+mn-ea"/>
              </a:rPr>
              <a:t>    </a:t>
            </a:r>
            <a:r>
              <a:rPr lang="zh-CN" altLang="zh-CN" dirty="0" smtClean="0">
                <a:latin typeface="+mn-ea"/>
              </a:rPr>
              <a:t>经</a:t>
            </a:r>
            <a:r>
              <a:rPr lang="zh-CN" altLang="zh-CN" dirty="0">
                <a:latin typeface="+mn-ea"/>
              </a:rPr>
              <a:t>，梵语修多罗，译为契经，即如来所说之</a:t>
            </a:r>
            <a:r>
              <a:rPr lang="zh-CN" altLang="zh-CN" dirty="0" smtClean="0">
                <a:latin typeface="+mn-ea"/>
              </a:rPr>
              <a:t>教法</a:t>
            </a:r>
            <a:r>
              <a:rPr lang="zh-CN" altLang="en-US" dirty="0" smtClean="0">
                <a:latin typeface="+mn-ea"/>
              </a:rPr>
              <a:t>，</a:t>
            </a:r>
            <a:r>
              <a:rPr lang="zh-CN" altLang="zh-CN" dirty="0" smtClean="0">
                <a:latin typeface="+mn-ea"/>
              </a:rPr>
              <a:t>上</a:t>
            </a:r>
            <a:r>
              <a:rPr lang="zh-CN" altLang="zh-CN" dirty="0">
                <a:latin typeface="+mn-ea"/>
              </a:rPr>
              <a:t>契诸佛所说之理，下契众生可度之机，故名契经</a:t>
            </a:r>
            <a:r>
              <a:rPr lang="zh-CN" altLang="zh-CN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zh-CN" dirty="0" smtClean="0">
                <a:latin typeface="+mn-ea"/>
              </a:rPr>
              <a:t>经</a:t>
            </a:r>
            <a:r>
              <a:rPr lang="zh-CN" altLang="zh-CN" dirty="0">
                <a:latin typeface="+mn-ea"/>
              </a:rPr>
              <a:t>，具贯、摄、常、法四重含义</a:t>
            </a:r>
            <a:r>
              <a:rPr lang="zh-CN" altLang="zh-CN" dirty="0" smtClean="0">
                <a:latin typeface="+mn-ea"/>
              </a:rPr>
              <a:t>：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1</a:t>
            </a:r>
            <a:r>
              <a:rPr lang="zh-CN" altLang="en-US" dirty="0" smtClean="0">
                <a:latin typeface="+mn-ea"/>
              </a:rPr>
              <a:t>、</a:t>
            </a:r>
            <a:r>
              <a:rPr lang="zh-CN" altLang="zh-CN" dirty="0" smtClean="0">
                <a:latin typeface="+mn-ea"/>
              </a:rPr>
              <a:t>贯</a:t>
            </a:r>
            <a:r>
              <a:rPr lang="zh-CN" altLang="zh-CN" dirty="0">
                <a:latin typeface="+mn-ea"/>
              </a:rPr>
              <a:t>，则贯串所应知之义，令不散失</a:t>
            </a:r>
            <a:r>
              <a:rPr lang="zh-CN" altLang="zh-CN" dirty="0" smtClean="0">
                <a:latin typeface="+mn-ea"/>
              </a:rPr>
              <a:t>；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2</a:t>
            </a:r>
            <a:r>
              <a:rPr lang="zh-CN" altLang="en-US" dirty="0" smtClean="0">
                <a:latin typeface="+mn-ea"/>
              </a:rPr>
              <a:t>、</a:t>
            </a:r>
            <a:r>
              <a:rPr lang="zh-CN" altLang="zh-CN" dirty="0" smtClean="0">
                <a:latin typeface="+mn-ea"/>
              </a:rPr>
              <a:t>摄</a:t>
            </a:r>
            <a:r>
              <a:rPr lang="zh-CN" altLang="zh-CN" dirty="0">
                <a:latin typeface="+mn-ea"/>
              </a:rPr>
              <a:t>，则摄受所应度之机，令得解脱</a:t>
            </a:r>
            <a:r>
              <a:rPr lang="zh-CN" altLang="zh-CN" dirty="0" smtClean="0">
                <a:latin typeface="+mn-ea"/>
              </a:rPr>
              <a:t>；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3</a:t>
            </a:r>
            <a:r>
              <a:rPr lang="zh-CN" altLang="en-US" dirty="0" smtClean="0">
                <a:latin typeface="+mn-ea"/>
              </a:rPr>
              <a:t>、</a:t>
            </a:r>
            <a:r>
              <a:rPr lang="zh-CN" altLang="zh-CN" dirty="0" smtClean="0">
                <a:latin typeface="+mn-ea"/>
              </a:rPr>
              <a:t>常</a:t>
            </a:r>
            <a:r>
              <a:rPr lang="zh-CN" altLang="zh-CN" dirty="0">
                <a:latin typeface="+mn-ea"/>
              </a:rPr>
              <a:t>，则尽未来际，万古不能易其说</a:t>
            </a:r>
            <a:r>
              <a:rPr lang="zh-CN" altLang="zh-CN" dirty="0" smtClean="0">
                <a:latin typeface="+mn-ea"/>
              </a:rPr>
              <a:t>；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4</a:t>
            </a:r>
            <a:r>
              <a:rPr lang="zh-CN" altLang="en-US" dirty="0" smtClean="0">
                <a:latin typeface="+mn-ea"/>
              </a:rPr>
              <a:t>、</a:t>
            </a:r>
            <a:r>
              <a:rPr lang="zh-CN" altLang="zh-CN" dirty="0" smtClean="0">
                <a:latin typeface="+mn-ea"/>
              </a:rPr>
              <a:t>法</a:t>
            </a:r>
            <a:r>
              <a:rPr lang="zh-CN" altLang="zh-CN" dirty="0">
                <a:latin typeface="+mn-ea"/>
              </a:rPr>
              <a:t>，则极十方界，众生所应遵其轨。</a:t>
            </a:r>
          </a:p>
          <a:p>
            <a:pPr marL="0" indent="0">
              <a:buNone/>
            </a:pP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2445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7413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憨山大师依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大论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释一经之名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、法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真如心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首楞严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楞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严，此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云一切事究竟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坚固，大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定之总名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也，乃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一心之异称，有法有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义。且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此定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体，总之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而为一心，别之而为三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观。然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此三观皆依一心而立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起信论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：“心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真如者，即是一法界大总相法门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体。”所谓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如来藏清净真心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也。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此心体有三种名：一空如来藏、二不空如来藏、三空不空如来藏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。谓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此心体本来清净，一法不立，是故名空。具有恒沙称性功德，故名不空。三空不空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者，即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此二体但是一心，寂照同时，寂故名空，照故不空，存泯无碍，名空不空。依此义故，建立三观，由此三观，还证一心，故云大定之总名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也。是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谓之法。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92228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、义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真如具体相用三大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 dirty="0"/>
              <a:t> </a:t>
            </a:r>
            <a:r>
              <a:rPr lang="en-US" altLang="zh-CN" sz="3600" dirty="0" smtClean="0"/>
              <a:t>        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）体大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大</a:t>
            </a:r>
            <a:endParaRPr lang="en-US" altLang="zh-CN" sz="36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）相大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佛顶</a:t>
            </a:r>
            <a:endParaRPr lang="en-US" altLang="zh-CN" sz="36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）用大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如来密因、修证了义、诸菩萨万行</a:t>
            </a:r>
            <a:endParaRPr lang="en-US" altLang="zh-CN" sz="36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600" dirty="0" smtClean="0">
                <a:solidFill>
                  <a:srgbClr val="FF0000"/>
                </a:solidFill>
              </a:rPr>
              <a:t>       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上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十六字乃其义者：谓此一心具有体、相、用三大义故；一者体大、二者相大、三者用大。题称大佛顶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等，乃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示三大义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也。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所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言大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者，谓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此心体广博包含，极法界量，大而无外，体绝名言，强名大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也。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佛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顶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者，乃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约喻以明相大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也。谓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佛乃至极之圣，顶乃最尊无上之顶，佛相好中名为无见顶相，故曰：初生亲捧持，谛观不见顶。以此至极无相之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顶，以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喻广大无外之心，无相而不可以见见，故为相大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也。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如来密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因等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者，以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明用大，谓一切诸佛乘此一心以跻极果，究竟无余，故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云了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义。一切菩萨乘此一心到如来地，故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云万行。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   以此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一心具上三义，故为大定之总名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11213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（三）一经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之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宗趣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+mn-ea"/>
              </a:rPr>
              <a:t>     </a:t>
            </a:r>
            <a:r>
              <a:rPr lang="zh-CN" altLang="en-US" dirty="0" smtClean="0">
                <a:latin typeface="+mn-ea"/>
              </a:rPr>
              <a:t>宗者，宗旨，即一经所言修证的核心理念，信解行证等皆依之而展开。趣者，依此宗旨而进修，所趣之果德。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依蕅益大师</a:t>
            </a:r>
            <a:r>
              <a:rPr lang="en-US" altLang="zh-CN" dirty="0" smtClean="0">
                <a:latin typeface="+mn-ea"/>
              </a:rPr>
              <a:t>《</a:t>
            </a:r>
            <a:r>
              <a:rPr lang="zh-CN" altLang="en-US" dirty="0" smtClean="0">
                <a:latin typeface="+mn-ea"/>
              </a:rPr>
              <a:t>大佛顶首楞严玄义</a:t>
            </a:r>
            <a:r>
              <a:rPr lang="en-US" altLang="zh-CN" dirty="0" smtClean="0">
                <a:latin typeface="+mn-ea"/>
              </a:rPr>
              <a:t>》</a:t>
            </a:r>
            <a:r>
              <a:rPr lang="zh-CN" altLang="en-US" dirty="0" smtClean="0">
                <a:latin typeface="+mn-ea"/>
              </a:rPr>
              <a:t>，此经“以不生不灭因果为宗”，有三层含义：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1</a:t>
            </a:r>
            <a:r>
              <a:rPr lang="zh-CN" altLang="en-US" dirty="0" smtClean="0">
                <a:latin typeface="+mn-ea"/>
              </a:rPr>
              <a:t>、以如来藏不生不灭妙明真心为体（以一心三谛为体）；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2</a:t>
            </a:r>
            <a:r>
              <a:rPr lang="zh-CN" altLang="en-US" dirty="0" smtClean="0">
                <a:latin typeface="+mn-ea"/>
              </a:rPr>
              <a:t>、以不生不灭常住真心为因地心、称性起修为宗（以一心三观为宗）；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3</a:t>
            </a:r>
            <a:r>
              <a:rPr lang="zh-CN" altLang="en-US" dirty="0" smtClean="0">
                <a:latin typeface="+mn-ea"/>
              </a:rPr>
              <a:t>、以圆证不生不灭圆通妙定（首楞严大定）为趣（以入首楞严大定、破我法二执、入究竟解脱为宗）。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601180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蕅益大师云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据第一决定义云：“应当审观因地发心，与果地觉为同为异。若于因地，以生灭心为本修因，而求佛乘不生不灭，无有是处。”又云：“依不生灭圆湛性成，以湛旋其虚妄灭生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，伏还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元觉，得元明觉，无生灭性为因地心，然后圆成果地修证。”此则明文彰灼，岂有异途！的的当取不生不灭因果为宗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经初即云：“一切众生生死相续，皆由不知常住真心性净明体，用诸妄想，此想不真，故有轮转。”第二卷云：“若能远离诸和合缘及不和合，则复灭除诸生死因，圆满菩提不生灭性。”第四卷云：“若弃生灭，守于真常，常光现前”，乃至“云何不成无上知觉？”第七卷云：“颠倒不生，斯则如来真三摩地。”如此明文，不一而足，皆显示经宗之诚证也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73062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因若生灭，则不能该于果海。果若生灭，则不能彻于因源。今以二决定义为初心方便，令其去浊以就清，从心以解结，方为修证了义，方得毕竟坚固。又耳根圆通，即是不生不灭因果，谓此众生现前闻性，本圆、本通、本常，名为不生灭因，依此修证，便成不生灭果。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今云不生不灭因果，任运摄得圆通妙定矣。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又首楞严定，即是一心圆妙止观，称性之修，故阿难首请“十方如来得成菩提妙奢摩他三摩禅那最初方便”，佛即首告之曰：“有三摩提，名大佛顶首楞严王，具足万行，十方如来一门超出妙庄严路。”夫明首楞严王三昧，而必先冠之以大佛顶者，正显全依性德而修止观，方称三昧中王。惟其性中无法不具，故称性所起妙修亦无法不具。又万行既皆性具，则万行一一皆王三昧，一行一切行，一切行一行，一门一切门，一切门一门，故名一门超出妙庄严路也。所以必须先悟大佛顶不生灭性以为修因，则正行助行，事仪理观，若显若密，一一皆不生灭。若未悟妙体，那成妙修？今以不生不灭因果为宗，又任运摄得楞严妙定矣。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04932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2251462"/>
              </p:ext>
            </p:extLst>
          </p:nvPr>
        </p:nvGraphicFramePr>
        <p:xfrm>
          <a:off x="107504" y="260650"/>
          <a:ext cx="8928992" cy="64510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0335"/>
                <a:gridCol w="8178657"/>
              </a:tblGrid>
              <a:tr h="1224136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体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楷体" pitchFamily="49" charset="-122"/>
                          <a:ea typeface="楷体" pitchFamily="49" charset="-122"/>
                        </a:rPr>
                        <a:t>以如来藏不生不灭妙明真心为体（以一心三谛为体）</a:t>
                      </a:r>
                    </a:p>
                  </a:txBody>
                  <a:tcPr/>
                </a:tc>
              </a:tr>
              <a:tr h="1224136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宗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楷体" pitchFamily="49" charset="-122"/>
                          <a:ea typeface="楷体" pitchFamily="49" charset="-122"/>
                        </a:rPr>
                        <a:t>以不生不灭常住真心为本修因，称性起修、从根解结为宗（以一心三观、二决定义为宗）</a:t>
                      </a:r>
                      <a:endParaRPr lang="zh-CN" altLang="en-US" sz="3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224136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用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楷体" pitchFamily="49" charset="-122"/>
                          <a:ea typeface="楷体" pitchFamily="49" charset="-122"/>
                        </a:rPr>
                        <a:t>以破妄显真为用（以破妄见显真心，觉倒妄证圆果，明七趣劝出离，辨禅境防魔堕为用）</a:t>
                      </a:r>
                      <a:endParaRPr lang="zh-CN" altLang="en-US" sz="3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440158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趣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楷体" pitchFamily="49" charset="-122"/>
                          <a:ea typeface="楷体" pitchFamily="49" charset="-122"/>
                        </a:rPr>
                        <a:t>以圆证不生不灭圆通妙定（首楞严大定）为趣（以破我法二执、入首楞严大定、证究竟解脱为趣）</a:t>
                      </a:r>
                      <a:endParaRPr lang="zh-CN" altLang="en-US" sz="3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224136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教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楷体" pitchFamily="49" charset="-122"/>
                          <a:ea typeface="楷体" pitchFamily="49" charset="-122"/>
                        </a:rPr>
                        <a:t>以醍醐为教相（立足于圆教，别摄藏通别三教）</a:t>
                      </a:r>
                      <a:endParaRPr lang="zh-CN" altLang="en-US" sz="3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9181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dirty="0" smtClean="0"/>
              <a:t>         般</a:t>
            </a:r>
            <a:r>
              <a:rPr lang="zh-CN" altLang="en-US" dirty="0"/>
              <a:t>剌密</a:t>
            </a:r>
            <a:r>
              <a:rPr lang="zh-CN" altLang="en-US" dirty="0" smtClean="0"/>
              <a:t>帝，此言极量，中印高僧，“怀道观方，随缘济物”，游化广府（今广州一带）。因感汉地与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首楞严经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法缘深厚，遂发心传此经于汉</a:t>
            </a:r>
            <a:r>
              <a:rPr lang="zh-CN" altLang="en-US" dirty="0"/>
              <a:t>地</a:t>
            </a:r>
            <a:r>
              <a:rPr lang="zh-CN" altLang="en-US" dirty="0" smtClean="0"/>
              <a:t>。然此经“为西域</a:t>
            </a:r>
            <a:r>
              <a:rPr lang="zh-CN" altLang="en-US" dirty="0"/>
              <a:t>国王最所宝重，严禁不许出境。般剌三藏欲传震旦，</a:t>
            </a:r>
            <a:r>
              <a:rPr lang="zh-CN" altLang="en-US" dirty="0" smtClean="0"/>
              <a:t>屡（数次）窃</a:t>
            </a:r>
            <a:r>
              <a:rPr lang="zh-CN" altLang="en-US" dirty="0"/>
              <a:t>而来，皆被获回，必不能得。后以微妙细㲲（音</a:t>
            </a:r>
            <a:r>
              <a:rPr lang="en-US" altLang="zh-CN" dirty="0" err="1"/>
              <a:t>dié</a:t>
            </a:r>
            <a:r>
              <a:rPr lang="zh-CN" altLang="en-US" dirty="0"/>
              <a:t>）书之，乃破臂藏于皮中，遂航海而达广州。唐神龙</a:t>
            </a:r>
            <a:r>
              <a:rPr lang="zh-CN" altLang="en-US" dirty="0" smtClean="0"/>
              <a:t>元年（</a:t>
            </a:r>
            <a:r>
              <a:rPr lang="en-US" altLang="zh-CN" dirty="0" smtClean="0"/>
              <a:t>705</a:t>
            </a:r>
            <a:r>
              <a:rPr lang="zh-CN" altLang="en-US" dirty="0" smtClean="0"/>
              <a:t>）乙丑</a:t>
            </a:r>
            <a:r>
              <a:rPr lang="zh-CN" altLang="en-US" dirty="0"/>
              <a:t>五月二十三日，适遇宰相房融知南铨在广，安三藏于制止寺</a:t>
            </a:r>
            <a:r>
              <a:rPr lang="en-US" altLang="zh-CN" dirty="0"/>
              <a:t>(</a:t>
            </a:r>
            <a:r>
              <a:rPr lang="zh-CN" altLang="en-US" dirty="0"/>
              <a:t>今光孝寺</a:t>
            </a:r>
            <a:r>
              <a:rPr lang="en-US" altLang="zh-CN" dirty="0"/>
              <a:t>)</a:t>
            </a:r>
            <a:r>
              <a:rPr lang="zh-CN" altLang="en-US" dirty="0"/>
              <a:t>，翻译而笔授之</a:t>
            </a:r>
            <a:r>
              <a:rPr lang="zh-CN" altLang="en-US" dirty="0" smtClean="0"/>
              <a:t>。</a:t>
            </a:r>
            <a:r>
              <a:rPr lang="zh-CN" altLang="en-US" dirty="0"/>
              <a:t>”</a:t>
            </a:r>
            <a:r>
              <a:rPr lang="zh-CN" altLang="en-US" dirty="0" smtClean="0"/>
              <a:t>相传剖臂出经时，“苦</a:t>
            </a:r>
            <a:r>
              <a:rPr lang="zh-CN" altLang="en-US" dirty="0"/>
              <a:t>为脂血所</a:t>
            </a:r>
            <a:r>
              <a:rPr lang="zh-CN" altLang="en-US" dirty="0" smtClean="0"/>
              <a:t>凝，赖</a:t>
            </a:r>
            <a:r>
              <a:rPr lang="zh-CN" altLang="en-US" dirty="0"/>
              <a:t>房妻黠慧，以铜盆盛</a:t>
            </a:r>
            <a:r>
              <a:rPr lang="zh-CN" altLang="en-US" dirty="0" smtClean="0"/>
              <a:t>水（一说盛母乳），</a:t>
            </a:r>
            <a:r>
              <a:rPr lang="zh-CN" altLang="en-US" dirty="0"/>
              <a:t>浸而舒解，就之</a:t>
            </a:r>
            <a:r>
              <a:rPr lang="zh-CN" altLang="en-US" dirty="0" smtClean="0"/>
              <a:t>抄录”。既而</a:t>
            </a:r>
            <a:r>
              <a:rPr lang="zh-CN" altLang="en-US" dirty="0"/>
              <a:t>翻译才毕，以三藏潜来，彼国边境被责，三藏为解此难，遂</a:t>
            </a:r>
            <a:r>
              <a:rPr lang="zh-CN" altLang="en-US" dirty="0" smtClean="0"/>
              <a:t>回受罚。若非大悲菩萨，何能冒死传经，译事毕，又何能为免边关之责而归国从容就罚？！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44231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45333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三、此经之教相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dirty="0" smtClean="0">
                <a:latin typeface="+mn-ea"/>
              </a:rPr>
              <a:t>长水认为，依华严五教，此经以终为本，兼于顿圆，亦摄小乘及大乘始教。</a:t>
            </a:r>
            <a:r>
              <a:rPr lang="en-US" altLang="zh-CN" dirty="0" smtClean="0">
                <a:latin typeface="+mn-ea"/>
              </a:rPr>
              <a:t>《</a:t>
            </a:r>
            <a:r>
              <a:rPr lang="zh-CN" altLang="en-US" dirty="0" smtClean="0">
                <a:latin typeface="+mn-ea"/>
              </a:rPr>
              <a:t>疏注</a:t>
            </a:r>
            <a:r>
              <a:rPr lang="en-US" altLang="zh-CN" dirty="0" smtClean="0">
                <a:latin typeface="+mn-ea"/>
              </a:rPr>
              <a:t>》</a:t>
            </a:r>
            <a:r>
              <a:rPr lang="zh-CN" altLang="en-US" dirty="0" smtClean="0">
                <a:latin typeface="+mn-ea"/>
              </a:rPr>
              <a:t>云：</a:t>
            </a:r>
            <a:endParaRPr lang="en-US" altLang="zh-CN" dirty="0" smtClean="0">
              <a:latin typeface="+mn-ea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en-US" altLang="zh-CN" kern="100" dirty="0">
                <a:latin typeface="+mn-ea"/>
                <a:cs typeface="宋体"/>
              </a:rPr>
              <a:t> </a:t>
            </a:r>
            <a:r>
              <a:rPr lang="en-US" altLang="zh-CN" kern="100" dirty="0" smtClean="0">
                <a:latin typeface="+mn-ea"/>
                <a:cs typeface="宋体"/>
              </a:rPr>
              <a:t> </a:t>
            </a:r>
            <a:r>
              <a:rPr lang="zh-CN" altLang="zh-CN" b="1" kern="100" dirty="0" smtClean="0">
                <a:latin typeface="楷体" pitchFamily="49" charset="-122"/>
                <a:ea typeface="楷体" pitchFamily="49" charset="-122"/>
                <a:cs typeface="宋体"/>
              </a:rPr>
              <a:t>（</a:t>
            </a:r>
            <a:r>
              <a:rPr lang="zh-CN" altLang="zh-CN" b="1" kern="100" dirty="0">
                <a:latin typeface="楷体" pitchFamily="49" charset="-122"/>
                <a:ea typeface="楷体" pitchFamily="49" charset="-122"/>
                <a:cs typeface="宋体"/>
              </a:rPr>
              <a:t>一）小乘教，但说我空。纵少说法空，亦不明显。但依六识、三毒，建立染净根本，未尽法源，故多诤论。</a:t>
            </a:r>
            <a:endParaRPr lang="zh-CN" altLang="zh-CN" sz="2400" b="1" kern="100" dirty="0">
              <a:latin typeface="楷体" pitchFamily="49" charset="-122"/>
              <a:ea typeface="楷体" pitchFamily="49" charset="-122"/>
              <a:cs typeface="Courier New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en-US" altLang="zh-CN" b="1" kern="100" dirty="0" smtClean="0">
                <a:latin typeface="楷体" pitchFamily="49" charset="-122"/>
                <a:ea typeface="楷体" pitchFamily="49" charset="-122"/>
                <a:cs typeface="宋体"/>
              </a:rPr>
              <a:t>  </a:t>
            </a:r>
            <a:r>
              <a:rPr lang="zh-CN" altLang="zh-CN" b="1" kern="100" dirty="0" smtClean="0">
                <a:latin typeface="楷体" pitchFamily="49" charset="-122"/>
                <a:ea typeface="楷体" pitchFamily="49" charset="-122"/>
                <a:cs typeface="宋体"/>
              </a:rPr>
              <a:t>（</a:t>
            </a:r>
            <a:r>
              <a:rPr lang="zh-CN" altLang="zh-CN" b="1" kern="100" dirty="0">
                <a:latin typeface="楷体" pitchFamily="49" charset="-122"/>
                <a:ea typeface="楷体" pitchFamily="49" charset="-122"/>
                <a:cs typeface="宋体"/>
              </a:rPr>
              <a:t>二）大乘始教，亦名分教。但说诸法皆空，未尽大乘法理，故名为始；但说一切法相，有不成佛，故名为分。</a:t>
            </a:r>
            <a:endParaRPr lang="zh-CN" altLang="zh-CN" sz="2400" b="1" kern="100" dirty="0">
              <a:latin typeface="楷体" pitchFamily="49" charset="-122"/>
              <a:ea typeface="楷体" pitchFamily="49" charset="-122"/>
              <a:cs typeface="Courier New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en-US" altLang="zh-CN" b="1" kern="100" dirty="0" smtClean="0">
                <a:latin typeface="楷体" pitchFamily="49" charset="-122"/>
                <a:ea typeface="楷体" pitchFamily="49" charset="-122"/>
                <a:cs typeface="宋体"/>
              </a:rPr>
              <a:t>  </a:t>
            </a:r>
            <a:r>
              <a:rPr lang="zh-CN" altLang="zh-CN" b="1" kern="100" dirty="0" smtClean="0">
                <a:latin typeface="楷体" pitchFamily="49" charset="-122"/>
                <a:ea typeface="楷体" pitchFamily="49" charset="-122"/>
                <a:cs typeface="宋体"/>
              </a:rPr>
              <a:t>（</a:t>
            </a:r>
            <a:r>
              <a:rPr lang="zh-CN" altLang="zh-CN" b="1" kern="100" dirty="0">
                <a:latin typeface="楷体" pitchFamily="49" charset="-122"/>
                <a:ea typeface="楷体" pitchFamily="49" charset="-122"/>
                <a:cs typeface="宋体"/>
              </a:rPr>
              <a:t>三）大乘终教，亦名实教。说如来藏，随缘成阿梨耶识，缘起无性，一切皆如。定性二乘，无性阐提，悉当成佛，方尽大乘至极之说，故名为终。以称实理，故名为实。</a:t>
            </a:r>
            <a:endParaRPr lang="zh-CN" altLang="zh-CN" sz="2400" b="1" kern="100" dirty="0">
              <a:latin typeface="楷体" pitchFamily="49" charset="-122"/>
              <a:ea typeface="楷体" pitchFamily="49" charset="-122"/>
              <a:cs typeface="Courier New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en-US" altLang="zh-CN" b="1" kern="100" dirty="0" smtClean="0">
                <a:latin typeface="楷体" pitchFamily="49" charset="-122"/>
                <a:ea typeface="楷体" pitchFamily="49" charset="-122"/>
                <a:cs typeface="宋体"/>
              </a:rPr>
              <a:t>  </a:t>
            </a:r>
            <a:r>
              <a:rPr lang="zh-CN" altLang="zh-CN" b="1" kern="100" dirty="0" smtClean="0">
                <a:latin typeface="楷体" pitchFamily="49" charset="-122"/>
                <a:ea typeface="楷体" pitchFamily="49" charset="-122"/>
                <a:cs typeface="宋体"/>
              </a:rPr>
              <a:t>（</a:t>
            </a:r>
            <a:r>
              <a:rPr lang="zh-CN" altLang="zh-CN" b="1" kern="100" dirty="0">
                <a:latin typeface="楷体" pitchFamily="49" charset="-122"/>
                <a:ea typeface="楷体" pitchFamily="49" charset="-122"/>
                <a:cs typeface="宋体"/>
              </a:rPr>
              <a:t>四）大乘顿教，总不说法相，唯辨真性，亦无八识差别之相。呵教劝离，毁相泯心，但一念不生，即名为佛。不依地位渐次，故说为顿。</a:t>
            </a:r>
            <a:endParaRPr lang="zh-CN" altLang="zh-CN" sz="2400" b="1" kern="100" dirty="0">
              <a:latin typeface="楷体" pitchFamily="49" charset="-122"/>
              <a:ea typeface="楷体" pitchFamily="49" charset="-122"/>
              <a:cs typeface="Courier New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en-US" altLang="zh-CN" b="1" kern="100" dirty="0" smtClean="0">
                <a:latin typeface="楷体" pitchFamily="49" charset="-122"/>
                <a:ea typeface="楷体" pitchFamily="49" charset="-122"/>
                <a:cs typeface="宋体"/>
              </a:rPr>
              <a:t>  </a:t>
            </a:r>
            <a:r>
              <a:rPr lang="zh-CN" altLang="zh-CN" b="1" kern="100" dirty="0" smtClean="0">
                <a:latin typeface="楷体" pitchFamily="49" charset="-122"/>
                <a:ea typeface="楷体" pitchFamily="49" charset="-122"/>
                <a:cs typeface="宋体"/>
              </a:rPr>
              <a:t>（</a:t>
            </a:r>
            <a:r>
              <a:rPr lang="zh-CN" altLang="zh-CN" b="1" kern="100" dirty="0">
                <a:latin typeface="楷体" pitchFamily="49" charset="-122"/>
                <a:ea typeface="楷体" pitchFamily="49" charset="-122"/>
                <a:cs typeface="宋体"/>
              </a:rPr>
              <a:t>五）一乘圆教，所说唯是法界，性海圆融，缘起无碍，相即相入，帝网重重，主伴无尽也。</a:t>
            </a:r>
            <a:endParaRPr lang="zh-CN" altLang="zh-CN" sz="2400" b="1" kern="100" dirty="0">
              <a:latin typeface="楷体" pitchFamily="49" charset="-122"/>
              <a:ea typeface="楷体" pitchFamily="49" charset="-122"/>
              <a:cs typeface="Courier New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en-US" altLang="zh-CN" b="1" kern="100" dirty="0" smtClean="0">
                <a:latin typeface="楷体" pitchFamily="49" charset="-122"/>
                <a:ea typeface="楷体" pitchFamily="49" charset="-122"/>
                <a:cs typeface="宋体"/>
              </a:rPr>
              <a:t>    </a:t>
            </a:r>
            <a:r>
              <a:rPr lang="zh-CN" altLang="zh-CN" b="1" kern="1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/>
              </a:rPr>
              <a:t>若于</a:t>
            </a:r>
            <a:r>
              <a:rPr lang="zh-CN" altLang="zh-CN" b="1" kern="1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/>
              </a:rPr>
              <a:t>五中，显此经分齐，正唯终教，兼于顿圆。若将此经与五教互相摄者，五唯后三摄此，此总摄彼诸教。</a:t>
            </a:r>
            <a:endParaRPr lang="zh-CN" altLang="zh-CN" sz="2400" b="1" kern="1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Courier New"/>
            </a:endParaRPr>
          </a:p>
          <a:p>
            <a:pPr marL="0" indent="0">
              <a:buNone/>
            </a:pP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05965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29486" cy="685800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、于华严五教中，以终教为本，兼于顿、圆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华严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教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】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       </a:t>
            </a:r>
            <a:r>
              <a:rPr lang="en-US" altLang="zh-CN" dirty="0" smtClean="0"/>
              <a:t>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小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乘教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dirty="0">
                <a:latin typeface="+mn-ea"/>
              </a:rPr>
              <a:t>为二乘行人所说教法。</a:t>
            </a:r>
            <a:r>
              <a:rPr lang="zh-CN" altLang="en-US" dirty="0"/>
              <a:t>“但说我空，不明法空，纵少说法空，亦不明显，但依六识三毒，建立染净根本，未尽法源，故多诤论。”</a:t>
            </a: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        </a:t>
            </a: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）但说我空，不明法空；</a:t>
            </a: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        </a:t>
            </a: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）依六识三毒，立业感缘起，未明真如、赖耶、法界三种缘起；</a:t>
            </a: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        </a:t>
            </a:r>
            <a:r>
              <a:rPr lang="zh-CN" altLang="en-US" dirty="0" smtClean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）以证阿罗汉为极果，偏重于自解脱，未明菩萨道。</a:t>
            </a:r>
            <a:endParaRPr lang="en-US" altLang="zh-CN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1F2A8C93-7847-4595-ACD1-A84743729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0640-C686-41FC-B6CA-6296BE8B321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6494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0095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大乘始教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dirty="0">
                <a:latin typeface="+mn-ea"/>
              </a:rPr>
              <a:t>大乘之初门，为从小乘初入大乘者说。</a:t>
            </a:r>
            <a:r>
              <a:rPr lang="zh-CN" altLang="en-US" dirty="0"/>
              <a:t>大乘始教（空宗为始教，广说法空，少说中道实相，</a:t>
            </a:r>
            <a:r>
              <a:rPr lang="zh-CN" altLang="en-US" dirty="0">
                <a:solidFill>
                  <a:srgbClr val="FF0000"/>
                </a:solidFill>
              </a:rPr>
              <a:t>空始教</a:t>
            </a:r>
            <a:r>
              <a:rPr lang="zh-CN" altLang="en-US" dirty="0"/>
              <a:t>），亦名大乘分教（法相为分教</a:t>
            </a:r>
            <a:r>
              <a:rPr lang="zh-CN" altLang="en-US" dirty="0" smtClean="0"/>
              <a:t>，广说</a:t>
            </a:r>
            <a:r>
              <a:rPr lang="zh-CN" altLang="en-US" dirty="0"/>
              <a:t>法相，少说法性，</a:t>
            </a:r>
            <a:r>
              <a:rPr lang="zh-CN" altLang="en-US" dirty="0">
                <a:solidFill>
                  <a:srgbClr val="FF0000"/>
                </a:solidFill>
              </a:rPr>
              <a:t>相始教</a:t>
            </a:r>
            <a:r>
              <a:rPr lang="zh-CN" altLang="en-US" dirty="0"/>
              <a:t>），合称大乘</a:t>
            </a:r>
            <a:r>
              <a:rPr lang="zh-CN" altLang="en-US" dirty="0">
                <a:solidFill>
                  <a:srgbClr val="FF0000"/>
                </a:solidFill>
              </a:rPr>
              <a:t>始分教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大乘</a:t>
            </a:r>
            <a:r>
              <a:rPr lang="zh-CN" altLang="en-US" dirty="0"/>
              <a:t>始教，但说诸法皆空，未尽大乘“不空不有，而空而有”之实相，为初入大乘者说，乃大乘之初门，故名为始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大乘</a:t>
            </a:r>
            <a:r>
              <a:rPr lang="zh-CN" altLang="en-US" dirty="0"/>
              <a:t>分教，但说唯识法相，且称五种性中，定性二乘、无性阐提，及不定性中三分之二，不能成佛，而非一切众生皆能成佛，故名为分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CEA05ACA-EBDA-400E-AAB3-EFE2B59BF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0640-C686-41FC-B6CA-6296BE8B3219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4424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784976" cy="6552728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终教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dirty="0"/>
              <a:t>大乘终极之教门。亦名实教。说</a:t>
            </a:r>
            <a:r>
              <a:rPr lang="zh-CN" altLang="en-US" dirty="0" smtClean="0"/>
              <a:t>如来藏随</a:t>
            </a:r>
            <a:r>
              <a:rPr lang="zh-CN" altLang="en-US" dirty="0"/>
              <a:t>缘成阿赖耶识，缘起无性，一切皆如。多说法性，少说</a:t>
            </a:r>
            <a:r>
              <a:rPr lang="zh-CN" altLang="en-US" dirty="0" smtClean="0"/>
              <a:t>法相；纵</a:t>
            </a:r>
            <a:r>
              <a:rPr lang="zh-CN" altLang="en-US" dirty="0"/>
              <a:t>说法相，亦会归于性。且称定性二乘、无性阐</a:t>
            </a:r>
            <a:r>
              <a:rPr lang="zh-CN" altLang="en-US" dirty="0" smtClean="0"/>
              <a:t>提亦</a:t>
            </a:r>
            <a:r>
              <a:rPr lang="zh-CN" altLang="en-US" dirty="0"/>
              <a:t>当成佛。尽大乘至极之说，故名为</a:t>
            </a:r>
            <a:r>
              <a:rPr lang="zh-CN" altLang="en-US" dirty="0" smtClean="0"/>
              <a:t>终；以</a:t>
            </a:r>
            <a:r>
              <a:rPr lang="zh-CN" altLang="en-US" dirty="0"/>
              <a:t>称实理，故名为实。</a:t>
            </a: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/>
              <a:t>        </a:t>
            </a:r>
            <a:r>
              <a:rPr lang="en-US" altLang="zh-CN" b="1" dirty="0" smtClean="0"/>
              <a:t>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顿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教</a:t>
            </a:r>
            <a:r>
              <a:rPr lang="en-US" altLang="zh-CN" b="1" dirty="0"/>
              <a:t>——</a:t>
            </a:r>
            <a:r>
              <a:rPr lang="zh-CN" altLang="en-US" dirty="0"/>
              <a:t>速疾顿悟之教门。不说法相、唯辨</a:t>
            </a:r>
            <a:r>
              <a:rPr lang="zh-CN" altLang="en-US" dirty="0" smtClean="0"/>
              <a:t>真性。一切所有，唯</a:t>
            </a:r>
            <a:r>
              <a:rPr lang="zh-CN" altLang="en-US" dirty="0"/>
              <a:t>是妄想，一切法</a:t>
            </a:r>
            <a:r>
              <a:rPr lang="zh-CN" altLang="en-US" dirty="0" smtClean="0"/>
              <a:t>界，唯</a:t>
            </a:r>
            <a:r>
              <a:rPr lang="zh-CN" altLang="en-US" dirty="0"/>
              <a:t>是绝言，五法与三自性俱空，八识与二无我俱遣，诃教劝离，毁相泯心，但一念不生即名为佛，不依地位渐次，故说为顿。</a:t>
            </a: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圆教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dirty="0"/>
              <a:t>无碍圆满之教门。“圆教，所说唯是法界，性海圆融，缘起无碍，相即相入，帝网重重，主伴无尽。”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38E2DF3F-F974-4562-B7C2-ABB6347D0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0640-C686-41FC-B6CA-6296BE8B3219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3587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858000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、于天台四教中，以圆教为本，兼摄藏通别三教。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天台</a:t>
            </a:r>
            <a:r>
              <a:rPr lang="zh-CN" altLang="en-US" dirty="0"/>
              <a:t>四教者，谓藏、通、别、圆也。</a:t>
            </a:r>
            <a:endParaRPr lang="en-US" altLang="zh-CN" dirty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藏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教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dirty="0"/>
              <a:t>以经（四阿含）律（毗尼）论（阿毗达磨）三藏为主，明十二缘起、四圣谛等，正教小乘，旁化菩萨。</a:t>
            </a:r>
            <a:endParaRPr lang="en-US" altLang="zh-CN" dirty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通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教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dirty="0"/>
              <a:t>三乘同秉此教，如方等、般若类经典，明缘起性空，空假中三谛理，正教菩萨，旁通二乘。大乘空宗即是。钝根通前藏教，利根通后别教，故名为通。</a:t>
            </a:r>
            <a:endParaRPr lang="en-US" altLang="zh-CN" dirty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别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教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dirty="0"/>
              <a:t>此教独被菩萨，不共二乘，故名为别。又，别前藏通二教，别后圆教，故名为别，明唯识法相，三性三无性，八识二无我等理。</a:t>
            </a:r>
            <a:endParaRPr lang="en-US" altLang="zh-CN" dirty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圆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教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dirty="0"/>
              <a:t>圆以不偏为义，圆妙、圆融、圆足、圆顿，故名圆教。所谓圆信、圆</a:t>
            </a:r>
            <a:r>
              <a:rPr lang="zh-CN" altLang="en-US" dirty="0" smtClean="0"/>
              <a:t>解、圆断、圆观、圆行、圆位、圆</a:t>
            </a:r>
            <a:r>
              <a:rPr lang="zh-CN" altLang="en-US" dirty="0"/>
              <a:t>自在</a:t>
            </a:r>
            <a:r>
              <a:rPr lang="zh-CN" altLang="en-US" dirty="0" smtClean="0"/>
              <a:t>庄严、圆</a:t>
            </a:r>
            <a:r>
              <a:rPr lang="zh-CN" altLang="en-US" dirty="0"/>
              <a:t>建立众生，但化是上根人。如</a:t>
            </a:r>
            <a:r>
              <a:rPr lang="en-US" altLang="zh-CN" dirty="0"/>
              <a:t>《</a:t>
            </a:r>
            <a:r>
              <a:rPr lang="zh-CN" altLang="en-US" dirty="0"/>
              <a:t>华严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法华</a:t>
            </a:r>
            <a:r>
              <a:rPr lang="en-US" altLang="zh-CN" dirty="0"/>
              <a:t>》</a:t>
            </a:r>
            <a:r>
              <a:rPr lang="zh-CN" altLang="en-US" dirty="0"/>
              <a:t>等。</a:t>
            </a:r>
            <a:endParaRPr lang="en-US" altLang="zh-CN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53E700C9-E046-4D38-8211-82325A15F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0640-C686-41FC-B6CA-6296BE8B3219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81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741368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华严五教与天台四教之对应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1</a:t>
            </a:r>
            <a:r>
              <a:rPr lang="zh-CN" altLang="en-US" dirty="0" smtClean="0"/>
              <a:t>、华严</a:t>
            </a:r>
            <a:r>
              <a:rPr lang="zh-CN" altLang="en-US" dirty="0"/>
              <a:t>“小乘教”，即天台之“藏教”；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/>
              <a:t>         </a:t>
            </a:r>
            <a:r>
              <a:rPr lang="en-US" altLang="zh-CN" dirty="0" smtClean="0"/>
              <a:t>2</a:t>
            </a:r>
            <a:r>
              <a:rPr lang="zh-CN" altLang="en-US" dirty="0" smtClean="0"/>
              <a:t>、华严</a:t>
            </a:r>
            <a:r>
              <a:rPr lang="zh-CN" altLang="en-US" dirty="0"/>
              <a:t>之“始教”，此有二类：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/>
              <a:t>                 </a:t>
            </a: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r>
              <a:rPr lang="zh-CN" altLang="en-US" dirty="0"/>
              <a:t>始教，但说诸法皆空，即天台之“通教”也。 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/>
              <a:t>                 </a:t>
            </a: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zh-CN" altLang="en-US" dirty="0"/>
              <a:t>分教，但说一切法相，即天台之“别教”也。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/>
              <a:t>         </a:t>
            </a:r>
            <a:r>
              <a:rPr lang="en-US" altLang="zh-CN" dirty="0" smtClean="0"/>
              <a:t>3</a:t>
            </a:r>
            <a:r>
              <a:rPr lang="zh-CN" altLang="en-US" dirty="0" smtClean="0"/>
              <a:t>、华严</a:t>
            </a:r>
            <a:r>
              <a:rPr lang="zh-CN" altLang="en-US" dirty="0"/>
              <a:t>之“终教”，明如来藏，随缘成诸染净，缘起无性，一切皆如，即天台之圆中</a:t>
            </a:r>
            <a:r>
              <a:rPr lang="zh-CN" altLang="en-US" dirty="0">
                <a:solidFill>
                  <a:srgbClr val="FF0000"/>
                </a:solidFill>
              </a:rPr>
              <a:t>双照</a:t>
            </a:r>
            <a:r>
              <a:rPr lang="zh-CN" altLang="en-US" dirty="0"/>
              <a:t>义；  </a:t>
            </a:r>
            <a:endParaRPr lang="en-US" altLang="zh-CN" dirty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/>
              <a:t>         </a:t>
            </a:r>
            <a:r>
              <a:rPr lang="en-US" altLang="zh-CN" dirty="0" smtClean="0"/>
              <a:t>4</a:t>
            </a:r>
            <a:r>
              <a:rPr lang="zh-CN" altLang="en-US" dirty="0" smtClean="0"/>
              <a:t>、华严</a:t>
            </a:r>
            <a:r>
              <a:rPr lang="zh-CN" altLang="en-US" dirty="0"/>
              <a:t>之“顿教”，唯辨真性，即天台之圆中</a:t>
            </a:r>
            <a:r>
              <a:rPr lang="zh-CN" altLang="en-US" dirty="0">
                <a:solidFill>
                  <a:srgbClr val="FF0000"/>
                </a:solidFill>
              </a:rPr>
              <a:t>双遮</a:t>
            </a:r>
            <a:r>
              <a:rPr lang="zh-CN" altLang="en-US" dirty="0"/>
              <a:t>义；</a:t>
            </a:r>
            <a:endParaRPr lang="en-US" altLang="zh-CN" dirty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/>
              <a:t>         </a:t>
            </a:r>
            <a:r>
              <a:rPr lang="en-US" altLang="zh-CN" dirty="0" smtClean="0"/>
              <a:t>5</a:t>
            </a:r>
            <a:r>
              <a:rPr lang="zh-CN" altLang="en-US" dirty="0" smtClean="0"/>
              <a:t>、华严</a:t>
            </a:r>
            <a:r>
              <a:rPr lang="zh-CN" altLang="en-US" dirty="0"/>
              <a:t>之“圆教”，明性相俱融，即天台之圆中</a:t>
            </a:r>
            <a:r>
              <a:rPr lang="zh-CN" altLang="en-US" dirty="0">
                <a:solidFill>
                  <a:srgbClr val="FF0000"/>
                </a:solidFill>
              </a:rPr>
              <a:t>遮照同时</a:t>
            </a:r>
            <a:r>
              <a:rPr lang="zh-CN" altLang="en-US" dirty="0"/>
              <a:t>义。以此三教所诠，唯是一心具一切法，即天台之圆教不思议中道。</a:t>
            </a:r>
            <a:endParaRPr lang="en-US" altLang="zh-CN" dirty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/>
              <a:t>         </a:t>
            </a:r>
            <a:r>
              <a:rPr lang="zh-CN" altLang="en-US" dirty="0"/>
              <a:t>故此三教，皆属天台之“圆教”所收。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666E2304-1804-4E04-A0A9-DB8502CC8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0640-C686-41FC-B6CA-6296BE8B3219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09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1973004"/>
              </p:ext>
            </p:extLst>
          </p:nvPr>
        </p:nvGraphicFramePr>
        <p:xfrm>
          <a:off x="107505" y="41569"/>
          <a:ext cx="8856984" cy="67577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046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5232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951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黑体" pitchFamily="49" charset="-122"/>
                          <a:ea typeface="黑体" pitchFamily="49" charset="-122"/>
                        </a:rPr>
                        <a:t>华严五教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黑体" pitchFamily="49" charset="-122"/>
                          <a:ea typeface="黑体" pitchFamily="49" charset="-122"/>
                        </a:rPr>
                        <a:t>天台四教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r>
                        <a:rPr lang="zh-CN" altLang="en-US" sz="3200" b="1" dirty="0">
                          <a:latin typeface="楷体" pitchFamily="49" charset="-122"/>
                          <a:ea typeface="楷体" pitchFamily="49" charset="-122"/>
                        </a:rPr>
                        <a:t>小乘教</a:t>
                      </a: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（小乘宗，随相法执宗）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>
                          <a:latin typeface="楷体" pitchFamily="49" charset="-122"/>
                          <a:ea typeface="楷体" pitchFamily="49" charset="-122"/>
                        </a:rPr>
                        <a:t>     藏教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12168">
                <a:tc rowSpan="2">
                  <a:txBody>
                    <a:bodyPr/>
                    <a:lstStyle/>
                    <a:p>
                      <a:r>
                        <a:rPr lang="zh-CN" altLang="en-US" sz="3200" b="1" dirty="0">
                          <a:latin typeface="楷体" pitchFamily="49" charset="-122"/>
                          <a:ea typeface="楷体" pitchFamily="49" charset="-122"/>
                        </a:rPr>
                        <a:t>大乘始教</a:t>
                      </a:r>
                      <a:endParaRPr lang="en-US" altLang="zh-CN" sz="3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en-US" altLang="zh-CN" sz="3200" b="1" baseline="0" dirty="0">
                          <a:latin typeface="楷体" pitchFamily="49" charset="-122"/>
                          <a:ea typeface="楷体" pitchFamily="49" charset="-122"/>
                        </a:rPr>
                        <a:t>  </a:t>
                      </a:r>
                      <a:r>
                        <a:rPr lang="zh-CN" altLang="en-US" sz="3200" b="1" dirty="0" smtClean="0">
                          <a:latin typeface="楷体" pitchFamily="49" charset="-122"/>
                          <a:ea typeface="楷体" pitchFamily="49" charset="-122"/>
                        </a:rPr>
                        <a:t>始教（空始教）</a:t>
                      </a:r>
                      <a:r>
                        <a:rPr lang="en-US" altLang="zh-CN" sz="3200" b="1" dirty="0" smtClean="0">
                          <a:latin typeface="楷体" pitchFamily="49" charset="-122"/>
                          <a:ea typeface="楷体" pitchFamily="49" charset="-122"/>
                        </a:rPr>
                        <a:t>——</a:t>
                      </a:r>
                      <a:r>
                        <a:rPr lang="zh-CN" altLang="en-US" sz="3200" b="1" dirty="0">
                          <a:latin typeface="楷体" pitchFamily="49" charset="-122"/>
                          <a:ea typeface="楷体" pitchFamily="49" charset="-122"/>
                        </a:rPr>
                        <a:t>一切法空</a:t>
                      </a:r>
                      <a:r>
                        <a:rPr lang="en-US" altLang="zh-CN" sz="3200" b="1" dirty="0">
                          <a:latin typeface="楷体" pitchFamily="49" charset="-122"/>
                          <a:ea typeface="楷体" pitchFamily="49" charset="-122"/>
                        </a:rPr>
                        <a:t> </a:t>
                      </a:r>
                    </a:p>
                    <a:p>
                      <a:r>
                        <a:rPr lang="en-US" altLang="zh-CN" sz="32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      </a:t>
                      </a: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（破相宗，真空无相宗）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  </a:t>
                      </a:r>
                      <a:r>
                        <a:rPr lang="zh-CN" altLang="en-US" sz="3200" b="1" dirty="0" smtClean="0">
                          <a:latin typeface="楷体" pitchFamily="49" charset="-122"/>
                          <a:ea typeface="楷体" pitchFamily="49" charset="-122"/>
                        </a:rPr>
                        <a:t>分教（相始教）</a:t>
                      </a:r>
                      <a:r>
                        <a:rPr lang="en-US" altLang="zh-CN" sz="3200" b="1" dirty="0" smtClean="0">
                          <a:latin typeface="楷体" pitchFamily="49" charset="-122"/>
                          <a:ea typeface="楷体" pitchFamily="49" charset="-122"/>
                        </a:rPr>
                        <a:t>——</a:t>
                      </a:r>
                      <a:r>
                        <a:rPr lang="zh-CN" altLang="en-US" sz="3200" b="1" dirty="0">
                          <a:latin typeface="楷体" pitchFamily="49" charset="-122"/>
                          <a:ea typeface="楷体" pitchFamily="49" charset="-122"/>
                        </a:rPr>
                        <a:t>唯识法相</a:t>
                      </a:r>
                      <a:endParaRPr lang="en-US" altLang="zh-CN" sz="3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en-US" altLang="zh-CN" sz="3200" b="1" dirty="0">
                          <a:latin typeface="楷体" pitchFamily="49" charset="-122"/>
                          <a:ea typeface="楷体" pitchFamily="49" charset="-122"/>
                        </a:rPr>
                        <a:t>      </a:t>
                      </a: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（立相宗，唯识法相宗）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>
                          <a:latin typeface="楷体" pitchFamily="49" charset="-122"/>
                          <a:ea typeface="楷体" pitchFamily="49" charset="-122"/>
                        </a:rPr>
                        <a:t>     </a:t>
                      </a:r>
                      <a:endParaRPr lang="en-US" altLang="zh-CN" sz="3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en-US" altLang="zh-CN" sz="3200" b="1" dirty="0">
                          <a:latin typeface="楷体" pitchFamily="49" charset="-122"/>
                          <a:ea typeface="楷体" pitchFamily="49" charset="-122"/>
                        </a:rPr>
                        <a:t>     </a:t>
                      </a:r>
                      <a:r>
                        <a:rPr lang="zh-CN" altLang="en-US" sz="3200" b="1" dirty="0">
                          <a:latin typeface="楷体" pitchFamily="49" charset="-122"/>
                          <a:ea typeface="楷体" pitchFamily="49" charset="-122"/>
                        </a:rPr>
                        <a:t>通教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37159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>
                          <a:latin typeface="楷体" pitchFamily="49" charset="-122"/>
                          <a:ea typeface="楷体" pitchFamily="49" charset="-122"/>
                        </a:rPr>
                        <a:t>     别教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30425">
                <a:tc>
                  <a:txBody>
                    <a:bodyPr/>
                    <a:lstStyle/>
                    <a:p>
                      <a:r>
                        <a:rPr lang="zh-CN" altLang="en-US" sz="3200" b="1" dirty="0">
                          <a:latin typeface="楷体" pitchFamily="49" charset="-122"/>
                          <a:ea typeface="楷体" pitchFamily="49" charset="-122"/>
                        </a:rPr>
                        <a:t>大乘终教</a:t>
                      </a:r>
                      <a:endParaRPr lang="en-US" altLang="zh-CN" sz="3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3200" b="1" dirty="0">
                          <a:latin typeface="楷体" pitchFamily="49" charset="-122"/>
                          <a:ea typeface="楷体" pitchFamily="49" charset="-122"/>
                        </a:rPr>
                        <a:t>    </a:t>
                      </a: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（法性宗，如来藏缘起宗）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>
                  <a:txBody>
                    <a:bodyPr/>
                    <a:lstStyle/>
                    <a:p>
                      <a:endParaRPr lang="en-US" altLang="zh-CN" sz="3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en-US" altLang="zh-CN" sz="3200" b="1" dirty="0">
                          <a:latin typeface="楷体" pitchFamily="49" charset="-122"/>
                          <a:ea typeface="楷体" pitchFamily="49" charset="-122"/>
                        </a:rPr>
                        <a:t>     </a:t>
                      </a:r>
                      <a:r>
                        <a:rPr lang="zh-CN" altLang="en-US" sz="3200" b="1" dirty="0">
                          <a:latin typeface="楷体" pitchFamily="49" charset="-122"/>
                          <a:ea typeface="楷体" pitchFamily="49" charset="-122"/>
                        </a:rPr>
                        <a:t>圆教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zh-CN" altLang="en-US" sz="3200" b="1" dirty="0">
                          <a:latin typeface="楷体" pitchFamily="49" charset="-122"/>
                          <a:ea typeface="楷体" pitchFamily="49" charset="-122"/>
                        </a:rPr>
                        <a:t>大乘顿教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3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r>
                        <a:rPr lang="zh-CN" altLang="en-US" sz="3200" b="1" dirty="0">
                          <a:latin typeface="楷体" pitchFamily="49" charset="-122"/>
                          <a:ea typeface="楷体" pitchFamily="49" charset="-122"/>
                        </a:rPr>
                        <a:t>大乘圆教</a:t>
                      </a:r>
                      <a:endParaRPr lang="en-US" altLang="zh-CN" sz="3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3200" b="1" dirty="0">
                          <a:latin typeface="楷体" pitchFamily="49" charset="-122"/>
                          <a:ea typeface="楷体" pitchFamily="49" charset="-122"/>
                        </a:rPr>
                        <a:t>    </a:t>
                      </a: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（法界宗，圆融俱德宗）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9F071FCF-9967-4767-9C14-40E0E20BD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0640-C686-41FC-B6CA-6296BE8B3219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73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70000" lnSpcReduction="20000"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zh-CN" altLang="en-US" sz="3600" b="1" dirty="0" smtClean="0">
                <a:ea typeface="黑体" pitchFamily="2" charset="-122"/>
              </a:rPr>
              <a:t>四、</a:t>
            </a:r>
            <a:r>
              <a:rPr lang="en-US" altLang="zh-CN" sz="3600" b="1" dirty="0" smtClean="0">
                <a:ea typeface="黑体" pitchFamily="2" charset="-122"/>
              </a:rPr>
              <a:t>《</a:t>
            </a:r>
            <a:r>
              <a:rPr lang="zh-CN" altLang="en-US" sz="3600" b="1" dirty="0" smtClean="0">
                <a:ea typeface="黑体" pitchFamily="2" charset="-122"/>
              </a:rPr>
              <a:t>首楞严经</a:t>
            </a:r>
            <a:r>
              <a:rPr lang="en-US" altLang="zh-CN" sz="3600" b="1" dirty="0" smtClean="0">
                <a:ea typeface="黑体" pitchFamily="2" charset="-122"/>
              </a:rPr>
              <a:t>》</a:t>
            </a:r>
            <a:r>
              <a:rPr lang="zh-CN" altLang="en-US" sz="3600" b="1" dirty="0" smtClean="0">
                <a:ea typeface="黑体" pitchFamily="2" charset="-122"/>
              </a:rPr>
              <a:t>之文脉结构</a:t>
            </a:r>
          </a:p>
          <a:p>
            <a:pPr>
              <a:lnSpc>
                <a:spcPct val="120000"/>
              </a:lnSpc>
              <a:buNone/>
              <a:defRPr/>
            </a:pPr>
            <a:r>
              <a:rPr lang="zh-CN" altLang="en-US" dirty="0" smtClean="0">
                <a:latin typeface="+mn-ea"/>
              </a:rPr>
              <a:t>      经</a:t>
            </a:r>
            <a:r>
              <a:rPr lang="zh-CN" altLang="en-US" dirty="0">
                <a:latin typeface="+mn-ea"/>
              </a:rPr>
              <a:t>题为一经之</a:t>
            </a:r>
            <a:r>
              <a:rPr lang="zh-CN" altLang="en-US" dirty="0" smtClean="0">
                <a:latin typeface="+mn-ea"/>
              </a:rPr>
              <a:t>总纲。现以经题为纲，将本经之文脉结构，略分</a:t>
            </a:r>
            <a:r>
              <a:rPr lang="en-US" altLang="zh-CN" dirty="0" smtClean="0">
                <a:latin typeface="+mn-ea"/>
              </a:rPr>
              <a:t>8</a:t>
            </a:r>
            <a:r>
              <a:rPr lang="zh-CN" altLang="en-US" dirty="0" smtClean="0">
                <a:latin typeface="+mn-ea"/>
              </a:rPr>
              <a:t>个部分：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latin typeface="+mn-ea"/>
                <a:ea typeface="黑体" pitchFamily="49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+mn-ea"/>
                <a:ea typeface="黑体" pitchFamily="49" charset="-122"/>
              </a:rPr>
              <a:t>     1.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说因缘，起大教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（起教因缘）</a:t>
            </a:r>
            <a:endParaRPr lang="en-US" altLang="zh-CN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2.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显真心，开圆解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（显如来藏妙真如性，圆三谛理，释“大佛顶、如来密因”）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3.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起圆观、修圆行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（依常住真心，称性起修，选根直入、辅以戒咒之助行，释“修证了义”）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4.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悟倒妄，证圆果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（依迷悟，明凡圣位次，释“诸菩萨万行首楞严”）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5.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出经名，彰圆宗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（结成经名，以彰圆宗）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6.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明七趣、劝出离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（明七趣之虚妄因果相，劝返妄归真，以求出离）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7.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示禅境，防魔堕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明五十种禅境，成就大定，防止魔堕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)</a:t>
            </a:r>
          </a:p>
          <a:p>
            <a:pPr>
              <a:lnSpc>
                <a:spcPct val="120000"/>
              </a:lnSpc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8.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述功德，叹流通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zh-CN" altLang="en-US" dirty="0" smtClean="0">
                <a:latin typeface="+mn-ea"/>
              </a:rPr>
              <a:t>      第一部分“起教因缘”，属“序分”</a:t>
            </a:r>
            <a:r>
              <a:rPr lang="zh-CN" altLang="en-US" smtClean="0">
                <a:latin typeface="+mn-ea"/>
              </a:rPr>
              <a:t>；第八部分</a:t>
            </a:r>
            <a:r>
              <a:rPr lang="zh-CN" altLang="en-US" dirty="0" smtClean="0">
                <a:latin typeface="+mn-ea"/>
              </a:rPr>
              <a:t>“述功德、叹流通”属“流通分”；中间个六部分为“正宗分”。</a:t>
            </a:r>
          </a:p>
        </p:txBody>
      </p:sp>
    </p:spTree>
    <p:extLst>
      <p:ext uri="{BB962C8B-B14F-4D97-AF65-F5344CB8AC3E}">
        <p14:creationId xmlns:p14="http://schemas.microsoft.com/office/powerpoint/2010/main" val="41816081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  【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第一部分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说因缘、起大教（序分）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起教因缘，佛说本经之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因缘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（卷一上）</a:t>
            </a:r>
            <a:endParaRPr lang="zh-CN" altLang="en-US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dirty="0" smtClean="0">
                <a:latin typeface="+mn-ea"/>
              </a:rPr>
              <a:t>本</a:t>
            </a:r>
            <a:r>
              <a:rPr lang="zh-CN" altLang="zh-CN" dirty="0">
                <a:latin typeface="+mn-ea"/>
              </a:rPr>
              <a:t>经的序分，主要叙述了</a:t>
            </a:r>
            <a:r>
              <a:rPr lang="zh-CN" altLang="zh-CN" dirty="0" smtClean="0">
                <a:latin typeface="+mn-ea"/>
              </a:rPr>
              <a:t>佛陀</a:t>
            </a:r>
            <a:r>
              <a:rPr lang="zh-CN" altLang="en-US" dirty="0" smtClean="0">
                <a:latin typeface="+mn-ea"/>
              </a:rPr>
              <a:t>圆寂前的某</a:t>
            </a:r>
            <a:r>
              <a:rPr lang="zh-CN" altLang="zh-CN" dirty="0" smtClean="0">
                <a:latin typeface="+mn-ea"/>
              </a:rPr>
              <a:t>年夏</a:t>
            </a:r>
            <a:r>
              <a:rPr lang="zh-CN" altLang="zh-CN" dirty="0">
                <a:latin typeface="+mn-ea"/>
              </a:rPr>
              <a:t>安居圆满之日（七月十五），国主波斯匿王，为祈福超荐先王，特地选择这一天，到祇桓精舍，延请佛陀及诸大菩萨、阿罗汉，到王宫应供</a:t>
            </a:r>
            <a:r>
              <a:rPr lang="zh-CN" altLang="zh-CN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zh-CN" dirty="0" smtClean="0">
                <a:latin typeface="+mn-ea"/>
              </a:rPr>
              <a:t>当时</a:t>
            </a:r>
            <a:r>
              <a:rPr lang="zh-CN" altLang="zh-CN" dirty="0">
                <a:latin typeface="+mn-ea"/>
              </a:rPr>
              <a:t>阿难因受善信的邀请，远游别地，不及参加集体应供的行列，回来时无饮食可用，便独自到城中托钵乞食，途经一家淫舍，被摩登伽女用幻术摄入淫席，淫躬抚摩，即将破毁戒体</a:t>
            </a:r>
            <a:r>
              <a:rPr lang="zh-CN" altLang="zh-CN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zh-CN" dirty="0" smtClean="0">
                <a:latin typeface="+mn-ea"/>
              </a:rPr>
              <a:t>如来</a:t>
            </a:r>
            <a:r>
              <a:rPr lang="zh-CN" altLang="zh-CN" dirty="0">
                <a:latin typeface="+mn-ea"/>
              </a:rPr>
              <a:t>应供始毕，立即返回精舍，从佛顶上放光说咒，敕文殊师利菩萨，将所说神咒，携往救护阿难。恶咒消灭了，文殊菩萨于是提携劝勉阿难及摩登伽女，一同回到佛陀座下。因阿难之请法，而发起了一段圣教流传的大事因缘</a:t>
            </a:r>
            <a:r>
              <a:rPr lang="zh-CN" altLang="zh-CN" dirty="0" smtClean="0">
                <a:latin typeface="+mn-ea"/>
              </a:rPr>
              <a:t>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00732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480720"/>
          </a:xfrm>
        </p:spPr>
        <p:txBody>
          <a:bodyPr>
            <a:normAutofit/>
          </a:bodyPr>
          <a:lstStyle/>
          <a:p>
            <a:pPr>
              <a:buNone/>
              <a:defRPr/>
            </a:pPr>
            <a:r>
              <a:rPr lang="en-US" altLang="zh-CN" sz="4400" b="1" dirty="0">
                <a:ea typeface="黑体" pitchFamily="2" charset="-122"/>
              </a:rPr>
              <a:t>【</a:t>
            </a:r>
            <a:r>
              <a:rPr lang="zh-CN" altLang="en-US" sz="4400" b="1" dirty="0">
                <a:ea typeface="黑体" pitchFamily="2" charset="-122"/>
              </a:rPr>
              <a:t>第二部分</a:t>
            </a:r>
            <a:r>
              <a:rPr lang="en-US" altLang="zh-CN" sz="4400" b="1" dirty="0" smtClean="0">
                <a:ea typeface="黑体" pitchFamily="2" charset="-122"/>
              </a:rPr>
              <a:t>】</a:t>
            </a:r>
            <a:r>
              <a:rPr lang="zh-CN" altLang="en-US" sz="4400" b="1" dirty="0" smtClean="0">
                <a:ea typeface="黑体" pitchFamily="2" charset="-122"/>
              </a:rPr>
              <a:t>显真心，开</a:t>
            </a:r>
            <a:r>
              <a:rPr lang="zh-CN" altLang="en-US" sz="4400" b="1" dirty="0">
                <a:ea typeface="黑体" pitchFamily="2" charset="-122"/>
              </a:rPr>
              <a:t>圆</a:t>
            </a:r>
            <a:r>
              <a:rPr lang="zh-CN" altLang="en-US" sz="4400" b="1" dirty="0" smtClean="0">
                <a:ea typeface="黑体" pitchFamily="2" charset="-122"/>
              </a:rPr>
              <a:t>解</a:t>
            </a:r>
            <a:endParaRPr lang="en-US" altLang="zh-CN" sz="4400" b="1" dirty="0" smtClean="0">
              <a:ea typeface="黑体" pitchFamily="2" charset="-122"/>
            </a:endParaRPr>
          </a:p>
          <a:p>
            <a:pPr>
              <a:buNone/>
              <a:defRPr/>
            </a:pPr>
            <a:r>
              <a:rPr lang="en-US" altLang="zh-CN" sz="4400" b="1" dirty="0">
                <a:ea typeface="黑体" pitchFamily="2" charset="-122"/>
              </a:rPr>
              <a:t> </a:t>
            </a:r>
            <a:r>
              <a:rPr lang="en-US" altLang="zh-CN" sz="4400" b="1" dirty="0" smtClean="0">
                <a:ea typeface="黑体" pitchFamily="2" charset="-122"/>
              </a:rPr>
              <a:t>           </a:t>
            </a:r>
            <a:r>
              <a:rPr lang="zh-CN" altLang="en-US" sz="4400" b="1" dirty="0" smtClean="0">
                <a:solidFill>
                  <a:srgbClr val="FF0000"/>
                </a:solidFill>
                <a:ea typeface="黑体" pitchFamily="2" charset="-122"/>
              </a:rPr>
              <a:t>（卷一上至卷四上）</a:t>
            </a:r>
            <a:endParaRPr lang="en-US" altLang="zh-CN" sz="4400" dirty="0" smtClean="0">
              <a:solidFill>
                <a:srgbClr val="FF0000"/>
              </a:solidFill>
              <a:latin typeface="Arial"/>
              <a:ea typeface="楷体_GB2312" pitchFamily="49" charset="-122"/>
            </a:endParaRPr>
          </a:p>
          <a:p>
            <a:pPr>
              <a:buNone/>
              <a:defRPr/>
            </a:pPr>
            <a:r>
              <a:rPr lang="en-US" altLang="zh-CN" sz="4400" dirty="0">
                <a:latin typeface="Arial"/>
                <a:ea typeface="楷体_GB2312" pitchFamily="49" charset="-122"/>
              </a:rPr>
              <a:t> </a:t>
            </a:r>
            <a:r>
              <a:rPr lang="en-US" altLang="zh-CN" sz="4400" dirty="0" smtClean="0">
                <a:latin typeface="Arial"/>
                <a:ea typeface="楷体_GB2312" pitchFamily="49" charset="-122"/>
              </a:rPr>
              <a:t>         </a:t>
            </a:r>
            <a:r>
              <a:rPr lang="zh-CN" altLang="en-US" sz="4400" dirty="0" smtClean="0">
                <a:latin typeface="+mn-ea"/>
              </a:rPr>
              <a:t>通过</a:t>
            </a:r>
            <a:r>
              <a:rPr lang="zh-CN" altLang="en-US" sz="4400" dirty="0">
                <a:latin typeface="+mn-ea"/>
              </a:rPr>
              <a:t>七处征心、十二番</a:t>
            </a:r>
            <a:r>
              <a:rPr lang="zh-CN" altLang="en-US" sz="4400" dirty="0" smtClean="0">
                <a:latin typeface="+mn-ea"/>
              </a:rPr>
              <a:t>显真、</a:t>
            </a:r>
            <a:r>
              <a:rPr lang="zh-CN" altLang="en-US" sz="4400" dirty="0">
                <a:latin typeface="+mn-ea"/>
              </a:rPr>
              <a:t>会四科、融七大，显示体相用三大，明三如来藏理，令悟成佛之密因，以开圆满之解</a:t>
            </a:r>
            <a:r>
              <a:rPr lang="zh-CN" altLang="en-US" sz="4400" dirty="0" smtClean="0">
                <a:latin typeface="+mn-ea"/>
              </a:rPr>
              <a:t>。</a:t>
            </a:r>
            <a:endParaRPr lang="en-US" altLang="zh-CN" sz="4400" dirty="0" smtClean="0">
              <a:latin typeface="+mn-ea"/>
            </a:endParaRPr>
          </a:p>
          <a:p>
            <a:pPr>
              <a:buNone/>
              <a:defRPr/>
            </a:pPr>
            <a:endParaRPr lang="zh-CN" altLang="en-US" dirty="0">
              <a:latin typeface="华文中宋" pitchFamily="2" charset="-122"/>
              <a:ea typeface="华文中宋" pitchFamily="2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6920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宋高僧传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卷二“</a:t>
            </a:r>
            <a:r>
              <a:rPr lang="zh-TW" altLang="en-US" b="1" dirty="0">
                <a:latin typeface="黑体" pitchFamily="49" charset="-122"/>
                <a:ea typeface="黑体" pitchFamily="49" charset="-122"/>
              </a:rPr>
              <a:t>唐广州制止寺极量传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endParaRPr lang="zh-TW" altLang="en-US" b="1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zh-TW" altLang="en-US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释极量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中印度人也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梵名般剌蜜帝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此言极量。怀道观方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随缘济物。展转游化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渐达支那</a:t>
            </a:r>
            <a:r>
              <a:rPr lang="en-US" altLang="zh-TW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印度俗呼广府为支那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名帝京为摩诃支那也</a:t>
            </a:r>
            <a:r>
              <a:rPr lang="en-US" altLang="zh-TW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乃于广州制止道场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（今光孝寺）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驻锡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众知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传达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祈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请颇多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量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（极量）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以利乐为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心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因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敷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秘赜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（音</a:t>
            </a:r>
            <a:r>
              <a:rPr lang="en-US" altLang="zh-CN" b="1" dirty="0" err="1" smtClean="0">
                <a:latin typeface="楷体" pitchFamily="49" charset="-122"/>
                <a:ea typeface="楷体" pitchFamily="49" charset="-122"/>
              </a:rPr>
              <a:t>zé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），</a:t>
            </a:r>
            <a:r>
              <a:rPr lang="zh-TW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神龙</a:t>
            </a:r>
            <a:r>
              <a:rPr lang="zh-TW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元年（</a:t>
            </a:r>
            <a:r>
              <a:rPr lang="en-US" altLang="zh-TW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705</a:t>
            </a:r>
            <a:r>
              <a:rPr lang="zh-TW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）乙巳</a:t>
            </a:r>
            <a:r>
              <a:rPr lang="zh-TW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五月二十三日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于灌顶部中诵出一品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名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大佛顶如来密因修证了义诸菩萨万行首楞严经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译成一部十卷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乌苌国沙门弥伽释迦</a:t>
            </a:r>
            <a:r>
              <a:rPr lang="en-US" altLang="zh-TW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释迦稍讹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正云铄佉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此曰云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峰</a:t>
            </a:r>
            <a:r>
              <a:rPr lang="en-US" altLang="zh-TW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译语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菩萨戒弟子前正议大夫同中书门下平章事清河</a:t>
            </a:r>
            <a:r>
              <a:rPr lang="zh-TW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房融笔受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循州罗浮山南楼寺沙门</a:t>
            </a:r>
            <a:r>
              <a:rPr lang="zh-TW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怀迪证译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TW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量翻传事毕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会本国王怒其擅出经</a:t>
            </a:r>
            <a:r>
              <a:rPr lang="zh-TW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本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遣</a:t>
            </a:r>
            <a:r>
              <a:rPr lang="zh-TW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人追摄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泛舶西归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。后因南使入京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经遂流布。有惟悫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法师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资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中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沇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（音</a:t>
            </a:r>
            <a:r>
              <a:rPr lang="en-US" altLang="zh-CN" b="1" dirty="0" err="1" smtClean="0">
                <a:latin typeface="楷体" pitchFamily="49" charset="-122"/>
                <a:ea typeface="楷体" pitchFamily="49" charset="-122"/>
              </a:rPr>
              <a:t>yǎn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公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各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著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疏解之。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26699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idx="1"/>
          </p:nvPr>
        </p:nvSpPr>
        <p:spPr>
          <a:xfrm>
            <a:off x="0" y="26967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algn="ctr"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ea typeface="黑体" pitchFamily="49" charset="-122"/>
              </a:rPr>
              <a:t>显真心、开圆解（悟道分）的义理结构</a:t>
            </a:r>
            <a:endParaRPr lang="en-US" altLang="zh-CN" sz="2400" b="1" dirty="0" smtClean="0">
              <a:ea typeface="黑体" pitchFamily="49" charset="-122"/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ea typeface="黑体" pitchFamily="49" charset="-122"/>
              </a:rPr>
              <a:t>一、明</a:t>
            </a:r>
            <a:r>
              <a:rPr lang="zh-CN" altLang="en-US" sz="2400" b="1" dirty="0" smtClean="0">
                <a:latin typeface="Arial" charset="0"/>
                <a:ea typeface="黑体" pitchFamily="49" charset="-122"/>
              </a:rPr>
              <a:t>“</a:t>
            </a:r>
            <a:r>
              <a:rPr lang="zh-CN" altLang="en-US" sz="2400" b="1" dirty="0" smtClean="0">
                <a:ea typeface="黑体" pitchFamily="49" charset="-122"/>
              </a:rPr>
              <a:t>体大</a:t>
            </a:r>
            <a:r>
              <a:rPr lang="zh-CN" altLang="en-US" sz="2400" b="1" dirty="0" smtClean="0">
                <a:latin typeface="Arial" charset="0"/>
                <a:ea typeface="黑体" pitchFamily="49" charset="-122"/>
              </a:rPr>
              <a:t>”</a:t>
            </a:r>
            <a:r>
              <a:rPr lang="en-US" altLang="zh-CN" sz="2400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400" b="1" dirty="0" smtClean="0">
                <a:ea typeface="黑体" pitchFamily="49" charset="-122"/>
              </a:rPr>
              <a:t>空如来藏</a:t>
            </a:r>
            <a:r>
              <a:rPr lang="en-US" altLang="zh-CN" sz="2400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400" b="1" dirty="0" smtClean="0">
                <a:ea typeface="黑体" pitchFamily="49" charset="-122"/>
              </a:rPr>
              <a:t>破妄识，显见性，指示因地真心</a:t>
            </a:r>
            <a:r>
              <a:rPr lang="en-US" altLang="zh-CN" sz="2400" b="1" dirty="0" smtClean="0">
                <a:ea typeface="黑体" pitchFamily="49" charset="-122"/>
              </a:rPr>
              <a:t>——</a:t>
            </a:r>
            <a:r>
              <a:rPr lang="zh-CN" altLang="en-US" sz="2400" b="1" dirty="0" smtClean="0">
                <a:ea typeface="黑体" pitchFamily="49" charset="-122"/>
              </a:rPr>
              <a:t>对妄明真，开真如门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ea typeface="仿宋_GB2312" pitchFamily="49" charset="-122"/>
              </a:rPr>
              <a:t>（一）七处征心，破妄心无处，显如来藏真心性空无相，以明解脱真因；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2400" b="1" dirty="0">
                <a:ea typeface="仿宋_GB2312" pitchFamily="49" charset="-122"/>
              </a:rPr>
              <a:t>（二）十二番显真（十二番显见），借功明位，克就见性（识精元明、六根之精明）显示如来藏之本觉妙用，以为修行的因地真心，作为修行的下手处，令见如来藏体。以眼根为例，通过十二番显真，从不同侧面，对比妄识，显示如来藏妙明真心之全体。此十二番显真，若依破妄显真之时间先后</a:t>
            </a:r>
            <a:r>
              <a:rPr lang="zh-CN" altLang="en-US" sz="2400" b="1" dirty="0" smtClean="0">
                <a:ea typeface="仿宋_GB2312" pitchFamily="49" charset="-122"/>
              </a:rPr>
              <a:t>，则功夫</a:t>
            </a:r>
            <a:r>
              <a:rPr lang="zh-CN" altLang="en-US" sz="2400" b="1" dirty="0">
                <a:ea typeface="仿宋_GB2312" pitchFamily="49" charset="-122"/>
              </a:rPr>
              <a:t>次第暗摄于其中</a:t>
            </a:r>
            <a:r>
              <a:rPr lang="zh-CN" altLang="en-US" sz="2400" b="1" dirty="0" smtClean="0">
                <a:ea typeface="仿宋_GB2312" pitchFamily="49" charset="-122"/>
              </a:rPr>
              <a:t>。</a:t>
            </a:r>
            <a:endParaRPr lang="zh-CN" altLang="en-US" sz="2400" b="1" dirty="0">
              <a:ea typeface="仿宋_GB2312" pitchFamily="49" charset="-122"/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ea typeface="黑体" pitchFamily="49" charset="-122"/>
              </a:rPr>
              <a:t>二、示</a:t>
            </a:r>
            <a:r>
              <a:rPr lang="zh-CN" altLang="en-US" sz="2400" b="1" dirty="0" smtClean="0">
                <a:latin typeface="Arial" charset="0"/>
                <a:ea typeface="黑体" pitchFamily="49" charset="-122"/>
              </a:rPr>
              <a:t>“</a:t>
            </a:r>
            <a:r>
              <a:rPr lang="zh-CN" altLang="en-US" sz="2400" b="1" dirty="0" smtClean="0">
                <a:ea typeface="黑体" pitchFamily="49" charset="-122"/>
              </a:rPr>
              <a:t>相大</a:t>
            </a:r>
            <a:r>
              <a:rPr lang="zh-CN" altLang="en-US" sz="2400" b="1" dirty="0" smtClean="0">
                <a:latin typeface="Arial" charset="0"/>
                <a:ea typeface="黑体" pitchFamily="49" charset="-122"/>
              </a:rPr>
              <a:t>”</a:t>
            </a:r>
            <a:r>
              <a:rPr lang="en-US" altLang="zh-CN" sz="2400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400" b="1" dirty="0" smtClean="0">
                <a:ea typeface="黑体" pitchFamily="49" charset="-122"/>
              </a:rPr>
              <a:t>说不空如来藏，会通四科、圆融七大，要在拣择执能观鉴觉为究竟，</a:t>
            </a:r>
            <a:r>
              <a:rPr lang="zh-CN" altLang="en-US" sz="2400" b="1" dirty="0" smtClean="0">
                <a:latin typeface="Arial" charset="0"/>
                <a:ea typeface="黑体" pitchFamily="49" charset="-122"/>
              </a:rPr>
              <a:t>“</a:t>
            </a:r>
            <a:r>
              <a:rPr lang="zh-CN" altLang="en-US" sz="2400" b="1" dirty="0" smtClean="0">
                <a:ea typeface="黑体" pitchFamily="49" charset="-122"/>
              </a:rPr>
              <a:t>夺人（能观）融境（所观）</a:t>
            </a:r>
            <a:r>
              <a:rPr lang="zh-CN" altLang="en-US" sz="2400" b="1" dirty="0" smtClean="0">
                <a:latin typeface="Arial" charset="0"/>
                <a:ea typeface="黑体" pitchFamily="49" charset="-122"/>
              </a:rPr>
              <a:t>”</a:t>
            </a:r>
            <a:r>
              <a:rPr lang="zh-CN" altLang="en-US" sz="2400" b="1" dirty="0" smtClean="0">
                <a:ea typeface="黑体" pitchFamily="49" charset="-122"/>
              </a:rPr>
              <a:t>，显法界圆融</a:t>
            </a:r>
            <a:r>
              <a:rPr lang="en-US" altLang="zh-CN" sz="2400" b="1" dirty="0" smtClean="0">
                <a:ea typeface="黑体" pitchFamily="49" charset="-122"/>
              </a:rPr>
              <a:t>——</a:t>
            </a:r>
            <a:r>
              <a:rPr lang="zh-CN" altLang="en-US" sz="2400" b="1" dirty="0" smtClean="0">
                <a:ea typeface="黑体" pitchFamily="49" charset="-122"/>
              </a:rPr>
              <a:t>了妄即真，开生灭门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ea typeface="仿宋_GB2312" pitchFamily="49" charset="-122"/>
              </a:rPr>
              <a:t>（一）会通四科，本如来藏性</a:t>
            </a:r>
            <a:r>
              <a:rPr lang="en-US" altLang="zh-CN" sz="2400" b="1" dirty="0" smtClean="0">
                <a:ea typeface="仿宋_GB2312" pitchFamily="49" charset="-122"/>
              </a:rPr>
              <a:t>——</a:t>
            </a:r>
            <a:r>
              <a:rPr lang="zh-CN" altLang="en-US" sz="2400" b="1" dirty="0" smtClean="0">
                <a:ea typeface="仿宋_GB2312" pitchFamily="49" charset="-122"/>
              </a:rPr>
              <a:t>会妄归真，即事即理，随缘不变，色即是空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ea typeface="仿宋_GB2312" pitchFamily="49" charset="-122"/>
              </a:rPr>
              <a:t>（二）圆彰七大，即性周遍</a:t>
            </a:r>
            <a:r>
              <a:rPr lang="en-US" altLang="zh-CN" sz="2400" b="1" dirty="0" smtClean="0">
                <a:ea typeface="仿宋_GB2312" pitchFamily="49" charset="-122"/>
              </a:rPr>
              <a:t>——</a:t>
            </a:r>
            <a:r>
              <a:rPr lang="zh-CN" altLang="en-US" sz="2400" b="1" dirty="0" smtClean="0">
                <a:ea typeface="仿宋_GB2312" pitchFamily="49" charset="-122"/>
              </a:rPr>
              <a:t>循业发现，理事无碍，不变随缘，空即是色</a:t>
            </a:r>
            <a:endParaRPr lang="en-US" altLang="zh-CN" sz="2400" b="1" dirty="0" smtClean="0">
              <a:ea typeface="仿宋_GB2312" pitchFamily="49" charset="-122"/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ea typeface="仿宋_GB2312" pitchFamily="49" charset="-122"/>
              </a:rPr>
              <a:t>（三）结归达妄本空，知真本具，心遍十方，法界一相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ea typeface="黑体" pitchFamily="49" charset="-122"/>
              </a:rPr>
              <a:t>三、陈</a:t>
            </a:r>
            <a:r>
              <a:rPr lang="zh-CN" altLang="en-US" sz="2400" b="1" dirty="0" smtClean="0">
                <a:latin typeface="Arial" charset="0"/>
                <a:ea typeface="黑体" pitchFamily="49" charset="-122"/>
              </a:rPr>
              <a:t>“</a:t>
            </a:r>
            <a:r>
              <a:rPr lang="zh-CN" altLang="en-US" sz="2400" b="1" dirty="0" smtClean="0">
                <a:ea typeface="黑体" pitchFamily="49" charset="-122"/>
              </a:rPr>
              <a:t>用大</a:t>
            </a:r>
            <a:r>
              <a:rPr lang="zh-CN" altLang="en-US" sz="2400" b="1" dirty="0" smtClean="0">
                <a:latin typeface="Arial" charset="0"/>
                <a:ea typeface="黑体" pitchFamily="49" charset="-122"/>
              </a:rPr>
              <a:t>”</a:t>
            </a:r>
            <a:r>
              <a:rPr lang="en-US" altLang="zh-CN" sz="2400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400" b="1" dirty="0" smtClean="0">
                <a:ea typeface="黑体" pitchFamily="49" charset="-122"/>
              </a:rPr>
              <a:t>即空不空如来藏</a:t>
            </a:r>
            <a:r>
              <a:rPr lang="en-US" altLang="zh-CN" sz="2400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400" b="1" dirty="0" smtClean="0">
                <a:ea typeface="黑体" pitchFamily="49" charset="-122"/>
              </a:rPr>
              <a:t>示如来藏真心随迷染之因缘，而成众生三种相续有碍之染用，随悟净之因缘而成诸佛如来果德无终、圆融无碍之净用，明“真妄不二，狂心顿歇，歇即菩提”之理</a:t>
            </a:r>
            <a:r>
              <a:rPr lang="en-US" altLang="zh-CN" sz="2400" b="1" dirty="0" smtClean="0">
                <a:ea typeface="黑体" pitchFamily="49" charset="-122"/>
              </a:rPr>
              <a:t>——</a:t>
            </a:r>
            <a:r>
              <a:rPr lang="zh-CN" altLang="en-US" sz="2400" b="1" dirty="0" smtClean="0">
                <a:ea typeface="黑体" pitchFamily="49" charset="-122"/>
              </a:rPr>
              <a:t>真妄不二，开真生不二之中道门</a:t>
            </a:r>
            <a:endParaRPr lang="en-US" altLang="zh-CN" sz="2400" b="1" dirty="0" smtClean="0">
              <a:ea typeface="黑体" pitchFamily="49" charset="-122"/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ea typeface="仿宋_GB2312" pitchFamily="49" charset="-122"/>
              </a:rPr>
              <a:t>（一）众生迷真起妄，依染缘而成有碍之迷用</a:t>
            </a:r>
            <a:r>
              <a:rPr lang="en-US" altLang="zh-CN" sz="2400" b="1" dirty="0" smtClean="0">
                <a:latin typeface="Arial" charset="0"/>
                <a:ea typeface="仿宋_GB2312" pitchFamily="49" charset="-122"/>
              </a:rPr>
              <a:t>——</a:t>
            </a:r>
            <a:r>
              <a:rPr lang="zh-CN" altLang="en-US" sz="2400" b="1" dirty="0" smtClean="0">
                <a:ea typeface="仿宋_GB2312" pitchFamily="49" charset="-122"/>
              </a:rPr>
              <a:t>三种相续，揭示轮回虚妄，无明本空。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ea typeface="仿宋_GB2312" pitchFamily="49" charset="-122"/>
              </a:rPr>
              <a:t>（二）诸佛如来悟如来藏空不空性而成无碍之净用</a:t>
            </a:r>
            <a:r>
              <a:rPr lang="en-US" altLang="zh-CN" sz="2400" b="1" dirty="0" smtClean="0">
                <a:ea typeface="仿宋_GB2312" pitchFamily="49" charset="-122"/>
              </a:rPr>
              <a:t>——</a:t>
            </a:r>
            <a:r>
              <a:rPr lang="zh-CN" altLang="en-US" sz="2400" b="1" dirty="0" smtClean="0">
                <a:ea typeface="仿宋_GB2312" pitchFamily="49" charset="-122"/>
              </a:rPr>
              <a:t>如来果德无终、入法界圆融</a:t>
            </a:r>
            <a:endParaRPr lang="en-US" altLang="zh-CN" sz="2400" b="1" dirty="0" smtClean="0">
              <a:ea typeface="仿宋_GB2312" pitchFamily="49" charset="-122"/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ea typeface="仿宋_GB2312" pitchFamily="49" charset="-122"/>
              </a:rPr>
              <a:t>（三）明迷悟因缘无性，真妄本空，狂心顿歇，歇即菩提，以劝修。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41829307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7258823"/>
              </p:ext>
            </p:extLst>
          </p:nvPr>
        </p:nvGraphicFramePr>
        <p:xfrm>
          <a:off x="107502" y="116632"/>
          <a:ext cx="8928993" cy="66247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82855"/>
                <a:gridCol w="1205579"/>
                <a:gridCol w="792088"/>
                <a:gridCol w="3878630"/>
                <a:gridCol w="369841"/>
              </a:tblGrid>
              <a:tr h="915617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七处征心。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妄心无处，真心无相。</a:t>
                      </a:r>
                      <a:endParaRPr lang="zh-CN" altLang="en-US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体大。空如来藏。开真如门。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克就见性（识精元明、六根之精明）显示如来藏之本觉妙用，以为修行的因地真心，作为修行的下手处，令见如来藏体。以眼根为例，通过十二番显真，从不同侧面，对比妄识，显示如来藏妙明真心之全体。此十二番显真，若依破妄显真之时间先后，则功夫次第暗摄于其中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什么是道？</a:t>
                      </a:r>
                      <a:endParaRPr lang="zh-CN" altLang="en-US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373425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十二番显真。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借功明位，对妄显真。</a:t>
                      </a:r>
                      <a:endParaRPr lang="zh-CN" altLang="en-US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35426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会通四科本如来藏。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即妄明真</a:t>
                      </a:r>
                      <a:endParaRPr lang="zh-CN" altLang="en-US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相大。不空如来藏。开生灭门。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拣择妄外求真以及执能观鉴觉为究竟，“夺人（能观）融境（所观）”，显示法界圆融。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道在哪里？</a:t>
                      </a:r>
                      <a:endParaRPr lang="zh-CN" altLang="en-US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374020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圆通七大性即周遍。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152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达妄本空，知真本具，心遍十方，法界一相。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88992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众生迷真起妄，成有碍之三种相续。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真妄不二</a:t>
                      </a:r>
                      <a:endParaRPr lang="zh-CN" altLang="en-US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用大。空不空如来藏。开真生不二门。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示如来藏真心随迷染之因缘，而成众生三种相续有碍之染用，随悟净之因缘而成诸佛如来果德无终、圆融无碍之净用。明“真妄本空，真妄不二，观妄念无相，狂心顿歇，歇即菩提”之理。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如何合道？</a:t>
                      </a:r>
                      <a:endParaRPr lang="zh-CN" altLang="en-US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935052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诸佛悟证空不空如来藏，成无碍之果德，法界圆融。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35052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真妄本空，真妄不二，观忘念无相，狂心顿歇，歇即菩提。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19520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624736"/>
          </a:xfrm>
        </p:spPr>
        <p:txBody>
          <a:bodyPr>
            <a:normAutofit/>
          </a:bodyPr>
          <a:lstStyle/>
          <a:p>
            <a:pPr>
              <a:buNone/>
              <a:defRPr/>
            </a:pPr>
            <a:r>
              <a:rPr lang="en-US" altLang="zh-CN" sz="4400" b="1" dirty="0">
                <a:ea typeface="黑体" pitchFamily="2" charset="-122"/>
              </a:rPr>
              <a:t>【</a:t>
            </a:r>
            <a:r>
              <a:rPr lang="zh-CN" altLang="en-US" sz="4400" b="1" dirty="0">
                <a:ea typeface="黑体" pitchFamily="2" charset="-122"/>
              </a:rPr>
              <a:t>第三部分</a:t>
            </a:r>
            <a:r>
              <a:rPr lang="en-US" altLang="zh-CN" sz="4400" b="1" dirty="0">
                <a:ea typeface="黑体" pitchFamily="2" charset="-122"/>
              </a:rPr>
              <a:t>】</a:t>
            </a:r>
            <a:r>
              <a:rPr lang="zh-CN" altLang="en-US" sz="4400" b="1" dirty="0">
                <a:ea typeface="黑体" pitchFamily="2" charset="-122"/>
              </a:rPr>
              <a:t>起圆观，修圆</a:t>
            </a:r>
            <a:r>
              <a:rPr lang="zh-CN" altLang="en-US" sz="4400" b="1" dirty="0" smtClean="0">
                <a:ea typeface="黑体" pitchFamily="2" charset="-122"/>
              </a:rPr>
              <a:t>行</a:t>
            </a:r>
            <a:endParaRPr lang="en-US" altLang="zh-CN" sz="4400" b="1" dirty="0" smtClean="0">
              <a:ea typeface="黑体" pitchFamily="2" charset="-122"/>
            </a:endParaRPr>
          </a:p>
          <a:p>
            <a:pPr>
              <a:buNone/>
              <a:defRPr/>
            </a:pPr>
            <a:r>
              <a:rPr lang="zh-CN" altLang="en-US" sz="4400" b="1" dirty="0" smtClean="0">
                <a:latin typeface="Arial"/>
                <a:ea typeface="黑体" pitchFamily="2" charset="-122"/>
              </a:rPr>
              <a:t>         </a:t>
            </a:r>
            <a:r>
              <a:rPr lang="zh-CN" altLang="en-US" sz="4400" b="1" dirty="0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（从卷四下至卷七上）</a:t>
            </a:r>
            <a:endParaRPr lang="en-US" altLang="zh-CN" sz="4400" b="1" dirty="0" smtClean="0">
              <a:solidFill>
                <a:srgbClr val="FF0000"/>
              </a:solidFill>
              <a:latin typeface="Arial"/>
              <a:ea typeface="黑体" pitchFamily="2" charset="-122"/>
            </a:endParaRPr>
          </a:p>
          <a:p>
            <a:pPr>
              <a:buNone/>
              <a:defRPr/>
            </a:pPr>
            <a:endParaRPr lang="en-US" altLang="zh-CN" sz="4400" dirty="0">
              <a:solidFill>
                <a:srgbClr val="FF0000"/>
              </a:solidFill>
              <a:latin typeface="Arial"/>
              <a:ea typeface="楷体_GB2312" pitchFamily="49" charset="-122"/>
            </a:endParaRPr>
          </a:p>
          <a:p>
            <a:pPr>
              <a:buNone/>
              <a:defRPr/>
            </a:pPr>
            <a:r>
              <a:rPr lang="en-US" altLang="zh-CN" sz="4400" dirty="0">
                <a:latin typeface="Arial"/>
                <a:ea typeface="楷体_GB2312" pitchFamily="49" charset="-122"/>
              </a:rPr>
              <a:t>          </a:t>
            </a:r>
            <a:r>
              <a:rPr lang="zh-CN" altLang="en-US" sz="4400" dirty="0">
                <a:latin typeface="+mn-ea"/>
              </a:rPr>
              <a:t>蹑解以起正行，称性起修，选根直入，从根解结，从二十五圆通中，独选耳根一门深入；次述圆通加行，严持禁戒（四种清净明诲）而治现业，以自力防魔，立坛持咒而除宿习，以他力破障。</a:t>
            </a:r>
            <a:endParaRPr lang="en-US" altLang="zh-CN" sz="4400" dirty="0"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54446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/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起圆观、修圆行（修道分）之义理结构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●正行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称性起修，选根直入，解结归元，证圆通心</a:t>
            </a:r>
            <a:endParaRPr lang="en-US" altLang="zh-CN" sz="2800" b="1" dirty="0" smtClean="0">
              <a:latin typeface="仿宋" pitchFamily="49" charset="-122"/>
              <a:ea typeface="仿宋" pitchFamily="49" charset="-122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一、因果相应门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称性起修，澄浊入涅槃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佛法修证的总原则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   （一）称性起修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   （二）澄浊还原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二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、从根解结门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从根解结，脱缠入圆通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佛法修证的下手处及功夫次第 </a:t>
            </a:r>
            <a:endParaRPr lang="en-US" altLang="zh-CN" sz="2400" b="1" dirty="0" smtClean="0">
              <a:latin typeface="仿宋" pitchFamily="49" charset="-122"/>
              <a:ea typeface="仿宋" pitchFamily="49" charset="-122"/>
            </a:endParaRPr>
          </a:p>
          <a:p>
            <a:pPr>
              <a:buNone/>
            </a:pP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三、二十五圆通，独尊耳根圆通 </a:t>
            </a:r>
            <a:endParaRPr lang="en-US" altLang="zh-CN" sz="2400" b="1" dirty="0" smtClean="0">
              <a:latin typeface="仿宋" pitchFamily="49" charset="-122"/>
              <a:ea typeface="仿宋" pitchFamily="49" charset="-122"/>
            </a:endParaRPr>
          </a:p>
          <a:p>
            <a:pPr>
              <a:buNone/>
              <a:defRPr/>
            </a:pP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●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助行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奉持禁戒（四种清净明诲），以自力防魔；立坛持咒，以他力破障</a:t>
            </a:r>
          </a:p>
          <a:p>
            <a:pPr>
              <a:buNone/>
              <a:defRPr/>
            </a:pP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    一、初请安立道场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奉持禁戒</a:t>
            </a:r>
          </a:p>
          <a:p>
            <a:pPr>
              <a:buNone/>
              <a:defRPr/>
            </a:pP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    二、重请建立道场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道场仪轨</a:t>
            </a:r>
          </a:p>
          <a:p>
            <a:pPr>
              <a:buNone/>
              <a:defRPr/>
            </a:pP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    三、三请外力护持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楞严神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咒</a:t>
            </a:r>
          </a:p>
        </p:txBody>
      </p:sp>
    </p:spTree>
    <p:extLst>
      <p:ext uri="{BB962C8B-B14F-4D97-AF65-F5344CB8AC3E}">
        <p14:creationId xmlns:p14="http://schemas.microsoft.com/office/powerpoint/2010/main" val="32348049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/>
          </a:bodyPr>
          <a:lstStyle/>
          <a:p>
            <a:pPr>
              <a:buNone/>
              <a:defRPr/>
            </a:pPr>
            <a:r>
              <a:rPr lang="en-US" altLang="zh-CN" sz="4400" b="1" dirty="0">
                <a:ea typeface="黑体" pitchFamily="2" charset="-122"/>
              </a:rPr>
              <a:t>【</a:t>
            </a:r>
            <a:r>
              <a:rPr lang="zh-CN" altLang="en-US" sz="4400" b="1" dirty="0">
                <a:ea typeface="黑体" pitchFamily="2" charset="-122"/>
              </a:rPr>
              <a:t>第四部分</a:t>
            </a:r>
            <a:r>
              <a:rPr lang="en-US" altLang="zh-CN" sz="4400" b="1" dirty="0">
                <a:ea typeface="黑体" pitchFamily="2" charset="-122"/>
              </a:rPr>
              <a:t>】</a:t>
            </a:r>
            <a:r>
              <a:rPr lang="zh-CN" altLang="en-US" sz="4400" b="1" dirty="0">
                <a:ea typeface="黑体" pitchFamily="2" charset="-122"/>
              </a:rPr>
              <a:t>悟倒妄，证圆</a:t>
            </a:r>
            <a:r>
              <a:rPr lang="zh-CN" altLang="en-US" sz="4400" b="1" dirty="0" smtClean="0">
                <a:ea typeface="黑体" pitchFamily="2" charset="-122"/>
              </a:rPr>
              <a:t>果</a:t>
            </a:r>
            <a:endParaRPr lang="en-US" altLang="zh-CN" sz="4400" b="1" dirty="0" smtClean="0">
              <a:ea typeface="黑体" pitchFamily="2" charset="-122"/>
            </a:endParaRPr>
          </a:p>
          <a:p>
            <a:pPr>
              <a:buNone/>
              <a:defRPr/>
            </a:pPr>
            <a:r>
              <a:rPr lang="en-US" altLang="zh-CN" sz="4400" b="1" dirty="0">
                <a:latin typeface="Arial"/>
                <a:ea typeface="黑体" pitchFamily="2" charset="-122"/>
              </a:rPr>
              <a:t> </a:t>
            </a:r>
            <a:r>
              <a:rPr lang="en-US" altLang="zh-CN" sz="4400" b="1" dirty="0" smtClean="0">
                <a:latin typeface="Arial"/>
                <a:ea typeface="黑体" pitchFamily="2" charset="-122"/>
              </a:rPr>
              <a:t>       </a:t>
            </a:r>
            <a:r>
              <a:rPr lang="zh-CN" altLang="en-US" sz="4400" b="1" dirty="0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（从卷七下至卷八上）</a:t>
            </a:r>
            <a:endParaRPr lang="en-US" altLang="zh-CN" sz="4400" b="1" dirty="0">
              <a:solidFill>
                <a:srgbClr val="FF0000"/>
              </a:solidFill>
              <a:latin typeface="Arial"/>
              <a:ea typeface="楷体_GB2312" pitchFamily="49" charset="-122"/>
            </a:endParaRPr>
          </a:p>
          <a:p>
            <a:pPr>
              <a:buNone/>
              <a:defRPr/>
            </a:pPr>
            <a:r>
              <a:rPr lang="en-US" altLang="zh-CN" sz="4400" dirty="0">
                <a:latin typeface="华文中宋" pitchFamily="2" charset="-122"/>
                <a:ea typeface="华文中宋" pitchFamily="2" charset="-122"/>
              </a:rPr>
              <a:t>        </a:t>
            </a:r>
            <a:r>
              <a:rPr lang="zh-CN" altLang="en-US" sz="4400" dirty="0" smtClean="0">
                <a:latin typeface="+mn-ea"/>
              </a:rPr>
              <a:t>依</a:t>
            </a:r>
            <a:r>
              <a:rPr lang="zh-CN" altLang="en-US" sz="4400" dirty="0">
                <a:latin typeface="+mn-ea"/>
              </a:rPr>
              <a:t>行而证果，先觉悟十二类生倒妄之因相，以为出离之</a:t>
            </a:r>
            <a:r>
              <a:rPr lang="zh-CN" altLang="en-US" sz="4400" dirty="0" smtClean="0">
                <a:latin typeface="+mn-ea"/>
              </a:rPr>
              <a:t>基。次依三</a:t>
            </a:r>
            <a:r>
              <a:rPr lang="zh-CN" altLang="en-US" sz="4400" dirty="0">
                <a:latin typeface="+mn-ea"/>
              </a:rPr>
              <a:t>渐次（除其助因，刳其正性，违其现业），历五十五位（十信、十住、十行、十回向、四加行、十地、等觉）真菩提路，末后入于如来妙庄严海，圆满菩提，归无</a:t>
            </a:r>
            <a:r>
              <a:rPr lang="zh-CN" altLang="en-US" sz="4400" dirty="0" smtClean="0">
                <a:latin typeface="+mn-ea"/>
              </a:rPr>
              <a:t>所得</a:t>
            </a:r>
            <a:r>
              <a:rPr lang="zh-CN" altLang="en-US" sz="4400" dirty="0"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6948821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识倒妄、证圆果（证道分）之义理结构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一、所依真如为诸法之源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二、觉妄以为出离之基：外凡迷真起妄，遍成十二类生颠倒轮回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   （一）明众生颠倒</a:t>
            </a:r>
          </a:p>
          <a:p>
            <a:pPr marL="0" indent="0">
              <a:buNone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   （二）明世界颠倒</a:t>
            </a:r>
          </a:p>
          <a:p>
            <a:pPr marL="0" indent="0">
              <a:buNone/>
            </a:pP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    1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、约因标名（轮回之因相）</a:t>
            </a:r>
            <a:endParaRPr lang="en-US" altLang="zh-CN" sz="2800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   2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、约果释相（轮回之果相）</a:t>
            </a:r>
          </a:p>
          <a:p>
            <a:pPr marL="0" indent="0">
              <a:buNone/>
            </a:pP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）卵生相；（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）胎生相；（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）湿生相；（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）化生相；（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5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）有色相；（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6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）无色相；（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7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）有想相；（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8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）无想相；（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9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）非有色相；（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10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）非无色相；（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11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）非有想相；（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12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）非无想相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8710553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"/>
            <a:ext cx="9036496" cy="65973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三、证真而开修证阶次：内凡诸圣觉妄归真，开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五十七位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   （一）总明三渐次</a:t>
            </a:r>
          </a:p>
          <a:p>
            <a:pPr marL="0" indent="0">
              <a:buNone/>
            </a:pP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    1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、除其助因；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、刳其正性；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、违其现业</a:t>
            </a:r>
          </a:p>
          <a:p>
            <a:pPr marL="0" indent="0">
              <a:buNone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   （二）别明地位差次</a:t>
            </a:r>
          </a:p>
          <a:p>
            <a:pPr marL="0" indent="0">
              <a:buNone/>
            </a:pP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    1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、干慧地；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、十信；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、十住；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、十行；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5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、十回向；</a:t>
            </a:r>
            <a:endParaRPr lang="en-US" altLang="zh-CN" sz="2800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    6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、四加行；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7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、十地；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8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、等觉；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9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、妙觉</a:t>
            </a:r>
          </a:p>
          <a:p>
            <a:pPr marL="0" indent="0">
              <a:buNone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   （三）合结诸位由三行而成</a:t>
            </a:r>
            <a:endParaRPr lang="en-US" altLang="zh-CN" sz="2800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    1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、总以止观结；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、正以三行结；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、复以邪正结</a:t>
            </a:r>
            <a:endParaRPr lang="zh-CN" altLang="en-US" sz="2800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727091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5888"/>
            <a:ext cx="9036496" cy="6481464"/>
          </a:xfrm>
        </p:spPr>
        <p:txBody>
          <a:bodyPr>
            <a:normAutofit fontScale="925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3600" b="1" dirty="0" smtClean="0">
                <a:ea typeface="黑体" pitchFamily="2" charset="-122"/>
              </a:rPr>
              <a:t>【</a:t>
            </a:r>
            <a:r>
              <a:rPr lang="zh-CN" altLang="en-US" sz="3600" b="1" dirty="0" smtClean="0">
                <a:ea typeface="黑体" pitchFamily="2" charset="-122"/>
              </a:rPr>
              <a:t>第五部分</a:t>
            </a:r>
            <a:r>
              <a:rPr lang="en-US" altLang="zh-CN" sz="3600" b="1" dirty="0" smtClean="0">
                <a:ea typeface="黑体" pitchFamily="2" charset="-122"/>
              </a:rPr>
              <a:t>】</a:t>
            </a:r>
            <a:r>
              <a:rPr lang="zh-CN" altLang="en-US" sz="3600" b="1" dirty="0" smtClean="0">
                <a:ea typeface="黑体" pitchFamily="2" charset="-122"/>
              </a:rPr>
              <a:t>结经名，彰圆宗</a:t>
            </a:r>
            <a:endParaRPr lang="en-US" altLang="zh-CN" sz="3600" b="1" dirty="0" smtClean="0">
              <a:ea typeface="黑体" pitchFamily="2" charset="-122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（卷八上）</a:t>
            </a:r>
            <a:endParaRPr lang="en-US" altLang="zh-CN" sz="3600" b="1" dirty="0" smtClean="0">
              <a:solidFill>
                <a:srgbClr val="FF0000"/>
              </a:solidFill>
              <a:latin typeface="Arial"/>
              <a:ea typeface="楷体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3600" b="1" dirty="0">
                <a:latin typeface="Arial"/>
                <a:ea typeface="楷体_GB2312" pitchFamily="49" charset="-122"/>
              </a:rPr>
              <a:t> </a:t>
            </a:r>
            <a:r>
              <a:rPr lang="en-US" altLang="zh-CN" sz="3600" b="1" dirty="0" smtClean="0">
                <a:latin typeface="Arial"/>
                <a:ea typeface="楷体_GB2312" pitchFamily="49" charset="-122"/>
              </a:rPr>
              <a:t>         </a:t>
            </a:r>
            <a:r>
              <a:rPr lang="zh-CN" altLang="en-US" sz="3600" dirty="0" smtClean="0">
                <a:latin typeface="+mn-ea"/>
              </a:rPr>
              <a:t>示全经名目。成佛之妙定既已开示完毕，大智文殊菩萨起立白佛，请示经名，以结一经要义。故如来通示五名，以说明一经的归趣。</a:t>
            </a:r>
            <a:endParaRPr lang="en-US" altLang="zh-CN" sz="3600" dirty="0" smtClean="0">
              <a:latin typeface="+mn-ea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zh-CN" sz="3600" b="1" dirty="0">
              <a:ea typeface="楷体_GB2312" pitchFamily="49" charset="-122"/>
            </a:endParaRPr>
          </a:p>
          <a:p>
            <a:pPr>
              <a:buNone/>
              <a:defRPr/>
            </a:pPr>
            <a:r>
              <a:rPr lang="en-US" altLang="zh-CN" sz="3600" b="1" dirty="0">
                <a:ea typeface="黑体" pitchFamily="2" charset="-122"/>
              </a:rPr>
              <a:t>【</a:t>
            </a:r>
            <a:r>
              <a:rPr lang="zh-CN" altLang="en-US" sz="3600" b="1" dirty="0">
                <a:ea typeface="黑体" pitchFamily="2" charset="-122"/>
              </a:rPr>
              <a:t>第六部分</a:t>
            </a:r>
            <a:r>
              <a:rPr lang="en-US" altLang="zh-CN" sz="3600" b="1" dirty="0">
                <a:ea typeface="黑体" pitchFamily="2" charset="-122"/>
              </a:rPr>
              <a:t>】</a:t>
            </a:r>
            <a:r>
              <a:rPr lang="zh-CN" altLang="en-US" sz="3600" b="1" dirty="0">
                <a:ea typeface="黑体" pitchFamily="2" charset="-122"/>
              </a:rPr>
              <a:t>明七趣，劝出</a:t>
            </a:r>
            <a:r>
              <a:rPr lang="zh-CN" altLang="en-US" sz="3600" b="1" dirty="0" smtClean="0">
                <a:ea typeface="黑体" pitchFamily="2" charset="-122"/>
              </a:rPr>
              <a:t>离</a:t>
            </a:r>
            <a:endParaRPr lang="en-US" altLang="zh-CN" sz="3600" b="1" dirty="0" smtClean="0">
              <a:ea typeface="黑体" pitchFamily="2" charset="-122"/>
            </a:endParaRPr>
          </a:p>
          <a:p>
            <a:pPr algn="ctr">
              <a:buNone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ea typeface="黑体" pitchFamily="2" charset="-122"/>
              </a:rPr>
              <a:t>（卷八下至卷九上）</a:t>
            </a:r>
            <a:endParaRPr lang="en-US" altLang="zh-CN" sz="3600" b="1" dirty="0" smtClean="0">
              <a:solidFill>
                <a:srgbClr val="FF0000"/>
              </a:solidFill>
              <a:ea typeface="黑体" pitchFamily="2" charset="-122"/>
            </a:endParaRPr>
          </a:p>
          <a:p>
            <a:pPr>
              <a:buNone/>
              <a:defRPr/>
            </a:pPr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3600" b="1" dirty="0" smtClean="0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600" dirty="0" smtClean="0">
                <a:latin typeface="+mn-ea"/>
              </a:rPr>
              <a:t>示</a:t>
            </a:r>
            <a:r>
              <a:rPr lang="zh-CN" altLang="en-US" sz="3600" dirty="0">
                <a:latin typeface="+mn-ea"/>
              </a:rPr>
              <a:t>七趣升沉之虚妄因果相，令持戒、觉妄归真，觉悟别有出世之无上大涅槃，不恋三界，生出离心。</a:t>
            </a:r>
            <a:endParaRPr lang="en-US" altLang="zh-CN" sz="3600" dirty="0">
              <a:latin typeface="+mn-ea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zh-CN" sz="2400" b="1" dirty="0" smtClean="0">
              <a:ea typeface="楷体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zh-CN" sz="2400" b="1" dirty="0"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126015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altLang="zh-CN" sz="46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4600" b="1" dirty="0" smtClean="0">
                <a:latin typeface="黑体" pitchFamily="49" charset="-122"/>
                <a:ea typeface="黑体" pitchFamily="49" charset="-122"/>
              </a:rPr>
              <a:t>明七趣，劝出离</a:t>
            </a:r>
            <a:r>
              <a:rPr lang="en-US" altLang="zh-CN" sz="4600" b="1" dirty="0" smtClean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4600" b="1" dirty="0" smtClean="0">
                <a:latin typeface="黑体" pitchFamily="49" charset="-122"/>
                <a:ea typeface="黑体" pitchFamily="49" charset="-122"/>
              </a:rPr>
              <a:t>的义理结构</a:t>
            </a:r>
            <a:endParaRPr lang="en-US" altLang="zh-CN" sz="46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●阿难陈问诸趣因由</a:t>
            </a:r>
          </a:p>
          <a:p>
            <a:pPr marL="0" indent="0">
              <a:buNone/>
            </a:pP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一、总问诸趣</a:t>
            </a:r>
            <a:r>
              <a:rPr lang="en-US" altLang="zh-CN" sz="4000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真如为何复起七趣之妄</a:t>
            </a:r>
          </a:p>
          <a:p>
            <a:pPr marL="0" indent="0">
              <a:buNone/>
            </a:pP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二、别问地狱</a:t>
            </a:r>
            <a:r>
              <a:rPr lang="en-US" altLang="zh-CN" sz="4000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地狱有无定处及受报同别</a:t>
            </a:r>
          </a:p>
          <a:p>
            <a:pPr marL="0" indent="0">
              <a:buNone/>
            </a:pP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●如来正示升坠根由</a:t>
            </a:r>
          </a:p>
          <a:p>
            <a:pPr marL="0" indent="0">
              <a:buNone/>
            </a:pP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一、约情想二分，总明升沉</a:t>
            </a:r>
          </a:p>
          <a:p>
            <a:pPr marL="0" indent="0">
              <a:buNone/>
            </a:pP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（一）约内分，因情故坠</a:t>
            </a:r>
          </a:p>
          <a:p>
            <a:pPr marL="0" indent="0">
              <a:buNone/>
            </a:pP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（二）约外分，由想故升</a:t>
            </a:r>
          </a:p>
          <a:p>
            <a:pPr marL="0" indent="0">
              <a:buNone/>
            </a:pP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（三）约临终情想纯杂，以明升沉</a:t>
            </a:r>
          </a:p>
          <a:p>
            <a:pPr marL="0" indent="0">
              <a:buNone/>
            </a:pP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二、别示七趣因相，以劝出离</a:t>
            </a:r>
          </a:p>
          <a:p>
            <a:pPr marL="0" indent="0">
              <a:buNone/>
            </a:pP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（一）示地狱趣；（二）示饿鬼趣；（三）示畜生趣</a:t>
            </a:r>
          </a:p>
          <a:p>
            <a:pPr marL="0" indent="0">
              <a:buNone/>
            </a:pP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（四）示人趣；（五）示仙趣；（六）示天趣；（七）示修罗趣</a:t>
            </a:r>
            <a:endParaRPr lang="en-US" altLang="zh-CN" sz="4000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三、结示劝修</a:t>
            </a:r>
          </a:p>
          <a:p>
            <a:pPr marL="0" indent="0">
              <a:buNone/>
            </a:pPr>
            <a:r>
              <a:rPr lang="en-US" altLang="zh-CN" sz="4000" b="1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、结示迷妄</a:t>
            </a:r>
          </a:p>
          <a:p>
            <a:pPr marL="0" indent="0">
              <a:buNone/>
            </a:pPr>
            <a:r>
              <a:rPr lang="en-US" altLang="zh-CN" sz="4000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、举悟劝修</a:t>
            </a:r>
            <a:endParaRPr lang="en-US" altLang="zh-CN" sz="4000" b="1" dirty="0" smtClean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69022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/>
          </a:bodyPr>
          <a:lstStyle/>
          <a:p>
            <a:pPr>
              <a:buNone/>
              <a:defRPr/>
            </a:pPr>
            <a:r>
              <a:rPr lang="en-US" altLang="zh-CN" sz="4400" b="1" dirty="0">
                <a:ea typeface="黑体" pitchFamily="2" charset="-122"/>
              </a:rPr>
              <a:t>【</a:t>
            </a:r>
            <a:r>
              <a:rPr lang="zh-CN" altLang="en-US" sz="4400" b="1" dirty="0">
                <a:ea typeface="黑体" pitchFamily="2" charset="-122"/>
              </a:rPr>
              <a:t>第七部分</a:t>
            </a:r>
            <a:r>
              <a:rPr lang="en-US" altLang="zh-CN" sz="4400" b="1" dirty="0">
                <a:ea typeface="黑体" pitchFamily="2" charset="-122"/>
              </a:rPr>
              <a:t>】</a:t>
            </a:r>
            <a:r>
              <a:rPr lang="zh-CN" altLang="en-US" sz="4400" b="1" dirty="0">
                <a:ea typeface="黑体" pitchFamily="2" charset="-122"/>
              </a:rPr>
              <a:t>示禅境，防魔</a:t>
            </a:r>
            <a:r>
              <a:rPr lang="zh-CN" altLang="en-US" sz="4400" b="1" dirty="0" smtClean="0">
                <a:ea typeface="黑体" pitchFamily="2" charset="-122"/>
              </a:rPr>
              <a:t>堕</a:t>
            </a:r>
            <a:endParaRPr lang="en-US" altLang="zh-CN" sz="4400" b="1" dirty="0" smtClean="0">
              <a:ea typeface="黑体" pitchFamily="2" charset="-122"/>
            </a:endParaRPr>
          </a:p>
          <a:p>
            <a:pPr>
              <a:buNone/>
              <a:defRPr/>
            </a:pPr>
            <a:r>
              <a:rPr lang="en-US" altLang="zh-CN" sz="4400" b="1" dirty="0">
                <a:latin typeface="Arial"/>
                <a:ea typeface="黑体" pitchFamily="2" charset="-122"/>
              </a:rPr>
              <a:t> </a:t>
            </a:r>
            <a:r>
              <a:rPr lang="en-US" altLang="zh-CN" sz="4400" b="1" dirty="0" smtClean="0">
                <a:latin typeface="Arial"/>
                <a:ea typeface="黑体" pitchFamily="2" charset="-122"/>
              </a:rPr>
              <a:t>          </a:t>
            </a:r>
            <a:r>
              <a:rPr lang="zh-CN" altLang="en-US" sz="4400" b="1" dirty="0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（卷九下至卷十下）</a:t>
            </a:r>
            <a:endParaRPr lang="en-US" altLang="zh-CN" sz="4400" b="1" dirty="0" smtClean="0">
              <a:solidFill>
                <a:srgbClr val="FF0000"/>
              </a:solidFill>
              <a:latin typeface="Arial"/>
              <a:ea typeface="楷体_GB2312" pitchFamily="49" charset="-122"/>
            </a:endParaRPr>
          </a:p>
          <a:p>
            <a:pPr>
              <a:buNone/>
              <a:defRPr/>
            </a:pPr>
            <a:r>
              <a:rPr lang="en-US" altLang="zh-CN" sz="4400" b="1" dirty="0">
                <a:latin typeface="Arial"/>
                <a:ea typeface="楷体_GB2312" pitchFamily="49" charset="-122"/>
              </a:rPr>
              <a:t> </a:t>
            </a:r>
            <a:r>
              <a:rPr lang="en-US" altLang="zh-CN" sz="4400" b="1" dirty="0" smtClean="0">
                <a:latin typeface="Arial"/>
                <a:ea typeface="楷体_GB2312" pitchFamily="49" charset="-122"/>
              </a:rPr>
              <a:t>         </a:t>
            </a:r>
            <a:r>
              <a:rPr lang="zh-CN" altLang="en-US" sz="4400" dirty="0" smtClean="0">
                <a:latin typeface="+mn-ea"/>
              </a:rPr>
              <a:t>辨</a:t>
            </a:r>
            <a:r>
              <a:rPr lang="zh-CN" altLang="en-US" sz="4400" dirty="0">
                <a:latin typeface="+mn-ea"/>
              </a:rPr>
              <a:t>五十之阴魔境，欲令行者得正知见，以防堕落邪见海中</a:t>
            </a:r>
            <a:r>
              <a:rPr lang="zh-CN" altLang="en-US" sz="4400" dirty="0" smtClean="0">
                <a:latin typeface="+mn-ea"/>
              </a:rPr>
              <a:t>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57554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长水疏云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endParaRPr lang="en-US" altLang="zh-TW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    大唐神龙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元年（</a:t>
            </a:r>
            <a:r>
              <a:rPr lang="en-US" altLang="zh-TW" b="1" dirty="0">
                <a:latin typeface="楷体" pitchFamily="49" charset="-122"/>
                <a:ea typeface="楷体" pitchFamily="49" charset="-122"/>
              </a:rPr>
              <a:t>705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）乙巳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岁五月二十三日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中天竺沙门般剌蜜帝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于广州制止道场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（今光孝寺）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译。先是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三藏将梵本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泛海达广州制止寺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遇宰相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房融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知南铨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闻有此经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遂请对译</a:t>
            </a:r>
            <a:r>
              <a:rPr lang="zh-TW" altLang="en-US" b="1" dirty="0">
                <a:latin typeface="楷体" pitchFamily="49" charset="-122"/>
                <a:ea typeface="楷体" pitchFamily="49" charset="-122"/>
              </a:rPr>
              <a:t>。房融笔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受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乌长国沙门弥伽释迦译语。</a:t>
            </a:r>
            <a:r>
              <a:rPr lang="zh-TW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翻经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才</a:t>
            </a:r>
            <a:r>
              <a:rPr lang="zh-TW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竟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三藏被本国来取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奉王严制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先不许出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三藏潜来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TW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边境被责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为解此难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遂即去回。</a:t>
            </a:r>
            <a:r>
              <a:rPr lang="zh-TW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房融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入奏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又遇中宗初嗣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未暇宣布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目录阙书。时禅学者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因内道场得本传写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好而秘之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遂流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北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地。</a:t>
            </a:r>
            <a:r>
              <a:rPr lang="zh-TW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大通</a:t>
            </a:r>
            <a:r>
              <a:rPr lang="en-US" altLang="zh-TW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神秀大师</a:t>
            </a:r>
            <a:r>
              <a:rPr lang="en-US" altLang="zh-TW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在内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亲遇奏经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又写随身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归荆州</a:t>
            </a:r>
            <a:r>
              <a:rPr lang="zh-TW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度门寺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。有魏北馆陶沙门</a:t>
            </a:r>
            <a:r>
              <a:rPr lang="zh-TW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惠振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搜访灵迹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常慕此经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于度门寺遂遇此本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初得科判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TW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078919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“示禅境，防魔堕”一节之义理结构</a:t>
            </a:r>
            <a:endParaRPr lang="en-US" altLang="zh-CN" sz="3000" b="1" dirty="0"/>
          </a:p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●如来无问自说，正明禅境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一、总明魔事之由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二、别明境发之相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（一）明色阴境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（二）明受阴境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（三）明想阴境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（四）明行阴境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（五）明识阴境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三、结劝钦诲遵修    </a:t>
            </a:r>
            <a:r>
              <a:rPr lang="zh-CN" altLang="en-US" sz="3800" b="1" dirty="0" smtClean="0">
                <a:latin typeface="仿宋" pitchFamily="49" charset="-122"/>
                <a:ea typeface="仿宋" pitchFamily="49" charset="-122"/>
              </a:rPr>
              <a:t> 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985806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69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●阿难因闻请益，更断余疑</a:t>
            </a:r>
          </a:p>
          <a:p>
            <a:pPr marL="0" indent="0">
              <a:buNone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一、阿难因闻致疑</a:t>
            </a:r>
          </a:p>
          <a:p>
            <a:pPr marL="0" indent="0">
              <a:buNone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（一）问阴本妄想</a:t>
            </a:r>
          </a:p>
          <a:p>
            <a:pPr marL="0" indent="0">
              <a:buNone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（二）问并销次第</a:t>
            </a:r>
          </a:p>
          <a:p>
            <a:pPr marL="0" indent="0">
              <a:buNone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（三）问诣何为界</a:t>
            </a:r>
          </a:p>
          <a:p>
            <a:pPr marL="0" indent="0">
              <a:buNone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二、如来正答释疑</a:t>
            </a:r>
          </a:p>
          <a:p>
            <a:pPr marL="0" indent="0">
              <a:buNone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（一）正答所问</a:t>
            </a:r>
          </a:p>
          <a:p>
            <a:pPr marL="0" indent="0">
              <a:buNone/>
            </a:pP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  1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、广答阴本妄想（五阴生因）</a:t>
            </a:r>
          </a:p>
          <a:p>
            <a:pPr marL="0" indent="0">
              <a:buNone/>
            </a:pP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  2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、超答诣何为界（五阴修断，五阴边际）</a:t>
            </a:r>
          </a:p>
          <a:p>
            <a:pPr marL="0" indent="0">
              <a:buNone/>
            </a:pP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  3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、追答并销次第（灭除次第）</a:t>
            </a:r>
          </a:p>
          <a:p>
            <a:pPr marL="0" indent="0">
              <a:buNone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（二）结劝传示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614437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0"/>
            <a:ext cx="8856984" cy="4293096"/>
          </a:xfrm>
        </p:spPr>
        <p:txBody>
          <a:bodyPr/>
          <a:lstStyle/>
          <a:p>
            <a:pPr>
              <a:buNone/>
              <a:defRPr/>
            </a:pPr>
            <a:r>
              <a:rPr lang="en-US" altLang="zh-CN" sz="4800" b="1" dirty="0" smtClean="0">
                <a:ea typeface="黑体" pitchFamily="2" charset="-122"/>
              </a:rPr>
              <a:t>【</a:t>
            </a:r>
            <a:r>
              <a:rPr lang="zh-CN" altLang="en-US" sz="4800" b="1" dirty="0">
                <a:ea typeface="黑体" pitchFamily="2" charset="-122"/>
              </a:rPr>
              <a:t>第八部分</a:t>
            </a:r>
            <a:r>
              <a:rPr lang="en-US" altLang="zh-CN" sz="4800" b="1" dirty="0">
                <a:ea typeface="黑体" pitchFamily="2" charset="-122"/>
              </a:rPr>
              <a:t>】</a:t>
            </a:r>
            <a:r>
              <a:rPr lang="zh-CN" altLang="en-US" sz="4800" b="1" dirty="0">
                <a:ea typeface="黑体" pitchFamily="2" charset="-122"/>
              </a:rPr>
              <a:t>述功德，赞</a:t>
            </a:r>
            <a:r>
              <a:rPr lang="zh-CN" altLang="en-US" sz="4800" b="1" dirty="0" smtClean="0">
                <a:ea typeface="黑体" pitchFamily="2" charset="-122"/>
              </a:rPr>
              <a:t>流通</a:t>
            </a:r>
            <a:endParaRPr lang="en-US" altLang="zh-CN" sz="4800" b="1" dirty="0" smtClean="0">
              <a:ea typeface="黑体" pitchFamily="2" charset="-122"/>
            </a:endParaRPr>
          </a:p>
          <a:p>
            <a:pPr algn="ctr">
              <a:buNone/>
              <a:defRPr/>
            </a:pPr>
            <a:r>
              <a:rPr lang="zh-CN" altLang="en-US" sz="4800" b="1" dirty="0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（卷十末）</a:t>
            </a:r>
            <a:endParaRPr lang="en-US" altLang="zh-CN" sz="4800" b="1" dirty="0" smtClean="0">
              <a:solidFill>
                <a:srgbClr val="FF0000"/>
              </a:solidFill>
              <a:latin typeface="Arial"/>
              <a:ea typeface="楷体_GB2312" pitchFamily="49" charset="-122"/>
            </a:endParaRPr>
          </a:p>
          <a:p>
            <a:pPr>
              <a:buNone/>
              <a:defRPr/>
            </a:pPr>
            <a:r>
              <a:rPr lang="en-US" altLang="zh-CN" sz="4800" b="1" dirty="0">
                <a:latin typeface="+mn-ea"/>
              </a:rPr>
              <a:t> </a:t>
            </a:r>
            <a:r>
              <a:rPr lang="en-US" altLang="zh-CN" sz="4800" b="1" dirty="0" smtClean="0">
                <a:latin typeface="+mn-ea"/>
              </a:rPr>
              <a:t>    </a:t>
            </a:r>
            <a:r>
              <a:rPr lang="zh-CN" altLang="en-US" sz="4800" dirty="0" smtClean="0">
                <a:latin typeface="+mn-ea"/>
              </a:rPr>
              <a:t>末后</a:t>
            </a:r>
            <a:r>
              <a:rPr lang="zh-CN" altLang="en-US" sz="4800" dirty="0">
                <a:latin typeface="+mn-ea"/>
              </a:rPr>
              <a:t>，佛陀赞叹弘扬奉持、读诵、流通</a:t>
            </a:r>
            <a:r>
              <a:rPr lang="en-US" altLang="zh-CN" sz="4800" dirty="0" smtClean="0">
                <a:latin typeface="+mn-ea"/>
              </a:rPr>
              <a:t>《</a:t>
            </a:r>
            <a:r>
              <a:rPr lang="zh-CN" altLang="en-US" sz="4800" dirty="0" smtClean="0">
                <a:latin typeface="+mn-ea"/>
              </a:rPr>
              <a:t>首楞</a:t>
            </a:r>
            <a:r>
              <a:rPr lang="zh-CN" altLang="en-US" sz="4800" dirty="0">
                <a:latin typeface="+mn-ea"/>
              </a:rPr>
              <a:t>严经</a:t>
            </a:r>
            <a:r>
              <a:rPr lang="en-US" altLang="zh-CN" sz="4800" dirty="0">
                <a:latin typeface="+mn-ea"/>
              </a:rPr>
              <a:t>》</a:t>
            </a:r>
            <a:r>
              <a:rPr lang="zh-CN" altLang="en-US" sz="4800" dirty="0">
                <a:latin typeface="+mn-ea"/>
              </a:rPr>
              <a:t>的殊胜功德。 </a:t>
            </a:r>
            <a:endParaRPr lang="en-US" altLang="zh-CN" sz="4800" dirty="0"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121943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30449" y="0"/>
            <a:ext cx="9144000" cy="6597352"/>
          </a:xfrm>
        </p:spPr>
        <p:txBody>
          <a:bodyPr>
            <a:normAutofit/>
          </a:bodyPr>
          <a:lstStyle/>
          <a:p>
            <a:pPr>
              <a:buNone/>
              <a:defRPr/>
            </a:pPr>
            <a:r>
              <a:rPr lang="zh-CN" altLang="en-US" b="1" dirty="0" smtClean="0">
                <a:latin typeface="+mn-ea"/>
              </a:rPr>
              <a:t>     </a:t>
            </a:r>
            <a:r>
              <a:rPr lang="en-US" altLang="zh-CN" b="1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 smtClean="0">
                <a:latin typeface="+mn-ea"/>
              </a:rPr>
              <a:t>圆</a:t>
            </a:r>
            <a:r>
              <a:rPr lang="zh-CN" altLang="en-US" dirty="0">
                <a:latin typeface="+mn-ea"/>
              </a:rPr>
              <a:t>瑛法师楞严讲义，将“七处征心执心在内”一节中</a:t>
            </a:r>
            <a:r>
              <a:rPr lang="zh-CN" altLang="en-US" dirty="0" smtClean="0">
                <a:latin typeface="+mn-ea"/>
              </a:rPr>
              <a:t>的一段</a:t>
            </a:r>
            <a:r>
              <a:rPr lang="zh-CN" altLang="en-US" dirty="0">
                <a:latin typeface="+mn-ea"/>
              </a:rPr>
              <a:t>文字</a:t>
            </a:r>
            <a:r>
              <a:rPr lang="en-US" altLang="zh-CN" dirty="0">
                <a:latin typeface="+mn-ea"/>
              </a:rPr>
              <a:t>——</a:t>
            </a:r>
          </a:p>
          <a:p>
            <a:pPr>
              <a:buNone/>
              <a:defRPr/>
            </a:pPr>
            <a:r>
              <a:rPr lang="en-US" altLang="zh-CN" dirty="0"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“尔时世尊，在大众中，舒金色臂，摩阿难顶，告示阿难及诸大众：有三摩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提，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名大佛顶首楞严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王，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具足万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行，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十方如来，一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门超出，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妙庄严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路。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汝今谛听！阿难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顶礼，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伏受慈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旨。”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  <a:defRPr/>
            </a:pPr>
            <a:r>
              <a:rPr lang="zh-CN" altLang="en-US" dirty="0">
                <a:latin typeface="+mn-ea"/>
              </a:rPr>
              <a:t>     </a:t>
            </a: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——</a:t>
            </a:r>
            <a:r>
              <a:rPr lang="zh-CN" altLang="en-US" dirty="0" smtClean="0">
                <a:latin typeface="+mn-ea"/>
              </a:rPr>
              <a:t>单独</a:t>
            </a:r>
            <a:r>
              <a:rPr lang="zh-CN" altLang="en-US" dirty="0">
                <a:latin typeface="+mn-ea"/>
              </a:rPr>
              <a:t>抽出，置于序分之后，作为一部分，名“如来示佛定总名，大佛顶首楞严王，令众知诸佛修因克果”。虽有道理，但无梵文原本作证</a:t>
            </a:r>
            <a:r>
              <a:rPr lang="zh-CN" altLang="en-US" dirty="0" smtClean="0">
                <a:latin typeface="+mn-ea"/>
              </a:rPr>
              <a:t>，为避免篡改</a:t>
            </a:r>
            <a:r>
              <a:rPr lang="zh-CN" altLang="en-US" dirty="0">
                <a:latin typeface="+mn-ea"/>
              </a:rPr>
              <a:t>经文之嫌</a:t>
            </a:r>
            <a:r>
              <a:rPr lang="zh-CN" altLang="en-US" dirty="0" smtClean="0">
                <a:latin typeface="+mn-ea"/>
              </a:rPr>
              <a:t>，今不</a:t>
            </a:r>
            <a:r>
              <a:rPr lang="zh-CN" altLang="en-US" dirty="0">
                <a:latin typeface="+mn-ea"/>
              </a:rPr>
              <a:t>取。</a:t>
            </a:r>
            <a:endParaRPr lang="en-US" altLang="zh-CN" dirty="0"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372251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五、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首楞严经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的历代注解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2800" dirty="0" smtClean="0">
                <a:latin typeface="+mn-ea"/>
              </a:rPr>
              <a:t>《</a:t>
            </a:r>
            <a:r>
              <a:rPr lang="zh-CN" altLang="en-US" sz="2800" dirty="0" smtClean="0">
                <a:latin typeface="+mn-ea"/>
              </a:rPr>
              <a:t>首楞严经</a:t>
            </a:r>
            <a:r>
              <a:rPr lang="en-US" altLang="zh-CN" sz="2800" dirty="0" smtClean="0">
                <a:latin typeface="+mn-ea"/>
              </a:rPr>
              <a:t>》</a:t>
            </a:r>
            <a:r>
              <a:rPr lang="zh-CN" altLang="en-US" sz="2800" dirty="0" smtClean="0">
                <a:latin typeface="+mn-ea"/>
              </a:rPr>
              <a:t>问世后，历代注疏不断。唐代有三家，已佚传。现存者为宋代以后的。宋代至清代，正续二藏收录共计</a:t>
            </a:r>
            <a:r>
              <a:rPr lang="en-US" altLang="zh-CN" sz="2800" dirty="0" smtClean="0">
                <a:latin typeface="+mn-ea"/>
              </a:rPr>
              <a:t>56</a:t>
            </a:r>
            <a:r>
              <a:rPr lang="zh-CN" altLang="en-US" sz="2800" dirty="0" smtClean="0">
                <a:latin typeface="+mn-ea"/>
              </a:rPr>
              <a:t>种。近现代相关注疏讲义，至少十余种，且陆续增多。现列历代注疏最有特色及影响者如次：</a:t>
            </a:r>
            <a:endParaRPr lang="en-US" altLang="zh-CN" sz="2800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800" b="1" dirty="0" smtClean="0">
                <a:latin typeface="+mn-ea"/>
              </a:rPr>
              <a:t>    </a:t>
            </a:r>
            <a:r>
              <a:rPr lang="en-US" altLang="zh-CN" sz="3100" b="1" dirty="0" smtClean="0">
                <a:latin typeface="+mn-ea"/>
              </a:rPr>
              <a:t>【</a:t>
            </a:r>
            <a:r>
              <a:rPr lang="zh-CN" altLang="en-US" sz="3100" b="1" dirty="0" smtClean="0">
                <a:latin typeface="+mn-ea"/>
              </a:rPr>
              <a:t>宋</a:t>
            </a:r>
            <a:r>
              <a:rPr lang="en-US" altLang="zh-CN" sz="3100" b="1" dirty="0" smtClean="0">
                <a:latin typeface="+mn-ea"/>
              </a:rPr>
              <a:t>】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100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sz="3100" dirty="0" smtClean="0">
                <a:solidFill>
                  <a:srgbClr val="FF0000"/>
                </a:solidFill>
                <a:latin typeface="+mn-ea"/>
              </a:rPr>
              <a:t>   </a:t>
            </a:r>
            <a:r>
              <a:rPr lang="zh-CN" altLang="en-US" sz="3100" dirty="0" smtClean="0">
                <a:solidFill>
                  <a:srgbClr val="FF0000"/>
                </a:solidFill>
                <a:latin typeface="+mn-ea"/>
              </a:rPr>
              <a:t>长水子璇</a:t>
            </a:r>
            <a:r>
              <a:rPr lang="en-US" altLang="zh-CN" sz="3100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3100" dirty="0" smtClean="0">
                <a:solidFill>
                  <a:srgbClr val="FF0000"/>
                </a:solidFill>
                <a:latin typeface="+mn-ea"/>
              </a:rPr>
              <a:t>大佛顶首楞严义疏注经</a:t>
            </a:r>
            <a:r>
              <a:rPr lang="en-US" altLang="zh-CN" sz="3100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3100" dirty="0" smtClean="0">
                <a:latin typeface="+mn-ea"/>
              </a:rPr>
              <a:t>，依</a:t>
            </a:r>
            <a:r>
              <a:rPr lang="en-US" altLang="zh-CN" sz="3100" dirty="0" smtClean="0">
                <a:latin typeface="+mn-ea"/>
              </a:rPr>
              <a:t>《</a:t>
            </a:r>
            <a:r>
              <a:rPr lang="zh-CN" altLang="en-US" sz="3100" dirty="0" smtClean="0">
                <a:latin typeface="+mn-ea"/>
              </a:rPr>
              <a:t>大论</a:t>
            </a:r>
            <a:r>
              <a:rPr lang="en-US" altLang="zh-CN" sz="3100" dirty="0" smtClean="0">
                <a:latin typeface="+mn-ea"/>
              </a:rPr>
              <a:t>》</a:t>
            </a:r>
            <a:r>
              <a:rPr lang="zh-CN" altLang="en-US" sz="3100" dirty="0" smtClean="0">
                <a:latin typeface="+mn-ea"/>
              </a:rPr>
              <a:t>而解楞严，为后世注疏中最为著名者，被誉为“百代心宗之祖”。</a:t>
            </a:r>
            <a:endParaRPr lang="en-US" altLang="zh-CN" sz="3100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100" dirty="0" smtClean="0">
                <a:solidFill>
                  <a:srgbClr val="FF0000"/>
                </a:solidFill>
                <a:latin typeface="+mn-ea"/>
              </a:rPr>
              <a:t>    孤山智圆</a:t>
            </a:r>
            <a:r>
              <a:rPr lang="en-US" altLang="zh-CN" sz="3100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3100" dirty="0" smtClean="0">
                <a:solidFill>
                  <a:srgbClr val="FF0000"/>
                </a:solidFill>
                <a:latin typeface="+mn-ea"/>
              </a:rPr>
              <a:t>首</a:t>
            </a:r>
            <a:r>
              <a:rPr lang="zh-CN" altLang="en-US" sz="3100" dirty="0">
                <a:solidFill>
                  <a:srgbClr val="FF0000"/>
                </a:solidFill>
                <a:latin typeface="+mn-ea"/>
              </a:rPr>
              <a:t>楞严经</a:t>
            </a:r>
            <a:r>
              <a:rPr lang="zh-CN" altLang="en-US" sz="3100" dirty="0" smtClean="0">
                <a:solidFill>
                  <a:srgbClr val="FF0000"/>
                </a:solidFill>
                <a:latin typeface="+mn-ea"/>
              </a:rPr>
              <a:t>疏</a:t>
            </a:r>
            <a:r>
              <a:rPr lang="en-US" altLang="zh-CN" sz="3100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3100" dirty="0" smtClean="0">
                <a:solidFill>
                  <a:srgbClr val="FF0000"/>
                </a:solidFill>
                <a:latin typeface="+mn-ea"/>
              </a:rPr>
              <a:t>及</a:t>
            </a:r>
            <a:r>
              <a:rPr lang="en-US" altLang="zh-CN" sz="3100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3100" dirty="0" smtClean="0">
                <a:solidFill>
                  <a:srgbClr val="FF0000"/>
                </a:solidFill>
                <a:latin typeface="+mn-ea"/>
              </a:rPr>
              <a:t>谷响钞</a:t>
            </a:r>
            <a:r>
              <a:rPr lang="en-US" altLang="zh-CN" sz="3100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3100" dirty="0" smtClean="0">
                <a:latin typeface="+mn-ea"/>
              </a:rPr>
              <a:t>（</a:t>
            </a:r>
            <a:r>
              <a:rPr lang="zh-TW" altLang="en-US" sz="3100" dirty="0">
                <a:latin typeface="+mn-ea"/>
              </a:rPr>
              <a:t>用三止</a:t>
            </a:r>
            <a:r>
              <a:rPr lang="zh-TW" altLang="en-US" sz="3100" dirty="0" smtClean="0">
                <a:latin typeface="+mn-ea"/>
              </a:rPr>
              <a:t>三观</a:t>
            </a:r>
            <a:r>
              <a:rPr lang="zh-CN" altLang="en-US" sz="3100" dirty="0" smtClean="0">
                <a:latin typeface="+mn-ea"/>
              </a:rPr>
              <a:t>，</a:t>
            </a:r>
            <a:r>
              <a:rPr lang="zh-TW" altLang="en-US" sz="3100" dirty="0" smtClean="0">
                <a:latin typeface="+mn-ea"/>
              </a:rPr>
              <a:t>贴释此经</a:t>
            </a:r>
            <a:r>
              <a:rPr lang="zh-CN" altLang="en-US" sz="3100" dirty="0" smtClean="0">
                <a:latin typeface="+mn-ea"/>
              </a:rPr>
              <a:t>）；</a:t>
            </a:r>
            <a:endParaRPr lang="en-US" altLang="zh-CN" sz="3100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100" dirty="0">
                <a:latin typeface="+mn-ea"/>
              </a:rPr>
              <a:t> </a:t>
            </a:r>
            <a:r>
              <a:rPr lang="en-US" altLang="zh-CN" sz="3100" dirty="0" smtClean="0">
                <a:latin typeface="+mn-ea"/>
              </a:rPr>
              <a:t>   </a:t>
            </a:r>
            <a:r>
              <a:rPr lang="zh-CN" altLang="en-US" sz="3100" dirty="0" smtClean="0">
                <a:latin typeface="+mn-ea"/>
              </a:rPr>
              <a:t>吴兴仁岳</a:t>
            </a:r>
            <a:r>
              <a:rPr lang="en-US" altLang="zh-CN" sz="3100" dirty="0" smtClean="0">
                <a:latin typeface="+mn-ea"/>
              </a:rPr>
              <a:t>《</a:t>
            </a:r>
            <a:r>
              <a:rPr lang="zh-TW" altLang="en-US" sz="3100" dirty="0" smtClean="0">
                <a:latin typeface="+mn-ea"/>
              </a:rPr>
              <a:t>首楞严经集解</a:t>
            </a:r>
            <a:r>
              <a:rPr lang="en-US" altLang="zh-CN" sz="3100" dirty="0" smtClean="0">
                <a:latin typeface="+mn-ea"/>
              </a:rPr>
              <a:t>》</a:t>
            </a:r>
            <a:r>
              <a:rPr lang="zh-CN" altLang="en-US" sz="3100" dirty="0" smtClean="0">
                <a:latin typeface="+mn-ea"/>
              </a:rPr>
              <a:t>及</a:t>
            </a:r>
            <a:r>
              <a:rPr lang="en-US" altLang="zh-CN" sz="3100" dirty="0" smtClean="0">
                <a:latin typeface="+mn-ea"/>
              </a:rPr>
              <a:t>《</a:t>
            </a:r>
            <a:r>
              <a:rPr lang="zh-CN" altLang="en-US" sz="3100" dirty="0" smtClean="0">
                <a:latin typeface="+mn-ea"/>
              </a:rPr>
              <a:t>熏闻记</a:t>
            </a:r>
            <a:r>
              <a:rPr lang="en-US" altLang="zh-CN" sz="3100" dirty="0" smtClean="0">
                <a:latin typeface="+mn-ea"/>
              </a:rPr>
              <a:t>》</a:t>
            </a:r>
            <a:r>
              <a:rPr lang="zh-CN" altLang="en-US" sz="3100" dirty="0">
                <a:latin typeface="+mn-ea"/>
              </a:rPr>
              <a:t>（力扶孤</a:t>
            </a:r>
            <a:r>
              <a:rPr lang="zh-CN" altLang="en-US" sz="3100" dirty="0" smtClean="0">
                <a:latin typeface="+mn-ea"/>
              </a:rPr>
              <a:t>山之说）</a:t>
            </a:r>
            <a:endParaRPr lang="en-US" altLang="zh-CN" sz="3100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100" dirty="0" smtClean="0">
                <a:solidFill>
                  <a:srgbClr val="FF0000"/>
                </a:solidFill>
                <a:latin typeface="+mn-ea"/>
              </a:rPr>
              <a:t>    温陵戒环</a:t>
            </a:r>
            <a:r>
              <a:rPr lang="en-US" altLang="zh-CN" sz="3100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3100" dirty="0" smtClean="0">
                <a:solidFill>
                  <a:srgbClr val="FF0000"/>
                </a:solidFill>
                <a:latin typeface="+mn-ea"/>
              </a:rPr>
              <a:t>首楞严经要解</a:t>
            </a:r>
            <a:r>
              <a:rPr lang="en-US" altLang="zh-CN" sz="3100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3100" dirty="0" smtClean="0">
                <a:latin typeface="+mn-ea"/>
              </a:rPr>
              <a:t>（</a:t>
            </a:r>
            <a:r>
              <a:rPr lang="zh-TW" altLang="en-US" sz="3100" dirty="0" smtClean="0">
                <a:latin typeface="+mn-ea"/>
              </a:rPr>
              <a:t>一生掩关</a:t>
            </a:r>
            <a:r>
              <a:rPr lang="zh-CN" altLang="en-US" sz="3100" dirty="0" smtClean="0">
                <a:latin typeface="+mn-ea"/>
              </a:rPr>
              <a:t>，</a:t>
            </a:r>
            <a:r>
              <a:rPr lang="zh-TW" altLang="en-US" sz="3100" dirty="0" smtClean="0">
                <a:latin typeface="+mn-ea"/>
              </a:rPr>
              <a:t>深悟玄理</a:t>
            </a:r>
            <a:r>
              <a:rPr lang="zh-CN" altLang="en-US" sz="3100" dirty="0" smtClean="0">
                <a:latin typeface="+mn-ea"/>
              </a:rPr>
              <a:t>，</a:t>
            </a:r>
            <a:r>
              <a:rPr lang="zh-TW" altLang="en-US" sz="3100" dirty="0" smtClean="0">
                <a:latin typeface="+mn-ea"/>
              </a:rPr>
              <a:t>所著法华楞严</a:t>
            </a:r>
            <a:r>
              <a:rPr lang="zh-CN" altLang="en-US" sz="3100" dirty="0" smtClean="0">
                <a:latin typeface="+mn-ea"/>
              </a:rPr>
              <a:t>，</a:t>
            </a:r>
            <a:r>
              <a:rPr lang="zh-TW" altLang="en-US" sz="3100" dirty="0" smtClean="0">
                <a:latin typeface="+mn-ea"/>
              </a:rPr>
              <a:t>同名要解</a:t>
            </a:r>
            <a:r>
              <a:rPr lang="zh-CN" altLang="en-US" sz="3100" dirty="0" smtClean="0">
                <a:latin typeface="+mn-ea"/>
              </a:rPr>
              <a:t>，</a:t>
            </a:r>
            <a:r>
              <a:rPr lang="zh-TW" altLang="en-US" sz="3100" dirty="0" smtClean="0">
                <a:latin typeface="+mn-ea"/>
              </a:rPr>
              <a:t>以其言约义丰</a:t>
            </a:r>
            <a:r>
              <a:rPr lang="zh-CN" altLang="en-US" sz="3100" dirty="0" smtClean="0">
                <a:latin typeface="+mn-ea"/>
              </a:rPr>
              <a:t>，</a:t>
            </a:r>
            <a:r>
              <a:rPr lang="zh-TW" altLang="en-US" sz="3100" dirty="0" smtClean="0">
                <a:latin typeface="+mn-ea"/>
              </a:rPr>
              <a:t>词畅理诣</a:t>
            </a:r>
            <a:r>
              <a:rPr lang="zh-CN" altLang="en-US" sz="3100" dirty="0" smtClean="0">
                <a:latin typeface="+mn-ea"/>
              </a:rPr>
              <a:t>，</a:t>
            </a:r>
            <a:r>
              <a:rPr lang="zh-TW" altLang="en-US" sz="3100" dirty="0" smtClean="0">
                <a:latin typeface="+mn-ea"/>
              </a:rPr>
              <a:t>披文见经</a:t>
            </a:r>
            <a:r>
              <a:rPr lang="zh-CN" altLang="en-US" sz="3100" dirty="0" smtClean="0">
                <a:latin typeface="+mn-ea"/>
              </a:rPr>
              <a:t>，</a:t>
            </a:r>
            <a:r>
              <a:rPr lang="zh-TW" altLang="en-US" sz="3100" dirty="0" smtClean="0">
                <a:latin typeface="+mn-ea"/>
              </a:rPr>
              <a:t>如指诸掌</a:t>
            </a:r>
            <a:r>
              <a:rPr lang="zh-CN" altLang="en-US" sz="3100" dirty="0" smtClean="0">
                <a:latin typeface="+mn-ea"/>
              </a:rPr>
              <a:t>，</a:t>
            </a:r>
            <a:r>
              <a:rPr lang="zh-TW" altLang="en-US" sz="3100" dirty="0" smtClean="0">
                <a:latin typeface="+mn-ea"/>
              </a:rPr>
              <a:t>其识见有大过人者</a:t>
            </a:r>
            <a:r>
              <a:rPr lang="zh-CN" altLang="en-US" sz="3100" dirty="0" smtClean="0">
                <a:latin typeface="+mn-ea"/>
              </a:rPr>
              <a:t>）</a:t>
            </a:r>
            <a:r>
              <a:rPr lang="en-US" altLang="zh-CN" sz="3100" dirty="0" smtClean="0">
                <a:latin typeface="+mn-ea"/>
              </a:rPr>
              <a:t>    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100" dirty="0" smtClean="0">
                <a:latin typeface="+mn-ea"/>
              </a:rPr>
              <a:t>      </a:t>
            </a:r>
            <a:r>
              <a:rPr lang="en-US" altLang="zh-CN" sz="3100" b="1" dirty="0" smtClean="0">
                <a:latin typeface="+mn-ea"/>
              </a:rPr>
              <a:t>【</a:t>
            </a:r>
            <a:r>
              <a:rPr lang="zh-CN" altLang="en-US" sz="3100" b="1" dirty="0" smtClean="0">
                <a:latin typeface="+mn-ea"/>
              </a:rPr>
              <a:t>元</a:t>
            </a:r>
            <a:r>
              <a:rPr lang="en-US" altLang="zh-CN" sz="3100" b="1" dirty="0" smtClean="0">
                <a:latin typeface="+mn-ea"/>
              </a:rPr>
              <a:t>】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100" dirty="0">
                <a:latin typeface="+mn-ea"/>
              </a:rPr>
              <a:t> </a:t>
            </a:r>
            <a:r>
              <a:rPr lang="en-US" altLang="zh-CN" sz="3100" dirty="0" smtClean="0">
                <a:latin typeface="+mn-ea"/>
              </a:rPr>
              <a:t>   </a:t>
            </a:r>
            <a:r>
              <a:rPr lang="zh-CN" altLang="en-US" sz="3100" dirty="0" smtClean="0">
                <a:latin typeface="+mn-ea"/>
              </a:rPr>
              <a:t>天如惟则</a:t>
            </a:r>
            <a:r>
              <a:rPr lang="en-US" altLang="zh-CN" sz="3100" dirty="0" smtClean="0">
                <a:latin typeface="+mn-ea"/>
              </a:rPr>
              <a:t>《</a:t>
            </a:r>
            <a:r>
              <a:rPr lang="zh-CN" altLang="en-US" sz="3100" dirty="0" smtClean="0">
                <a:latin typeface="+mn-ea"/>
              </a:rPr>
              <a:t>楞严经会解</a:t>
            </a:r>
            <a:r>
              <a:rPr lang="en-US" altLang="zh-CN" sz="3100" dirty="0" smtClean="0">
                <a:latin typeface="+mn-ea"/>
              </a:rPr>
              <a:t>》</a:t>
            </a:r>
            <a:r>
              <a:rPr lang="zh-CN" altLang="en-US" sz="3100" dirty="0" smtClean="0">
                <a:latin typeface="+mn-ea"/>
              </a:rPr>
              <a:t>（列唐宋九家之注疏及自己之见解，而为十家会解。）</a:t>
            </a:r>
            <a:endParaRPr lang="en-US" altLang="zh-CN" sz="3100" dirty="0" smtClean="0">
              <a:latin typeface="+mn-ea"/>
            </a:endParaRPr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249766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明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en-US" altLang="zh-CN" sz="2400" dirty="0" smtClean="0"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altLang="en-US" sz="2400" dirty="0" smtClean="0">
                <a:latin typeface="+mn-ea"/>
              </a:rPr>
              <a:t>憨</a:t>
            </a:r>
            <a:r>
              <a:rPr lang="zh-CN" altLang="en-US" sz="2400" dirty="0">
                <a:latin typeface="+mn-ea"/>
              </a:rPr>
              <a:t>山德清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楞严悬镜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2400" dirty="0">
                <a:latin typeface="+mn-ea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楞严通议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2400" dirty="0">
                <a:latin typeface="+mn-ea"/>
              </a:rPr>
              <a:t>（依天台教观而释）</a:t>
            </a:r>
            <a:endParaRPr lang="en-US" altLang="zh-CN" sz="2400" dirty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>
                <a:latin typeface="+mn-ea"/>
              </a:rPr>
              <a:t>    </a:t>
            </a:r>
            <a:r>
              <a:rPr lang="zh-CN" altLang="en-US" sz="2400" dirty="0" smtClean="0">
                <a:latin typeface="+mn-ea"/>
              </a:rPr>
              <a:t>交</a:t>
            </a:r>
            <a:r>
              <a:rPr lang="zh-CN" altLang="en-US" sz="2400" dirty="0">
                <a:latin typeface="+mn-ea"/>
              </a:rPr>
              <a:t>光大师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楞严正脉疏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2400" dirty="0">
                <a:latin typeface="+mn-ea"/>
              </a:rPr>
              <a:t>（明代注疏中影响最大者，近现代注疏多宗之）</a:t>
            </a:r>
            <a:endParaRPr lang="en-US" altLang="zh-CN" sz="2400" dirty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>
                <a:latin typeface="+mn-ea"/>
              </a:rPr>
              <a:t>    </a:t>
            </a:r>
            <a:r>
              <a:rPr lang="zh-CN" altLang="en-US" sz="2400" dirty="0" smtClean="0">
                <a:latin typeface="+mn-ea"/>
              </a:rPr>
              <a:t>蕅</a:t>
            </a:r>
            <a:r>
              <a:rPr lang="zh-CN" altLang="en-US" sz="2400" dirty="0">
                <a:latin typeface="+mn-ea"/>
              </a:rPr>
              <a:t>益大师</a:t>
            </a:r>
            <a:r>
              <a:rPr lang="en-US" altLang="zh-CN" sz="2400" dirty="0">
                <a:latin typeface="+mn-ea"/>
              </a:rPr>
              <a:t>《</a:t>
            </a:r>
            <a:r>
              <a:rPr lang="zh-CN" altLang="en-US" sz="2400" dirty="0">
                <a:latin typeface="+mn-ea"/>
              </a:rPr>
              <a:t>楞严玄义</a:t>
            </a:r>
            <a:r>
              <a:rPr lang="en-US" altLang="zh-CN" sz="2400" dirty="0">
                <a:latin typeface="+mn-ea"/>
              </a:rPr>
              <a:t>》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楞严文句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2400" dirty="0">
                <a:latin typeface="+mn-ea"/>
              </a:rPr>
              <a:t>（依天台教观而释，多有新解）</a:t>
            </a:r>
            <a:endParaRPr lang="en-US" altLang="zh-CN" sz="2400" dirty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>
                <a:latin typeface="+mn-ea"/>
              </a:rPr>
              <a:t>    </a:t>
            </a:r>
            <a:r>
              <a:rPr lang="zh-CN" altLang="en-US" sz="2400" dirty="0" smtClean="0">
                <a:latin typeface="+mn-ea"/>
              </a:rPr>
              <a:t>曾</a:t>
            </a:r>
            <a:r>
              <a:rPr lang="zh-CN" altLang="en-US" sz="2400" dirty="0">
                <a:latin typeface="+mn-ea"/>
              </a:rPr>
              <a:t>凤仪</a:t>
            </a:r>
            <a:r>
              <a:rPr lang="en-US" altLang="zh-CN" sz="2400" dirty="0">
                <a:latin typeface="+mn-ea"/>
              </a:rPr>
              <a:t>《</a:t>
            </a:r>
            <a:r>
              <a:rPr lang="zh-CN" altLang="en-US" sz="2400" dirty="0">
                <a:latin typeface="+mn-ea"/>
              </a:rPr>
              <a:t>楞严宗通</a:t>
            </a:r>
            <a:r>
              <a:rPr lang="en-US" altLang="zh-CN" sz="2400" dirty="0">
                <a:latin typeface="+mn-ea"/>
              </a:rPr>
              <a:t>》</a:t>
            </a:r>
            <a:r>
              <a:rPr lang="zh-CN" altLang="en-US" sz="2400" dirty="0">
                <a:latin typeface="+mn-ea"/>
              </a:rPr>
              <a:t>（多用公案配释经文。</a:t>
            </a:r>
            <a:r>
              <a:rPr lang="en-US" altLang="zh-CN" sz="2400" dirty="0">
                <a:latin typeface="+mn-ea"/>
              </a:rPr>
              <a:t>【</a:t>
            </a:r>
            <a:r>
              <a:rPr lang="zh-CN" altLang="en-US" sz="2400" dirty="0">
                <a:latin typeface="+mn-ea"/>
              </a:rPr>
              <a:t>续藏</a:t>
            </a:r>
            <a:r>
              <a:rPr lang="en-US" altLang="zh-CN" sz="2400" dirty="0">
                <a:latin typeface="+mn-ea"/>
              </a:rPr>
              <a:t>】</a:t>
            </a:r>
            <a:r>
              <a:rPr lang="zh-CN" altLang="en-US" sz="2400" dirty="0">
                <a:latin typeface="+mn-ea"/>
              </a:rPr>
              <a:t>第</a:t>
            </a:r>
            <a:r>
              <a:rPr lang="en-US" altLang="zh-CN" sz="2400" dirty="0">
                <a:latin typeface="+mn-ea"/>
              </a:rPr>
              <a:t>16</a:t>
            </a:r>
            <a:r>
              <a:rPr lang="zh-CN" altLang="en-US" sz="2400" dirty="0">
                <a:latin typeface="+mn-ea"/>
              </a:rPr>
              <a:t>册）</a:t>
            </a:r>
            <a:endParaRPr lang="en-US" altLang="zh-CN" sz="2400" dirty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>
                <a:latin typeface="+mn-ea"/>
              </a:rPr>
              <a:t>    </a:t>
            </a:r>
            <a:r>
              <a:rPr lang="zh-CN" altLang="en-US" sz="2400" dirty="0" smtClean="0">
                <a:latin typeface="+mn-ea"/>
              </a:rPr>
              <a:t>二</a:t>
            </a:r>
            <a:r>
              <a:rPr lang="zh-CN" altLang="en-US" sz="2400" dirty="0">
                <a:latin typeface="+mn-ea"/>
              </a:rPr>
              <a:t>楞庵通润</a:t>
            </a:r>
            <a:r>
              <a:rPr lang="en-US" altLang="zh-CN" sz="2400" dirty="0">
                <a:latin typeface="+mn-ea"/>
              </a:rPr>
              <a:t>《</a:t>
            </a:r>
            <a:r>
              <a:rPr lang="zh-CN" altLang="en-US" sz="2400" dirty="0">
                <a:latin typeface="+mn-ea"/>
              </a:rPr>
              <a:t>楞严合辙</a:t>
            </a:r>
            <a:r>
              <a:rPr lang="en-US" altLang="zh-CN" sz="2400" dirty="0">
                <a:latin typeface="+mn-ea"/>
              </a:rPr>
              <a:t>》</a:t>
            </a:r>
            <a:r>
              <a:rPr lang="zh-CN" altLang="en-US" sz="2400" dirty="0">
                <a:latin typeface="+mn-ea"/>
              </a:rPr>
              <a:t>（多用公案机缘，语句尖新，世多乐习。</a:t>
            </a:r>
            <a:r>
              <a:rPr lang="en-US" altLang="zh-CN" sz="2400" dirty="0">
                <a:latin typeface="+mn-ea"/>
              </a:rPr>
              <a:t>【</a:t>
            </a:r>
            <a:r>
              <a:rPr lang="zh-CN" altLang="en-US" sz="2400" dirty="0">
                <a:latin typeface="+mn-ea"/>
              </a:rPr>
              <a:t>续藏</a:t>
            </a:r>
            <a:r>
              <a:rPr lang="en-US" altLang="zh-CN" sz="2400" dirty="0">
                <a:latin typeface="+mn-ea"/>
              </a:rPr>
              <a:t>】</a:t>
            </a:r>
            <a:r>
              <a:rPr lang="zh-CN" altLang="en-US" sz="2400" dirty="0">
                <a:latin typeface="+mn-ea"/>
              </a:rPr>
              <a:t>第</a:t>
            </a:r>
            <a:r>
              <a:rPr lang="en-US" altLang="zh-CN" sz="2400" dirty="0">
                <a:latin typeface="+mn-ea"/>
              </a:rPr>
              <a:t>14</a:t>
            </a:r>
            <a:r>
              <a:rPr lang="zh-CN" altLang="en-US" sz="2400" dirty="0">
                <a:latin typeface="+mn-ea"/>
              </a:rPr>
              <a:t>册）</a:t>
            </a:r>
            <a:endParaRPr lang="en-US" altLang="zh-CN" sz="2400" dirty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>
                <a:latin typeface="+mn-ea"/>
              </a:rPr>
              <a:t>    </a:t>
            </a:r>
            <a:r>
              <a:rPr lang="zh-CN" altLang="en-US" sz="2400" dirty="0" smtClean="0">
                <a:latin typeface="+mn-ea"/>
              </a:rPr>
              <a:t>钱</a:t>
            </a:r>
            <a:r>
              <a:rPr lang="zh-CN" altLang="en-US" sz="2400" dirty="0">
                <a:latin typeface="+mn-ea"/>
              </a:rPr>
              <a:t>谦益</a:t>
            </a:r>
            <a:r>
              <a:rPr lang="en-US" altLang="zh-CN" sz="2400" dirty="0">
                <a:latin typeface="+mn-ea"/>
              </a:rPr>
              <a:t>《</a:t>
            </a:r>
            <a:r>
              <a:rPr lang="zh-CN" altLang="en-US" sz="2400" dirty="0">
                <a:latin typeface="+mn-ea"/>
              </a:rPr>
              <a:t>楞严经疏解蒙钞</a:t>
            </a:r>
            <a:r>
              <a:rPr lang="en-US" altLang="zh-CN" sz="2400" dirty="0">
                <a:latin typeface="+mn-ea"/>
              </a:rPr>
              <a:t>》</a:t>
            </a:r>
            <a:r>
              <a:rPr lang="zh-CN" altLang="en-US" sz="2400" dirty="0">
                <a:latin typeface="+mn-ea"/>
              </a:rPr>
              <a:t>（以长水为司南，多集众家疏注，为集解之佼佼者。</a:t>
            </a:r>
            <a:r>
              <a:rPr lang="en-US" altLang="zh-CN" sz="2400" dirty="0">
                <a:latin typeface="+mn-ea"/>
              </a:rPr>
              <a:t>【</a:t>
            </a:r>
            <a:r>
              <a:rPr lang="zh-CN" altLang="en-US" sz="2400" dirty="0">
                <a:latin typeface="+mn-ea"/>
              </a:rPr>
              <a:t>续藏</a:t>
            </a:r>
            <a:r>
              <a:rPr lang="en-US" altLang="zh-CN" sz="2400" dirty="0">
                <a:latin typeface="+mn-ea"/>
              </a:rPr>
              <a:t>】</a:t>
            </a:r>
            <a:r>
              <a:rPr lang="zh-CN" altLang="en-US" sz="2400" dirty="0">
                <a:latin typeface="+mn-ea"/>
              </a:rPr>
              <a:t>第</a:t>
            </a:r>
            <a:r>
              <a:rPr lang="en-US" altLang="zh-CN" sz="2400" dirty="0">
                <a:latin typeface="+mn-ea"/>
              </a:rPr>
              <a:t>13</a:t>
            </a:r>
            <a:r>
              <a:rPr lang="zh-CN" altLang="en-US" sz="2400" dirty="0">
                <a:latin typeface="+mn-ea"/>
              </a:rPr>
              <a:t>册）</a:t>
            </a:r>
            <a:endParaRPr lang="en-US" altLang="zh-CN" sz="2400" dirty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>
                <a:latin typeface="+mn-ea"/>
              </a:rPr>
              <a:t>    </a:t>
            </a:r>
            <a:r>
              <a:rPr lang="zh-CN" altLang="en-US" sz="2400" dirty="0" smtClean="0">
                <a:latin typeface="+mn-ea"/>
              </a:rPr>
              <a:t>丹霞</a:t>
            </a:r>
            <a:r>
              <a:rPr lang="zh-CN" altLang="en-US" sz="2400" dirty="0">
                <a:latin typeface="+mn-ea"/>
              </a:rPr>
              <a:t>函昰（</a:t>
            </a:r>
            <a:r>
              <a:rPr lang="en-US" altLang="zh-CN" sz="2400" dirty="0" err="1">
                <a:latin typeface="+mn-ea"/>
              </a:rPr>
              <a:t>xià</a:t>
            </a:r>
            <a:r>
              <a:rPr lang="zh-CN" altLang="en-US" sz="2400" dirty="0">
                <a:latin typeface="+mn-ea"/>
              </a:rPr>
              <a:t>）</a:t>
            </a:r>
            <a:r>
              <a:rPr lang="en-US" altLang="zh-CN" sz="2400" dirty="0">
                <a:latin typeface="+mn-ea"/>
              </a:rPr>
              <a:t>《</a:t>
            </a:r>
            <a:r>
              <a:rPr lang="zh-CN" altLang="en-US" sz="2400" dirty="0">
                <a:latin typeface="+mn-ea"/>
              </a:rPr>
              <a:t>首楞严经直指</a:t>
            </a:r>
            <a:r>
              <a:rPr lang="en-US" altLang="zh-CN" sz="2400" dirty="0">
                <a:latin typeface="+mn-ea"/>
              </a:rPr>
              <a:t>》</a:t>
            </a:r>
            <a:r>
              <a:rPr lang="zh-CN" altLang="en-US" sz="2400" dirty="0">
                <a:latin typeface="+mn-ea"/>
              </a:rPr>
              <a:t>（以禅门见地解楞严，多提持向上，启发悟门。</a:t>
            </a:r>
            <a:r>
              <a:rPr lang="en-US" altLang="zh-CN" sz="2400" dirty="0">
                <a:latin typeface="+mn-ea"/>
              </a:rPr>
              <a:t>【</a:t>
            </a:r>
            <a:r>
              <a:rPr lang="zh-CN" altLang="en-US" sz="2400" dirty="0">
                <a:latin typeface="+mn-ea"/>
              </a:rPr>
              <a:t>续藏</a:t>
            </a:r>
            <a:r>
              <a:rPr lang="en-US" altLang="zh-CN" sz="2400" dirty="0">
                <a:latin typeface="+mn-ea"/>
              </a:rPr>
              <a:t>】</a:t>
            </a:r>
            <a:r>
              <a:rPr lang="zh-CN" altLang="en-US" sz="2400" dirty="0">
                <a:latin typeface="+mn-ea"/>
              </a:rPr>
              <a:t>第</a:t>
            </a:r>
            <a:r>
              <a:rPr lang="en-US" altLang="zh-CN" sz="2400" dirty="0">
                <a:latin typeface="+mn-ea"/>
              </a:rPr>
              <a:t>14</a:t>
            </a:r>
            <a:r>
              <a:rPr lang="zh-CN" altLang="en-US" sz="2400" dirty="0">
                <a:latin typeface="+mn-ea"/>
              </a:rPr>
              <a:t>册</a:t>
            </a:r>
            <a:r>
              <a:rPr lang="zh-CN" altLang="en-US" sz="2400" dirty="0" smtClean="0">
                <a:latin typeface="+mn-ea"/>
              </a:rPr>
              <a:t>）</a:t>
            </a:r>
            <a:endParaRPr lang="zh-CN" altLang="en-US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6387321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清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dirty="0" smtClean="0"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zh-CN" altLang="en-US" dirty="0" smtClean="0">
                <a:latin typeface="+mn-ea"/>
              </a:rPr>
              <a:t>巴蜀刘道开</a:t>
            </a:r>
            <a:r>
              <a:rPr lang="en-US" altLang="zh-CN" dirty="0" smtClean="0">
                <a:latin typeface="+mn-ea"/>
              </a:rPr>
              <a:t>《</a:t>
            </a:r>
            <a:r>
              <a:rPr lang="zh-CN" altLang="en-US" dirty="0" smtClean="0">
                <a:latin typeface="+mn-ea"/>
              </a:rPr>
              <a:t>楞严经贯摄</a:t>
            </a:r>
            <a:r>
              <a:rPr lang="en-US" altLang="zh-CN" dirty="0" smtClean="0">
                <a:latin typeface="+mn-ea"/>
              </a:rPr>
              <a:t>》</a:t>
            </a:r>
            <a:r>
              <a:rPr lang="zh-CN" altLang="en-US" dirty="0" smtClean="0">
                <a:latin typeface="+mn-ea"/>
              </a:rPr>
              <a:t>（又称</a:t>
            </a:r>
            <a:r>
              <a:rPr lang="en-US" altLang="zh-CN" dirty="0" smtClean="0">
                <a:latin typeface="+mn-ea"/>
              </a:rPr>
              <a:t>《</a:t>
            </a:r>
            <a:r>
              <a:rPr lang="zh-CN" altLang="en-US" dirty="0" smtClean="0">
                <a:latin typeface="+mn-ea"/>
              </a:rPr>
              <a:t>楞严说通</a:t>
            </a:r>
            <a:r>
              <a:rPr lang="en-US" altLang="zh-CN" dirty="0" smtClean="0">
                <a:latin typeface="+mn-ea"/>
              </a:rPr>
              <a:t>》</a:t>
            </a:r>
            <a:r>
              <a:rPr lang="zh-CN" altLang="en-US" dirty="0" smtClean="0">
                <a:latin typeface="+mn-ea"/>
              </a:rPr>
              <a:t>。依交光</a:t>
            </a:r>
            <a:r>
              <a:rPr lang="en-US" altLang="zh-CN" dirty="0" smtClean="0">
                <a:latin typeface="+mn-ea"/>
              </a:rPr>
              <a:t>《</a:t>
            </a:r>
            <a:r>
              <a:rPr lang="zh-CN" altLang="en-US" dirty="0" smtClean="0">
                <a:latin typeface="+mn-ea"/>
              </a:rPr>
              <a:t>正脉疏</a:t>
            </a:r>
            <a:r>
              <a:rPr lang="en-US" altLang="zh-CN" dirty="0" smtClean="0">
                <a:latin typeface="+mn-ea"/>
              </a:rPr>
              <a:t>》</a:t>
            </a:r>
            <a:r>
              <a:rPr lang="zh-CN" altLang="en-US" dirty="0" smtClean="0">
                <a:latin typeface="+mn-ea"/>
              </a:rPr>
              <a:t>而串讲楞严之佳作。</a:t>
            </a:r>
            <a:r>
              <a:rPr lang="en-US" altLang="zh-CN" dirty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续藏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第</a:t>
            </a:r>
            <a:r>
              <a:rPr lang="en-US" altLang="zh-CN" dirty="0" smtClean="0">
                <a:latin typeface="+mn-ea"/>
              </a:rPr>
              <a:t>15</a:t>
            </a:r>
            <a:r>
              <a:rPr lang="zh-CN" altLang="en-US" dirty="0" smtClean="0">
                <a:latin typeface="+mn-ea"/>
              </a:rPr>
              <a:t>册</a:t>
            </a:r>
            <a:r>
              <a:rPr lang="zh-CN" altLang="en-US" dirty="0">
                <a:latin typeface="+mn-ea"/>
              </a:rPr>
              <a:t>）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达天通理</a:t>
            </a:r>
            <a:r>
              <a:rPr lang="en-US" altLang="zh-CN" dirty="0" smtClean="0">
                <a:latin typeface="+mn-ea"/>
              </a:rPr>
              <a:t>《</a:t>
            </a:r>
            <a:r>
              <a:rPr lang="zh-CN" altLang="en-US" dirty="0" smtClean="0">
                <a:latin typeface="+mn-ea"/>
              </a:rPr>
              <a:t>楞严经指掌疏</a:t>
            </a:r>
            <a:r>
              <a:rPr lang="en-US" altLang="zh-CN" dirty="0" smtClean="0">
                <a:latin typeface="+mn-ea"/>
              </a:rPr>
              <a:t>》</a:t>
            </a:r>
            <a:r>
              <a:rPr lang="zh-CN" altLang="en-US" dirty="0" smtClean="0">
                <a:latin typeface="+mn-ea"/>
              </a:rPr>
              <a:t>（为清代楞严疏注最著者，遍采诸家之说而多有新解。</a:t>
            </a:r>
            <a:r>
              <a:rPr lang="en-US" altLang="zh-CN" dirty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续藏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第</a:t>
            </a:r>
            <a:r>
              <a:rPr lang="en-US" altLang="zh-CN" dirty="0" smtClean="0">
                <a:latin typeface="+mn-ea"/>
              </a:rPr>
              <a:t>16</a:t>
            </a:r>
            <a:r>
              <a:rPr lang="zh-CN" altLang="en-US" dirty="0" smtClean="0">
                <a:latin typeface="+mn-ea"/>
              </a:rPr>
              <a:t>册）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民国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latin typeface="华文中宋" pitchFamily="2" charset="-122"/>
                <a:ea typeface="华文中宋" pitchFamily="2" charset="-122"/>
              </a:rPr>
              <a:t>       </a:t>
            </a:r>
            <a:r>
              <a:rPr lang="zh-CN" altLang="en-US" dirty="0">
                <a:latin typeface="+mn-ea"/>
              </a:rPr>
              <a:t>太虚大师</a:t>
            </a:r>
            <a:r>
              <a:rPr lang="en-US" altLang="zh-CN" dirty="0">
                <a:latin typeface="+mn-ea"/>
              </a:rPr>
              <a:t>《</a:t>
            </a:r>
            <a:r>
              <a:rPr lang="zh-CN" altLang="en-US" dirty="0">
                <a:latin typeface="+mn-ea"/>
              </a:rPr>
              <a:t>楞严经摄论</a:t>
            </a:r>
            <a:r>
              <a:rPr lang="en-US" altLang="zh-CN" dirty="0">
                <a:latin typeface="+mn-ea"/>
              </a:rPr>
              <a:t>》</a:t>
            </a:r>
            <a:r>
              <a:rPr lang="zh-CN" altLang="en-US" dirty="0">
                <a:latin typeface="+mn-ea"/>
              </a:rPr>
              <a:t>并</a:t>
            </a:r>
            <a:r>
              <a:rPr lang="en-US" altLang="zh-CN" dirty="0">
                <a:latin typeface="+mn-ea"/>
              </a:rPr>
              <a:t>《</a:t>
            </a:r>
            <a:r>
              <a:rPr lang="zh-CN" altLang="en-US" dirty="0">
                <a:latin typeface="+mn-ea"/>
              </a:rPr>
              <a:t>楞严经研究</a:t>
            </a:r>
            <a:r>
              <a:rPr lang="en-US" altLang="zh-CN" dirty="0">
                <a:latin typeface="+mn-ea"/>
              </a:rPr>
              <a:t>》</a:t>
            </a:r>
            <a:r>
              <a:rPr lang="zh-CN" altLang="en-US" dirty="0">
                <a:latin typeface="+mn-ea"/>
              </a:rPr>
              <a:t>（闭关读楞严而亲证，于玄义多有发明）</a:t>
            </a:r>
            <a:endParaRPr lang="en-US" altLang="zh-CN" dirty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latin typeface="+mn-ea"/>
              </a:rPr>
              <a:t>    </a:t>
            </a:r>
            <a:r>
              <a:rPr lang="zh-CN" altLang="en-US" dirty="0">
                <a:latin typeface="+mn-ea"/>
              </a:rPr>
              <a:t>谛闲法师</a:t>
            </a:r>
            <a:r>
              <a:rPr lang="en-US" altLang="zh-CN" dirty="0">
                <a:latin typeface="+mn-ea"/>
              </a:rPr>
              <a:t>《</a:t>
            </a:r>
            <a:r>
              <a:rPr lang="zh-CN" altLang="en-US" dirty="0">
                <a:latin typeface="+mn-ea"/>
              </a:rPr>
              <a:t>大佛顶经序指味疏</a:t>
            </a:r>
            <a:r>
              <a:rPr lang="en-US" altLang="zh-CN" dirty="0">
                <a:latin typeface="+mn-ea"/>
              </a:rPr>
              <a:t>》</a:t>
            </a:r>
            <a:r>
              <a:rPr lang="zh-CN" altLang="en-US" dirty="0">
                <a:latin typeface="+mn-ea"/>
              </a:rPr>
              <a:t>（依天如惟则</a:t>
            </a:r>
            <a:r>
              <a:rPr lang="en-US" altLang="zh-CN" dirty="0">
                <a:latin typeface="+mn-ea"/>
              </a:rPr>
              <a:t>《</a:t>
            </a:r>
            <a:r>
              <a:rPr lang="zh-CN" altLang="en-US" dirty="0">
                <a:latin typeface="+mn-ea"/>
              </a:rPr>
              <a:t>会解</a:t>
            </a:r>
            <a:r>
              <a:rPr lang="en-US" altLang="zh-CN" dirty="0">
                <a:latin typeface="+mn-ea"/>
              </a:rPr>
              <a:t>》</a:t>
            </a:r>
            <a:r>
              <a:rPr lang="zh-CN" altLang="en-US" dirty="0">
                <a:latin typeface="+mn-ea"/>
              </a:rPr>
              <a:t>，加以疏通）</a:t>
            </a:r>
            <a:endParaRPr lang="en-US" altLang="zh-CN" dirty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latin typeface="+mn-ea"/>
              </a:rPr>
              <a:t>    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圆瑛法师</a:t>
            </a:r>
            <a:r>
              <a:rPr lang="en-US" altLang="zh-CN" dirty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楞严经讲义</a:t>
            </a:r>
            <a:r>
              <a:rPr lang="en-US" altLang="zh-CN" dirty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dirty="0">
                <a:latin typeface="+mn-ea"/>
              </a:rPr>
              <a:t>（近现代注疏影响最大者，于文句消解极有益</a:t>
            </a:r>
            <a:r>
              <a:rPr lang="zh-CN" altLang="en-US" dirty="0" smtClean="0">
                <a:latin typeface="+mn-ea"/>
              </a:rPr>
              <a:t>）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当代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dirty="0">
                <a:latin typeface="+mn-ea"/>
              </a:rPr>
              <a:t>成观法师</a:t>
            </a:r>
            <a:r>
              <a:rPr lang="en-US" altLang="zh-CN" dirty="0">
                <a:latin typeface="+mn-ea"/>
              </a:rPr>
              <a:t>《</a:t>
            </a:r>
            <a:r>
              <a:rPr lang="zh-CN" altLang="en-US" dirty="0">
                <a:latin typeface="+mn-ea"/>
              </a:rPr>
              <a:t>楞严经义贯</a:t>
            </a:r>
            <a:r>
              <a:rPr lang="en-US" altLang="zh-CN" dirty="0">
                <a:latin typeface="+mn-ea"/>
              </a:rPr>
              <a:t>》</a:t>
            </a:r>
            <a:r>
              <a:rPr lang="zh-CN" altLang="en-US" dirty="0">
                <a:latin typeface="+mn-ea"/>
              </a:rPr>
              <a:t>（将原文、注疏、译白融为一体，于文句消解颇有益）</a:t>
            </a:r>
            <a:endParaRPr lang="en-US" altLang="zh-CN" dirty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latin typeface="+mn-ea"/>
              </a:rPr>
              <a:t>    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普明法师</a:t>
            </a:r>
            <a:r>
              <a:rPr lang="en-US" altLang="zh-CN" dirty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大佛顶首楞严经讲义</a:t>
            </a:r>
            <a:r>
              <a:rPr lang="en-US" altLang="zh-CN" dirty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dirty="0">
                <a:latin typeface="+mn-ea"/>
              </a:rPr>
              <a:t>（依圆瑛讲义，融合其他，适合初机）</a:t>
            </a:r>
          </a:p>
          <a:p>
            <a:pPr marL="0" indent="0">
              <a:lnSpc>
                <a:spcPct val="110000"/>
              </a:lnSpc>
              <a:buNone/>
            </a:pPr>
            <a:endParaRPr lang="en-US" altLang="zh-CN" dirty="0">
              <a:latin typeface="+mn-ea"/>
            </a:endParaRPr>
          </a:p>
          <a:p>
            <a:pPr marL="0" indent="0">
              <a:buNone/>
            </a:pPr>
            <a:endParaRPr lang="en-US" altLang="zh-CN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1635997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附：学习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楞严经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应注意方法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一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开始习学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首楞严经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者，当注意如下数端：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1.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以本摄末：以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大乘起信论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“一心二门三大五意六染”及天台“空假中”三谛三观为本，贯摄楞严之大义。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2.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纲举目张：依科判为路径，由简入繁，由繁返简。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3.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重点突出，详略得当：抓住根本，开始不要纠缠文字细节，不要被文字所缠缚。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4.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功夫对接：将所学义理会归于日常功夫。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6392057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4941168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二、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楞严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开圆解、起圆观、修圆行等诸义理，皆暗合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大乘起信论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及天台教观。故欲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弄通楞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严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大义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，必须先明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大论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及天台教观。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前面提到的宋代长水子璇、孤山智圆、吴兴仁岳、温陵戒环，皆是如此。他们的注疏堪当后学深入楞严之指南。    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2381705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长水大师主张依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大乘起信论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理解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楞严经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之义理结构，所谓</a:t>
            </a:r>
            <a:r>
              <a:rPr lang="zh-CN" altLang="en-US" dirty="0"/>
              <a:t>“</a:t>
            </a:r>
            <a:r>
              <a:rPr lang="zh-CN" altLang="en-US" dirty="0" smtClean="0"/>
              <a:t>明诸法生起本末”。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疏注</a:t>
            </a:r>
            <a:r>
              <a:rPr lang="en-US" altLang="zh-CN" dirty="0" smtClean="0"/>
              <a:t>》</a:t>
            </a:r>
            <a:r>
              <a:rPr lang="zh-CN" altLang="en-US" dirty="0"/>
              <a:t>云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依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起信论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，明诸染法，本末五重。论中：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一）唯一心为本源。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二）依一心开二门：（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）心真如门，所谓心性不生不灭；（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）心生灭门，谓依如来藏，与生灭合，名阿梨（赖）耶识。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（三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）依此识明二义：（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）觉义，谓心体离念等；（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）不觉义，谓不如实知真如法一，不觉心动等。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四）依后义生三细：（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）依不觉故，心动名业相。（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）依动故能见，名转相。（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）依见故境界妄现，名现相。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五）依最后生六粗：（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）智相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依境分别也，即法执俱生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；（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）相续相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依智起念不断，即法执分别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；（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）执取相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心起著故，即我执俱生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)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；（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）计名字相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我执分别，上四皆惑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；（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）起业相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业也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；（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）业系苦相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报也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198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楞严通议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释译人名，云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译人名也。天竺，亦名乾竺，亦名身毒，亦名印度，西域国名，梵音楚夏耳。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般剌密谛，此云极量，译师名也。此经西域国王最所宝重，严禁不许出境。般剌三藏欲传震旦，屡窃而来，皆被获回，必不能得。后以微妙细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㲲（音</a:t>
            </a:r>
            <a:r>
              <a:rPr lang="en-US" altLang="zh-CN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dié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）书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之，乃破臂藏于皮中，遂航海而达广州。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唐神龙元年乙丑五月二十三日，适遇宰相房融知南铨在广，安三藏于制止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寺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今光孝寺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翻译而笔授之。此经来之难也。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既而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翻译才毕，以三藏潜来，彼国边境被责，三藏为解此难，遂回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。及房公入奏，又遇中宗初嗣，国方多事，未暇宣布。时神秀禅师入内道场，见而抄写，遂流北地。大通在内，亲遇奏经，又写归荆州度门寺。有魏北馆陶沙门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慧振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，常慕此经，于度门寺得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之。后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悫师（惟悫）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故相房融家得其译本，因而遂传。此经流通之难也。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天台智者大师，作止观成，遇一梵师，以止观示之。梵师曰：此与西域首楞严经三观大旨相同。大师日夜西望，拜求愿见，而未及见。是见此经之难也。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幸古今解者十余家，义疏阐幽，发明殆尽。方今缁白，入此法门者不少。而学者概视为等闲，岂知佛法之难遇哉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！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137003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以诸宗，就此五重显分齐者，谓人天唯齐业、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报；小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乘齐后四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粗；法相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极于三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细；终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、顿、圆通诠本末，方穷初一心源。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一心源，即此经“常住真心，性净明体”，经标此心为宗本故；一切因果，世界微尘，因心成故；二根本中，说为无始菩提涅槃元明体故。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第一重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约见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约心，或破或会，至于备历三科七大，咸言妙真如性等，即心真如门；经喻瞪目合手，眚见灯光，性明圆故。因明发性，识精元明，性一切心等，即生灭门。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第二重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)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满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慈致疑，佛举“本觉明妙，性觉必明，妄为明觉，觉非所明，因明立所”等，即本觉、不觉也；“了然自知，发真归元，觉迷迷灭”等，即始觉也。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第三重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)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三相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四轮，晦昧为空，空晦暗中，结暗为色等，即三细。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第四重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)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引起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尘劳烦恼，聚缘内摇，趣外奔逸，业果众生，二种相续等，即后五粗。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第五重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)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由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是此经具诠本末，学者备览，足见幽深。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34878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7301277"/>
              </p:ext>
            </p:extLst>
          </p:nvPr>
        </p:nvGraphicFramePr>
        <p:xfrm>
          <a:off x="107504" y="116630"/>
          <a:ext cx="8928992" cy="66332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80"/>
                <a:gridCol w="360040"/>
                <a:gridCol w="648072"/>
                <a:gridCol w="4176464"/>
                <a:gridCol w="1656184"/>
                <a:gridCol w="1368152"/>
              </a:tblGrid>
              <a:tr h="488071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黑体" pitchFamily="49" charset="-122"/>
                          <a:ea typeface="黑体" pitchFamily="49" charset="-122"/>
                        </a:rPr>
                        <a:t>三细六粗</a:t>
                      </a:r>
                      <a:endParaRPr lang="zh-CN" altLang="en-US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黑体" pitchFamily="49" charset="-122"/>
                          <a:ea typeface="黑体" pitchFamily="49" charset="-122"/>
                        </a:rPr>
                        <a:t>义</a:t>
                      </a:r>
                      <a:endParaRPr lang="zh-CN" altLang="en-US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黑体" pitchFamily="49" charset="-122"/>
                          <a:ea typeface="黑体" pitchFamily="49" charset="-122"/>
                        </a:rPr>
                        <a:t>目眚空花喻</a:t>
                      </a:r>
                      <a:endParaRPr lang="zh-CN" altLang="en-US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黑体" pitchFamily="49" charset="-122"/>
                          <a:ea typeface="黑体" pitchFamily="49" charset="-122"/>
                        </a:rPr>
                        <a:t>梦境喻</a:t>
                      </a:r>
                      <a:endParaRPr lang="zh-CN" altLang="en-US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168115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业相</a:t>
                      </a:r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业识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在根本无明的作用下，真如不守自性，最初一念妄动。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真如本觉犹如净眼。根本无明如热翳之气熏动净眼。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梦心如无明。一念妄动，进入梦境。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31244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转相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转识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转真见为虚妄之能见（见分）。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目眚之病眼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梦中之能见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88070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现相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现识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依虚妄能见感现虚妄之境界（相分）。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病眼所见空花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所见之梦境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982177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智相</a:t>
                      </a:r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智识（俱生法执）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于所现境界，不了唯心，分别染净，执为实有。能所历然，主客判立。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不知空花幻妄，执心外实有，分别好坏。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执梦境为实有，分别染净好坏违顺。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958224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相续相</a:t>
                      </a:r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相续识（分别法执）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依前分别执实，于境界起苦乐受，念念执实，念念分别，无有间断。能执藏种子，能感来果，能令种子现行。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于好坏等境，起苦乐等受，念念执实、分别，无有间断。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91993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执取相</a:t>
                      </a:r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意识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俱生我执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于所受苦乐境界，执实分别，执我我所。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于违顺境，执我我所。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计名字相</a:t>
                      </a:r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分别我执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依于执着，分别名相，思维计度，生喜怒烦恼。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依我执起分别思维，安立名相，闻名起执，生诸烦恼。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2871">
                <a:tc gridSpan="3"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起业相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依所分别名相，发动身口，造种种业。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发动身口造作。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764">
                <a:tc gridSpan="3"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业系苦相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依善恶业，受苦乐报，不得自在。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依业感果，长眠生死。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507601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856984" cy="6669360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20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大乘起信论</a:t>
            </a:r>
            <a:r>
              <a:rPr lang="en-US" altLang="zh-CN" sz="20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始觉转染还净阶位法数配对表</a:t>
            </a:r>
            <a:endParaRPr lang="en-US" altLang="zh-CN" sz="2000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664472"/>
              </p:ext>
            </p:extLst>
          </p:nvPr>
        </p:nvGraphicFramePr>
        <p:xfrm>
          <a:off x="35496" y="476672"/>
          <a:ext cx="9001000" cy="63578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61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5610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</a:rPr>
                        <a:t>三定聚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</a:rPr>
                        <a:t>始觉四位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</a:rPr>
                        <a:t>四相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</a:rPr>
                        <a:t>三细六粗之</a:t>
                      </a:r>
                      <a:endParaRPr lang="en-US" altLang="zh-CN" sz="1800" b="1" dirty="0" smtClean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</a:rPr>
                        <a:t>九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</a:rPr>
                        <a:t>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kern="1200" dirty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五意</a:t>
                      </a:r>
                      <a:endParaRPr lang="en-US" altLang="zh-CN" sz="1800" b="1" kern="12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800" b="1" kern="1200" dirty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六识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kern="1200" dirty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六染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kern="1200" dirty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离染位次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kern="1200" dirty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粗细</a:t>
                      </a:r>
                      <a:endParaRPr lang="en-US" altLang="zh-CN" sz="1800" b="1" kern="12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800" b="1" kern="1200" dirty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四相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90935">
                <a:tc rowSpan="7"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itchFamily="49" charset="-122"/>
                          <a:ea typeface="楷体" pitchFamily="49" charset="-122"/>
                        </a:rPr>
                        <a:t>正定聚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itchFamily="49" charset="-122"/>
                          <a:ea typeface="楷体" pitchFamily="49" charset="-122"/>
                        </a:rPr>
                        <a:t>究竟觉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itchFamily="49" charset="-122"/>
                          <a:ea typeface="楷体" pitchFamily="49" charset="-122"/>
                        </a:rPr>
                        <a:t>生相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业相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业识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根本业</a:t>
                      </a:r>
                      <a:endParaRPr lang="en-US" altLang="zh-CN" sz="16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1600" b="1" dirty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不相应染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latin typeface="楷体" pitchFamily="49" charset="-122"/>
                          <a:ea typeface="楷体" pitchFamily="49" charset="-122"/>
                        </a:rPr>
                        <a:t>如来地</a:t>
                      </a:r>
                      <a:endParaRPr lang="en-US" altLang="zh-CN" sz="16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1600" b="1" dirty="0">
                          <a:latin typeface="楷体" pitchFamily="49" charset="-122"/>
                          <a:ea typeface="楷体" pitchFamily="49" charset="-122"/>
                        </a:rPr>
                        <a:t>（十地）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itchFamily="49" charset="-122"/>
                          <a:ea typeface="楷体" pitchFamily="49" charset="-122"/>
                        </a:rPr>
                        <a:t>细中细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909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endParaRPr lang="en-US" altLang="zh-CN" sz="18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sz="18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sz="18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sz="18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1800" b="1" dirty="0">
                          <a:latin typeface="楷体" pitchFamily="49" charset="-122"/>
                          <a:ea typeface="楷体" pitchFamily="49" charset="-122"/>
                        </a:rPr>
                        <a:t>随分觉</a:t>
                      </a: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endParaRPr lang="en-US" altLang="zh-CN" sz="18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sz="18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sz="18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sz="18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1800" b="1" dirty="0">
                          <a:latin typeface="楷体" pitchFamily="49" charset="-122"/>
                          <a:ea typeface="楷体" pitchFamily="49" charset="-122"/>
                        </a:rPr>
                        <a:t>住相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转相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转识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能见心</a:t>
                      </a:r>
                      <a:endParaRPr lang="en-US" altLang="zh-CN" sz="16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1600" b="1" dirty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不相应染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latin typeface="楷体" pitchFamily="49" charset="-122"/>
                          <a:ea typeface="楷体" pitchFamily="49" charset="-122"/>
                        </a:rPr>
                        <a:t>心自在地</a:t>
                      </a:r>
                      <a:endParaRPr lang="en-US" altLang="zh-CN" sz="16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1600" b="1" dirty="0">
                          <a:latin typeface="楷体" pitchFamily="49" charset="-122"/>
                          <a:ea typeface="楷体" pitchFamily="49" charset="-122"/>
                        </a:rPr>
                        <a:t>（九地）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itchFamily="49" charset="-122"/>
                          <a:ea typeface="楷体" pitchFamily="49" charset="-122"/>
                        </a:rPr>
                        <a:t>细中粗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909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现相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现识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现识</a:t>
                      </a:r>
                      <a:endParaRPr lang="en-US" altLang="zh-CN" sz="16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1600" b="1" dirty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不相应染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latin typeface="楷体" pitchFamily="49" charset="-122"/>
                          <a:ea typeface="楷体" pitchFamily="49" charset="-122"/>
                        </a:rPr>
                        <a:t>色自在地</a:t>
                      </a:r>
                      <a:endParaRPr lang="en-US" altLang="zh-CN" sz="16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1600" b="1" dirty="0">
                          <a:latin typeface="楷体" pitchFamily="49" charset="-122"/>
                          <a:ea typeface="楷体" pitchFamily="49" charset="-122"/>
                        </a:rPr>
                        <a:t>（八地）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97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智相</a:t>
                      </a:r>
                      <a:endParaRPr lang="en-US" altLang="zh-CN" sz="18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（法执俱生惑）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智识</a:t>
                      </a:r>
                      <a:endParaRPr lang="en-US" altLang="zh-CN" sz="18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分别智</a:t>
                      </a:r>
                      <a:endParaRPr lang="en-US" altLang="zh-CN" sz="16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1600" b="1" dirty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相应染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latin typeface="楷体" pitchFamily="49" charset="-122"/>
                          <a:ea typeface="楷体" pitchFamily="49" charset="-122"/>
                        </a:rPr>
                        <a:t>无相方便地</a:t>
                      </a:r>
                      <a:endParaRPr lang="en-US" altLang="zh-CN" sz="16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1600" b="1" dirty="0">
                          <a:latin typeface="楷体" pitchFamily="49" charset="-122"/>
                          <a:ea typeface="楷体" pitchFamily="49" charset="-122"/>
                        </a:rPr>
                        <a:t>（二至七地）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itchFamily="49" charset="-122"/>
                          <a:ea typeface="楷体" pitchFamily="49" charset="-122"/>
                        </a:rPr>
                        <a:t>粗中细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97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相续相</a:t>
                      </a:r>
                      <a:endParaRPr lang="en-US" altLang="zh-CN" sz="18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（法执分别惑）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相续识</a:t>
                      </a:r>
                      <a:endParaRPr lang="en-US" altLang="zh-CN" sz="18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不断</a:t>
                      </a:r>
                      <a:endParaRPr lang="en-US" altLang="zh-CN" sz="16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1600" b="1" dirty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相应染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latin typeface="楷体" pitchFamily="49" charset="-122"/>
                          <a:ea typeface="楷体" pitchFamily="49" charset="-122"/>
                        </a:rPr>
                        <a:t>净心地</a:t>
                      </a:r>
                      <a:endParaRPr lang="en-US" altLang="zh-CN" sz="16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1600" b="1" dirty="0">
                          <a:latin typeface="楷体" pitchFamily="49" charset="-122"/>
                          <a:ea typeface="楷体" pitchFamily="49" charset="-122"/>
                        </a:rPr>
                        <a:t>（初地）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610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altLang="zh-CN" sz="18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1800" b="1" dirty="0">
                          <a:latin typeface="楷体" pitchFamily="49" charset="-122"/>
                          <a:ea typeface="楷体" pitchFamily="49" charset="-122"/>
                        </a:rPr>
                        <a:t>相似觉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altLang="zh-CN" sz="18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1800" b="1" dirty="0">
                          <a:latin typeface="楷体" pitchFamily="49" charset="-122"/>
                          <a:ea typeface="楷体" pitchFamily="49" charset="-122"/>
                        </a:rPr>
                        <a:t>异相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执取相</a:t>
                      </a:r>
                      <a:endParaRPr lang="en-US" altLang="zh-CN" sz="18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（我执俱生惑）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意识</a:t>
                      </a:r>
                      <a:endParaRPr lang="en-US" altLang="zh-CN" sz="18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zh-CN" altLang="en-US" sz="18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执</a:t>
                      </a:r>
                      <a:endParaRPr lang="en-US" altLang="zh-CN" sz="16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1600" b="1" dirty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相应染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latin typeface="楷体" pitchFamily="49" charset="-122"/>
                          <a:ea typeface="楷体" pitchFamily="49" charset="-122"/>
                        </a:rPr>
                        <a:t>信相应地</a:t>
                      </a:r>
                      <a:endParaRPr lang="en-US" altLang="zh-CN" sz="16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1600" b="1" dirty="0">
                          <a:latin typeface="楷体" pitchFamily="49" charset="-122"/>
                          <a:ea typeface="楷体" pitchFamily="49" charset="-122"/>
                        </a:rPr>
                        <a:t>（二乘三贤</a:t>
                      </a:r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）</a:t>
                      </a:r>
                      <a:endParaRPr lang="en-US" altLang="zh-CN" sz="16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（别初住上）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itchFamily="49" charset="-122"/>
                          <a:ea typeface="楷体" pitchFamily="49" charset="-122"/>
                        </a:rPr>
                        <a:t>粗中粗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610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计名字相</a:t>
                      </a:r>
                      <a:endParaRPr lang="en-US" altLang="zh-CN" sz="18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（我执分别惑）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351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itchFamily="49" charset="-122"/>
                          <a:ea typeface="楷体" pitchFamily="49" charset="-122"/>
                        </a:rPr>
                        <a:t>不定聚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smtClean="0">
                          <a:latin typeface="楷体" pitchFamily="49" charset="-122"/>
                          <a:ea typeface="楷体" pitchFamily="49" charset="-122"/>
                        </a:rPr>
                        <a:t>外凡</a:t>
                      </a:r>
                      <a:r>
                        <a:rPr lang="zh-CN" altLang="en-US" sz="1800" b="1" dirty="0">
                          <a:latin typeface="楷体" pitchFamily="49" charset="-122"/>
                          <a:ea typeface="楷体" pitchFamily="49" charset="-122"/>
                        </a:rPr>
                        <a:t>觉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altLang="zh-CN" sz="18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1800" b="1" dirty="0">
                          <a:latin typeface="楷体" pitchFamily="49" charset="-122"/>
                          <a:ea typeface="楷体" pitchFamily="49" charset="-122"/>
                        </a:rPr>
                        <a:t>灭相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起业相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b="1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latin typeface="楷体" pitchFamily="49" charset="-122"/>
                          <a:ea typeface="楷体" pitchFamily="49" charset="-122"/>
                        </a:rPr>
                        <a:t>十信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351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itchFamily="49" charset="-122"/>
                          <a:ea typeface="楷体" pitchFamily="49" charset="-122"/>
                        </a:rPr>
                        <a:t>邪定聚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itchFamily="49" charset="-122"/>
                          <a:ea typeface="楷体" pitchFamily="49" charset="-122"/>
                        </a:rPr>
                        <a:t>外凡不觉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业系苦相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latin typeface="楷体" pitchFamily="49" charset="-122"/>
                          <a:ea typeface="楷体" pitchFamily="49" charset="-122"/>
                        </a:rPr>
                        <a:t>十信前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xmlns="" id="{35FDEDA5-CF2B-4182-846F-5FE16FAA2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3BB3E-A3B7-4566-9947-3A26FFA3809D}" type="slidenum">
              <a:rPr lang="zh-CN" altLang="en-US" smtClean="0"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24388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2686832"/>
              </p:ext>
            </p:extLst>
          </p:nvPr>
        </p:nvGraphicFramePr>
        <p:xfrm>
          <a:off x="179512" y="116632"/>
          <a:ext cx="8799489" cy="66247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3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30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770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6343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7607"/>
                <a:gridCol w="140767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1543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74320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变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易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生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 gridSpan="2"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流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注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生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住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灭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生相（业识）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2200" b="1" dirty="0" smtClean="0">
                          <a:latin typeface="楷体" pitchFamily="49" charset="-122"/>
                          <a:ea typeface="楷体" pitchFamily="49" charset="-122"/>
                        </a:rPr>
                        <a:t>相当于唯识宗第八识</a:t>
                      </a:r>
                      <a:endParaRPr lang="zh-CN" altLang="en-US" sz="2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十地离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7">
                  <a:txBody>
                    <a:bodyPr/>
                    <a:lstStyle/>
                    <a:p>
                      <a:pPr algn="ctr"/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三界外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43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转相（转识）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九地离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43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现相（现识）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八地离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18328">
                <a:tc rowSpan="6">
                  <a:txBody>
                    <a:bodyPr/>
                    <a:lstStyle/>
                    <a:p>
                      <a:pPr algn="ctr"/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分段生死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相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生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住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灭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分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段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生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死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细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智相（智识）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200" b="1" dirty="0" smtClean="0">
                          <a:latin typeface="楷体" pitchFamily="49" charset="-122"/>
                          <a:ea typeface="楷体" pitchFamily="49" charset="-122"/>
                        </a:rPr>
                        <a:t>第七识</a:t>
                      </a:r>
                      <a:endParaRPr lang="zh-CN" altLang="en-US" sz="2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初地至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七地离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325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相续相（相续识）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0177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分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段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生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死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粗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执取相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200" b="1" dirty="0" smtClean="0">
                          <a:latin typeface="楷体" pitchFamily="49" charset="-122"/>
                          <a:ea typeface="楷体" pitchFamily="49" charset="-122"/>
                        </a:rPr>
                        <a:t>第六识</a:t>
                      </a:r>
                      <a:endParaRPr lang="zh-CN" altLang="en-US" sz="2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二乘、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三贤离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017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计名字相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743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起业相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十信离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三界内</a:t>
                      </a:r>
                      <a:endParaRPr lang="en-US" altLang="zh-CN" sz="2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16214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业系苦相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itchFamily="49" charset="-122"/>
                          <a:ea typeface="楷体" pitchFamily="49" charset="-122"/>
                        </a:rPr>
                        <a:t>凡夫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xmlns="" id="{6113D878-6AD7-40FB-91AA-9F15C472B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3BB3E-A3B7-4566-9947-3A26FFA3809D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0771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1770200"/>
              </p:ext>
            </p:extLst>
          </p:nvPr>
        </p:nvGraphicFramePr>
        <p:xfrm>
          <a:off x="107504" y="116632"/>
          <a:ext cx="8856987" cy="66798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612"/>
                <a:gridCol w="480612"/>
                <a:gridCol w="1055000"/>
                <a:gridCol w="661470"/>
                <a:gridCol w="480612"/>
                <a:gridCol w="480612"/>
                <a:gridCol w="1441835"/>
                <a:gridCol w="643605"/>
                <a:gridCol w="2085582"/>
                <a:gridCol w="1047047"/>
              </a:tblGrid>
              <a:tr h="2105491">
                <a:tc rowSpan="3"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solidFill>
                            <a:srgbClr val="0B15E5"/>
                          </a:solidFill>
                          <a:latin typeface="黑体" pitchFamily="49" charset="-122"/>
                          <a:ea typeface="黑体" pitchFamily="49" charset="-122"/>
                        </a:rPr>
                        <a:t>如来藏妙真如心、</a:t>
                      </a:r>
                      <a:endParaRPr lang="en-US" altLang="zh-CN" sz="2600" b="1" dirty="0" smtClean="0">
                        <a:solidFill>
                          <a:srgbClr val="0B15E5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r>
                        <a:rPr lang="zh-CN" altLang="en-US" sz="2600" b="1" dirty="0" smtClean="0">
                          <a:solidFill>
                            <a:srgbClr val="0B15E5"/>
                          </a:solidFill>
                          <a:latin typeface="黑体" pitchFamily="49" charset="-122"/>
                          <a:ea typeface="黑体" pitchFamily="49" charset="-122"/>
                        </a:rPr>
                        <a:t>常住真心、众生心</a:t>
                      </a:r>
                      <a:endParaRPr lang="zh-CN" altLang="en-US" sz="2600" b="1" dirty="0">
                        <a:solidFill>
                          <a:srgbClr val="0B15E5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solidFill>
                            <a:srgbClr val="0B15E5"/>
                          </a:solidFill>
                          <a:latin typeface="黑体" pitchFamily="49" charset="-122"/>
                          <a:ea typeface="黑体" pitchFamily="49" charset="-122"/>
                        </a:rPr>
                        <a:t>体大</a:t>
                      </a:r>
                      <a:endParaRPr lang="en-US" altLang="zh-CN" sz="2600" b="1" dirty="0" smtClean="0">
                        <a:solidFill>
                          <a:srgbClr val="0B15E5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endParaRPr lang="zh-CN" altLang="en-US" sz="2600" b="1" dirty="0">
                        <a:solidFill>
                          <a:srgbClr val="0B15E5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真如门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空如来藏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空谛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空观智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破见思惑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一切智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别初住至七住（圆初信至七信）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solidFill>
                            <a:srgbClr val="0B15E5"/>
                          </a:solidFill>
                          <a:latin typeface="楷体" pitchFamily="49" charset="-122"/>
                          <a:ea typeface="楷体" pitchFamily="49" charset="-122"/>
                        </a:rPr>
                        <a:t>信成就发心</a:t>
                      </a:r>
                      <a:endParaRPr lang="zh-CN" altLang="en-US" sz="2600" b="1" dirty="0">
                        <a:solidFill>
                          <a:srgbClr val="0B15E5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2105491">
                <a:tc vMerge="1">
                  <a:txBody>
                    <a:bodyPr/>
                    <a:lstStyle/>
                    <a:p>
                      <a:endParaRPr lang="zh-CN" altLang="en-US" sz="2600" b="1" dirty="0">
                        <a:solidFill>
                          <a:srgbClr val="0B15E5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solidFill>
                            <a:srgbClr val="0B15E5"/>
                          </a:solidFill>
                          <a:latin typeface="黑体" pitchFamily="49" charset="-122"/>
                          <a:ea typeface="黑体" pitchFamily="49" charset="-122"/>
                        </a:rPr>
                        <a:t>相大</a:t>
                      </a:r>
                      <a:endParaRPr lang="zh-CN" altLang="en-US" sz="2600" b="1" dirty="0">
                        <a:solidFill>
                          <a:srgbClr val="0B15E5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生灭门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不空如来藏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假谛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假观智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破尘沙惑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道种智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别八住至十向（圆八信至十信）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solidFill>
                            <a:srgbClr val="0B15E5"/>
                          </a:solidFill>
                          <a:latin typeface="楷体" pitchFamily="49" charset="-122"/>
                          <a:ea typeface="楷体" pitchFamily="49" charset="-122"/>
                        </a:rPr>
                        <a:t>解行发心</a:t>
                      </a:r>
                      <a:endParaRPr lang="zh-CN" altLang="en-US" sz="2600" b="1" dirty="0">
                        <a:solidFill>
                          <a:srgbClr val="0B15E5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2413755">
                <a:tc vMerge="1">
                  <a:txBody>
                    <a:bodyPr/>
                    <a:lstStyle/>
                    <a:p>
                      <a:endParaRPr lang="zh-CN" altLang="en-US" sz="2600" b="1" dirty="0">
                        <a:solidFill>
                          <a:srgbClr val="0B15E5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solidFill>
                            <a:srgbClr val="0B15E5"/>
                          </a:solidFill>
                          <a:latin typeface="黑体" pitchFamily="49" charset="-122"/>
                          <a:ea typeface="黑体" pitchFamily="49" charset="-122"/>
                        </a:rPr>
                        <a:t>用大</a:t>
                      </a:r>
                      <a:endParaRPr lang="zh-CN" altLang="en-US" sz="2600" b="1" dirty="0">
                        <a:solidFill>
                          <a:srgbClr val="0B15E5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真生不二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空不空如来藏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中道谛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中道智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破无明惑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一切种智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楷体" pitchFamily="49" charset="-122"/>
                          <a:ea typeface="楷体" pitchFamily="49" charset="-122"/>
                        </a:rPr>
                        <a:t>别初地至究竟（圆初住至究竟）</a:t>
                      </a:r>
                      <a:endParaRPr lang="zh-CN" altLang="en-US" sz="2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solidFill>
                            <a:srgbClr val="0B15E5"/>
                          </a:solidFill>
                          <a:latin typeface="楷体" pitchFamily="49" charset="-122"/>
                          <a:ea typeface="楷体" pitchFamily="49" charset="-122"/>
                        </a:rPr>
                        <a:t>证发心</a:t>
                      </a:r>
                      <a:endParaRPr lang="zh-CN" altLang="en-US" sz="2600" b="1" dirty="0">
                        <a:solidFill>
                          <a:srgbClr val="0B15E5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0640-C686-41FC-B6CA-6296BE8B3219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97931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2539091"/>
              </p:ext>
            </p:extLst>
          </p:nvPr>
        </p:nvGraphicFramePr>
        <p:xfrm>
          <a:off x="21325" y="80431"/>
          <a:ext cx="9015172" cy="681972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8387"/>
                <a:gridCol w="2327516"/>
                <a:gridCol w="2061293"/>
                <a:gridCol w="2667976"/>
              </a:tblGrid>
              <a:tr h="484677">
                <a:tc gridSpan="4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              </a:t>
                      </a:r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一心二门三大（体相用）是理解大乘佛教观行果证的金钥匙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27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27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27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84677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乘三大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与体大相应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与相大相应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与用大相应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84677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启三智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空观智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假观智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中道智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54378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断三惑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断见思惑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断尘沙惑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断无明惑、证无生忍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267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解六结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解根尘二结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解觉结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解空灭二结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6012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楞严三关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此根初解，先得人空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空性圆明，成法解脱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俱空不生，证无生忍，入等正觉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897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入六妙门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数、随、止、观门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还门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净门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89705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透禅宗三关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初关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重关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牢关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505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透云门三句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截断众流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函盖乾坤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随波逐浪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77345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四十二位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别初住</a:t>
                      </a:r>
                      <a:r>
                        <a:rPr lang="zh-CN" altLang="en-US" sz="2000" b="1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至七住（</a:t>
                      </a:r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圆初信至七信）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别八住至十向（圆八信至十信）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别地上</a:t>
                      </a:r>
                      <a:endParaRPr lang="en-US" altLang="zh-CN" sz="2000" b="1" dirty="0" smtClean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（圆初住上）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58472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法报因果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圆法身因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圆报身因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证法报身果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44267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入四法界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理法界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理事无碍法界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事事无碍法界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44267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法华持经三轨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披如来衣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入如来室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坐如来座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44267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真如三义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离言说相（闻慧）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离名字相（思慧）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离心缘相（修慧）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EF44-B98E-4480-B51A-0B61CFF5FBAD}" type="slidenum">
              <a:rPr lang="zh-CN" altLang="en-US" smtClean="0"/>
              <a:t>65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90034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6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课后思考题：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1.《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楞严经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的重要性体现在哪些方面？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2.《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楞严经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的圆融性表现在哪些方面？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3.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请简要解释一下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楞严经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的经题之意义。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4.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请简要勾勒一下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楞严经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的文脉结构。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1658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3"/>
            <a:ext cx="9036496" cy="4752528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楞严经圆通疏序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云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此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经始秘中印，累叶帝胄，珍为镇国重宝，虑传持外国，防卫甚严。而般剌密帝三藏，入内道场，用薄素细腾，剖臂而寘诸股中，潜持得出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。非传来之难乎？因即附南海估舶，得达五羊。将出之，共房融宰相翻译，而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苦为脂血所凝。赖房妻黠慧，以铜盆盛水，浸而舒解，就之抄录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。非翻译之难乎？”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5097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 fontScale="92500" lnSpcReduction="10000"/>
          </a:bodyPr>
          <a:lstStyle/>
          <a:p>
            <a:pPr>
              <a:buNone/>
              <a:defRPr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、智者大师天台拜经十八载之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渴求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>
              <a:buNone/>
              <a:defRPr/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楞严经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未传到中国时，盛名早已先来，据说有一梵僧，见过智者大师所立的三观之后说：此意旨与其国中的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楞严经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相符。智者大师遂于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天台山华顶峰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上，筑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拜经台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，夙夜西望礼拜，恳求了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十八年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，但始终未能得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见。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天台山志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）</a:t>
            </a: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 marL="0" indent="0" algn="ctr">
              <a:buNone/>
            </a:pPr>
            <a:endParaRPr lang="en-US" altLang="zh-CN" b="1" dirty="0" smtClean="0">
              <a:ea typeface="楷体_GB2312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、义净三藏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题取经诗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》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 algn="ctr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晋宋齐梁唐代间，高僧求法离长安。</a:t>
            </a:r>
          </a:p>
          <a:p>
            <a:pPr marL="0" indent="0" algn="ctr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去人成百归无十，后者安知前者难。</a:t>
            </a:r>
          </a:p>
          <a:p>
            <a:pPr marL="0" indent="0" algn="ctr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路远碧天唯冷结，沙河遮日力疲殚。</a:t>
            </a:r>
          </a:p>
          <a:p>
            <a:pPr marL="0" indent="0" algn="ctr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后贤如未谙斯旨，往往将经容易看。</a:t>
            </a:r>
          </a:p>
          <a:p>
            <a:pPr marL="0" indent="0">
              <a:buNone/>
            </a:pPr>
            <a:endParaRPr lang="zh-CN" altLang="en-US" dirty="0"/>
          </a:p>
          <a:p>
            <a:pPr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2807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32500" lnSpcReduction="20000"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en-US" altLang="zh-CN" dirty="0" smtClean="0"/>
              <a:t>     </a:t>
            </a:r>
            <a:r>
              <a:rPr lang="zh-CN" altLang="en-US" sz="8600" b="1" dirty="0">
                <a:latin typeface="黑体" pitchFamily="49" charset="-122"/>
                <a:ea typeface="黑体" pitchFamily="49" charset="-122"/>
              </a:rPr>
              <a:t>（二）一代时教之精髓</a:t>
            </a:r>
            <a:endParaRPr lang="en-US" altLang="zh-CN" sz="8600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8600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86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8600" b="1" dirty="0">
                <a:latin typeface="黑体" pitchFamily="49" charset="-122"/>
                <a:ea typeface="黑体" pitchFamily="49" charset="-122"/>
              </a:rPr>
              <a:t>法华</a:t>
            </a:r>
            <a:r>
              <a:rPr lang="en-US" altLang="zh-CN" sz="86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8600" b="1" dirty="0"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86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8600" b="1" dirty="0">
                <a:latin typeface="黑体" pitchFamily="49" charset="-122"/>
                <a:ea typeface="黑体" pitchFamily="49" charset="-122"/>
              </a:rPr>
              <a:t>楞严</a:t>
            </a:r>
            <a:r>
              <a:rPr lang="en-US" altLang="zh-CN" sz="86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8600" b="1" dirty="0"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86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8600" b="1" dirty="0">
                <a:latin typeface="黑体" pitchFamily="49" charset="-122"/>
                <a:ea typeface="黑体" pitchFamily="49" charset="-122"/>
              </a:rPr>
              <a:t>大般涅槃</a:t>
            </a:r>
            <a:r>
              <a:rPr lang="en-US" altLang="zh-CN" sz="86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8600" b="1" dirty="0">
                <a:latin typeface="黑体" pitchFamily="49" charset="-122"/>
                <a:ea typeface="黑体" pitchFamily="49" charset="-122"/>
              </a:rPr>
              <a:t>三经，为佛涅槃之前的吐极之言，乃大乘佛教之极谈，总摄一代时教教理行证之大纲。</a:t>
            </a:r>
            <a:endParaRPr lang="en-US" altLang="zh-CN" sz="8600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8600" dirty="0"/>
              <a:t>        长水：</a:t>
            </a:r>
            <a:r>
              <a:rPr lang="zh-CN" altLang="zh-CN" sz="8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若以文义往定，即《法华》后，《涅槃》前也。</a:t>
            </a:r>
            <a:r>
              <a:rPr lang="zh-CN" altLang="zh-CN" sz="8600" b="1" dirty="0">
                <a:latin typeface="楷体" pitchFamily="49" charset="-122"/>
                <a:ea typeface="楷体" pitchFamily="49" charset="-122"/>
              </a:rPr>
              <a:t>经文明指“耶输受记，持地证经”，以义往推，序叹声闻，非约小</a:t>
            </a:r>
            <a:r>
              <a:rPr lang="zh-CN" altLang="zh-CN" sz="8600" b="1" dirty="0" smtClean="0">
                <a:latin typeface="楷体" pitchFamily="49" charset="-122"/>
                <a:ea typeface="楷体" pitchFamily="49" charset="-122"/>
              </a:rPr>
              <a:t>行</a:t>
            </a:r>
            <a:r>
              <a:rPr lang="zh-CN" altLang="en-US" sz="86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86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8600" b="1" dirty="0">
                <a:latin typeface="楷体" pitchFamily="49" charset="-122"/>
                <a:ea typeface="楷体" pitchFamily="49" charset="-122"/>
              </a:rPr>
              <a:t>应身无量，度脱众生”，《法华》已前，无此叹故。“声闻入实”，《法华》已前，亦无</a:t>
            </a:r>
            <a:r>
              <a:rPr lang="zh-CN" altLang="zh-CN" sz="8600" b="1" dirty="0" smtClean="0">
                <a:latin typeface="楷体" pitchFamily="49" charset="-122"/>
                <a:ea typeface="楷体" pitchFamily="49" charset="-122"/>
              </a:rPr>
              <a:t>显露</a:t>
            </a:r>
            <a:r>
              <a:rPr lang="zh-CN" altLang="en-US" sz="86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8600" b="1" dirty="0" smtClean="0">
                <a:latin typeface="楷体" pitchFamily="49" charset="-122"/>
                <a:ea typeface="楷体" pitchFamily="49" charset="-122"/>
              </a:rPr>
              <a:t>今</a:t>
            </a:r>
            <a:r>
              <a:rPr lang="zh-CN" altLang="zh-CN" sz="8600" b="1" dirty="0">
                <a:latin typeface="楷体" pitchFamily="49" charset="-122"/>
                <a:ea typeface="楷体" pitchFamily="49" charset="-122"/>
              </a:rPr>
              <a:t>经有故，各说圆通，诸小乘者皆叙本时，或述今遇，尽证圆妙，《法华》前无，应知在后。然又</a:t>
            </a:r>
            <a:r>
              <a:rPr lang="zh-CN" altLang="zh-CN" sz="8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不唱入灭之期，定涅槃前</a:t>
            </a:r>
            <a:r>
              <a:rPr lang="zh-CN" altLang="zh-CN" sz="8600" b="1" dirty="0">
                <a:latin typeface="楷体" pitchFamily="49" charset="-122"/>
                <a:ea typeface="楷体" pitchFamily="49" charset="-122"/>
              </a:rPr>
              <a:t>。二经同部，此经居中，俱醍醐味，无所疑也。</a:t>
            </a:r>
            <a:r>
              <a:rPr lang="en-US" altLang="zh-CN" sz="8600" dirty="0"/>
              <a:t>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8600" dirty="0"/>
              <a:t>        </a:t>
            </a:r>
            <a:r>
              <a:rPr lang="zh-CN" altLang="en-US" sz="8600" dirty="0"/>
              <a:t>此经位于法华后之经证：</a:t>
            </a:r>
            <a:r>
              <a:rPr lang="en-US" altLang="zh-CN" sz="8600" dirty="0"/>
              <a:t>1</a:t>
            </a:r>
            <a:r>
              <a:rPr lang="zh-CN" altLang="en-US" sz="8600" dirty="0"/>
              <a:t>、耶输受记；</a:t>
            </a:r>
            <a:r>
              <a:rPr lang="en-US" altLang="zh-CN" sz="8600" dirty="0"/>
              <a:t>2</a:t>
            </a:r>
            <a:r>
              <a:rPr lang="zh-CN" altLang="en-US" sz="8600" dirty="0"/>
              <a:t>、持地证经；</a:t>
            </a:r>
            <a:r>
              <a:rPr lang="en-US" altLang="zh-CN" sz="8600" dirty="0"/>
              <a:t>3</a:t>
            </a:r>
            <a:r>
              <a:rPr lang="zh-CN" altLang="en-US" sz="8600" dirty="0"/>
              <a:t>、</a:t>
            </a:r>
            <a:r>
              <a:rPr lang="zh-CN" altLang="en-US" sz="8600" dirty="0" smtClean="0"/>
              <a:t>弥勒自述修习圆通因缘；</a:t>
            </a:r>
            <a:r>
              <a:rPr lang="en-US" altLang="zh-CN" sz="8600" dirty="0"/>
              <a:t>4</a:t>
            </a:r>
            <a:r>
              <a:rPr lang="zh-CN" altLang="en-US" sz="8600" dirty="0"/>
              <a:t>、衣珠喻；</a:t>
            </a:r>
            <a:r>
              <a:rPr lang="en-US" altLang="zh-CN" sz="8600" dirty="0"/>
              <a:t>5</a:t>
            </a:r>
            <a:r>
              <a:rPr lang="zh-CN" altLang="en-US" sz="8600" dirty="0"/>
              <a:t>、观音菩萨三十二应；</a:t>
            </a:r>
            <a:r>
              <a:rPr lang="en-US" altLang="zh-CN" sz="8600" dirty="0"/>
              <a:t>6</a:t>
            </a:r>
            <a:r>
              <a:rPr lang="zh-CN" altLang="en-US" sz="8600" dirty="0"/>
              <a:t>、六根功德较量；</a:t>
            </a:r>
            <a:r>
              <a:rPr lang="en-US" altLang="zh-CN" sz="8600" dirty="0"/>
              <a:t>7</a:t>
            </a:r>
            <a:r>
              <a:rPr lang="zh-CN" altLang="en-US" sz="8600" dirty="0"/>
              <a:t>、声闻入实</a:t>
            </a:r>
            <a:r>
              <a:rPr lang="zh-CN" altLang="en-US" sz="8600" dirty="0" smtClean="0"/>
              <a:t>。</a:t>
            </a:r>
            <a:endParaRPr lang="en-US" altLang="zh-CN" sz="8600" dirty="0" smtClean="0"/>
          </a:p>
        </p:txBody>
      </p:sp>
    </p:spTree>
    <p:extLst>
      <p:ext uri="{BB962C8B-B14F-4D97-AF65-F5344CB8AC3E}">
        <p14:creationId xmlns:p14="http://schemas.microsoft.com/office/powerpoint/2010/main" val="229268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</TotalTime>
  <Words>13383</Words>
  <Application>Microsoft Office PowerPoint</Application>
  <PresentationFormat>全屏显示(4:3)</PresentationFormat>
  <Paragraphs>678</Paragraphs>
  <Slides>66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6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mingyao</dc:creator>
  <cp:lastModifiedBy>huangminmygyao</cp:lastModifiedBy>
  <cp:revision>224</cp:revision>
  <dcterms:created xsi:type="dcterms:W3CDTF">2017-05-15T02:27:16Z</dcterms:created>
  <dcterms:modified xsi:type="dcterms:W3CDTF">2023-08-05T01:25:09Z</dcterms:modified>
</cp:coreProperties>
</file>