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7" r:id="rId3"/>
    <p:sldId id="257" r:id="rId4"/>
    <p:sldId id="258" r:id="rId5"/>
    <p:sldId id="328" r:id="rId6"/>
    <p:sldId id="329" r:id="rId7"/>
    <p:sldId id="318" r:id="rId8"/>
    <p:sldId id="260" r:id="rId9"/>
    <p:sldId id="320" r:id="rId10"/>
    <p:sldId id="321" r:id="rId11"/>
    <p:sldId id="261" r:id="rId12"/>
    <p:sldId id="262" r:id="rId13"/>
    <p:sldId id="263" r:id="rId14"/>
    <p:sldId id="264" r:id="rId15"/>
    <p:sldId id="265" r:id="rId16"/>
    <p:sldId id="322" r:id="rId17"/>
    <p:sldId id="323" r:id="rId18"/>
    <p:sldId id="266" r:id="rId19"/>
    <p:sldId id="330" r:id="rId20"/>
    <p:sldId id="267" r:id="rId21"/>
    <p:sldId id="268" r:id="rId22"/>
    <p:sldId id="269" r:id="rId23"/>
    <p:sldId id="270" r:id="rId24"/>
    <p:sldId id="272" r:id="rId25"/>
    <p:sldId id="273" r:id="rId26"/>
    <p:sldId id="274" r:id="rId27"/>
    <p:sldId id="324" r:id="rId28"/>
    <p:sldId id="275" r:id="rId29"/>
    <p:sldId id="325" r:id="rId30"/>
    <p:sldId id="326" r:id="rId31"/>
    <p:sldId id="327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979" y="-11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93953-466C-426B-BE74-3D3C21F5B226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E7098-B0FE-4F88-8E61-7E5B0A88A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725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93953-466C-426B-BE74-3D3C21F5B226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E7098-B0FE-4F88-8E61-7E5B0A88A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959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93953-466C-426B-BE74-3D3C21F5B226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E7098-B0FE-4F88-8E61-7E5B0A88A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607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93953-466C-426B-BE74-3D3C21F5B226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E7098-B0FE-4F88-8E61-7E5B0A88A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646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93953-466C-426B-BE74-3D3C21F5B226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E7098-B0FE-4F88-8E61-7E5B0A88A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251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93953-466C-426B-BE74-3D3C21F5B226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E7098-B0FE-4F88-8E61-7E5B0A88A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555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93953-466C-426B-BE74-3D3C21F5B226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E7098-B0FE-4F88-8E61-7E5B0A88A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478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93953-466C-426B-BE74-3D3C21F5B226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E7098-B0FE-4F88-8E61-7E5B0A88A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681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93953-466C-426B-BE74-3D3C21F5B226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E7098-B0FE-4F88-8E61-7E5B0A88A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704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93953-466C-426B-BE74-3D3C21F5B226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E7098-B0FE-4F88-8E61-7E5B0A88A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910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93953-466C-426B-BE74-3D3C21F5B226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E7098-B0FE-4F88-8E61-7E5B0A88A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605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93953-466C-426B-BE74-3D3C21F5B226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E7098-B0FE-4F88-8E61-7E5B0A88A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239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188640"/>
            <a:ext cx="8784976" cy="1440160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ea typeface="黑体" pitchFamily="49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ea typeface="黑体" pitchFamily="49" charset="-122"/>
              </a:rPr>
              <a:t>首楞严经</a:t>
            </a:r>
            <a:r>
              <a:rPr lang="en-US" altLang="zh-CN" b="1" dirty="0" smtClean="0">
                <a:solidFill>
                  <a:schemeClr val="tx1"/>
                </a:solidFill>
                <a:ea typeface="黑体" pitchFamily="49" charset="-122"/>
              </a:rPr>
              <a:t>》</a:t>
            </a:r>
            <a:r>
              <a:rPr lang="zh-CN" altLang="en-US" b="1" dirty="0" smtClean="0">
                <a:solidFill>
                  <a:schemeClr val="tx1"/>
                </a:solidFill>
                <a:ea typeface="黑体" pitchFamily="49" charset="-122"/>
              </a:rPr>
              <a:t>导读（</a:t>
            </a:r>
            <a:r>
              <a:rPr lang="en-US" altLang="zh-CN" b="1" dirty="0" smtClean="0">
                <a:solidFill>
                  <a:schemeClr val="tx1"/>
                </a:solidFill>
                <a:ea typeface="黑体" pitchFamily="49" charset="-122"/>
              </a:rPr>
              <a:t>3-2</a:t>
            </a:r>
            <a:r>
              <a:rPr lang="zh-CN" altLang="en-US" b="1" dirty="0" smtClean="0">
                <a:solidFill>
                  <a:schemeClr val="tx1"/>
                </a:solidFill>
                <a:ea typeface="黑体" pitchFamily="49" charset="-122"/>
              </a:rPr>
              <a:t>）：</a:t>
            </a:r>
            <a:endParaRPr lang="en-US" altLang="zh-CN" b="1" dirty="0" smtClean="0">
              <a:solidFill>
                <a:schemeClr val="tx1"/>
              </a:solidFill>
              <a:ea typeface="黑体" pitchFamily="49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ea typeface="黑体" pitchFamily="49" charset="-122"/>
              </a:rPr>
              <a:t>显真心，开圆解（悟道分）（</a:t>
            </a:r>
            <a:r>
              <a:rPr lang="en-US" altLang="zh-CN" b="1" dirty="0" smtClean="0">
                <a:solidFill>
                  <a:schemeClr val="tx1"/>
                </a:solidFill>
                <a:ea typeface="黑体" pitchFamily="49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ea typeface="黑体" pitchFamily="49" charset="-122"/>
              </a:rPr>
              <a:t>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88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62473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行阴虚妄</a:t>
            </a:r>
            <a:r>
              <a:rPr lang="en-US" altLang="zh-CN" dirty="0" smtClean="0"/>
              <a:t>——</a:t>
            </a:r>
            <a:r>
              <a:rPr lang="zh-CN" altLang="en-US" dirty="0"/>
              <a:t>暴流相续以喻行阴之相</a:t>
            </a:r>
            <a:r>
              <a:rPr lang="zh-CN" altLang="en-US" dirty="0" smtClean="0"/>
              <a:t>也。此</a:t>
            </a:r>
            <a:r>
              <a:rPr lang="zh-CN" altLang="en-US" dirty="0"/>
              <a:t>约四法以辩无体，谓因空、因水、即水性、离空水。谓此流若因空而生，则十方虚空成无尽流，是则空所遍处流亦遍满，一切世界皆沦溺</a:t>
            </a:r>
            <a:r>
              <a:rPr lang="zh-CN" altLang="en-US" dirty="0" smtClean="0"/>
              <a:t>矣。岂</a:t>
            </a:r>
            <a:r>
              <a:rPr lang="zh-CN" altLang="en-US" dirty="0"/>
              <a:t>有是理哉？若因水有，则此流性应在水外，以是水之所有故，若有所有相，则今当止水可指流性</a:t>
            </a:r>
            <a:r>
              <a:rPr lang="zh-CN" altLang="en-US" dirty="0" smtClean="0"/>
              <a:t>矣。若</a:t>
            </a:r>
            <a:r>
              <a:rPr lang="zh-CN" altLang="en-US" dirty="0"/>
              <a:t>流是水性，则流者是水，而澄湛者应非水</a:t>
            </a:r>
            <a:r>
              <a:rPr lang="zh-CN" altLang="en-US" dirty="0" smtClean="0"/>
              <a:t>矣。若</a:t>
            </a:r>
            <a:r>
              <a:rPr lang="zh-CN" altLang="en-US" dirty="0"/>
              <a:t>离空水，且空不外于水，水外则无流。如是推穷，而此迁流之行阴竟何有耶？足知全一虚妄</a:t>
            </a:r>
            <a:r>
              <a:rPr lang="zh-CN" altLang="en-US" dirty="0" smtClean="0"/>
              <a:t>也。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识阴虚妄</a:t>
            </a:r>
            <a:r>
              <a:rPr lang="en-US" altLang="zh-CN" dirty="0" smtClean="0"/>
              <a:t>——</a:t>
            </a:r>
            <a:r>
              <a:rPr lang="zh-CN" altLang="en-US" dirty="0"/>
              <a:t>瓶喻中阴身，空喻识，两孔喻见闻，人死见闻闷绝故喻塞，识被业牵故喻往他国。若执有识随身往来者，此处识灭，往彼处生，如瓶盛此方虚空远饷他国，则本瓶地应少虚空，而彼处倒瓶应见空出，故知虚空不动则识无去来，而以计识随生死去来者妄</a:t>
            </a:r>
            <a:r>
              <a:rPr lang="zh-CN" altLang="en-US" dirty="0" smtClean="0"/>
              <a:t>矣。由</a:t>
            </a:r>
            <a:r>
              <a:rPr lang="zh-CN" altLang="en-US" dirty="0"/>
              <a:t>不达识体本空故，</a:t>
            </a:r>
          </a:p>
        </p:txBody>
      </p:sp>
    </p:spTree>
    <p:extLst>
      <p:ext uri="{BB962C8B-B14F-4D97-AF65-F5344CB8AC3E}">
        <p14:creationId xmlns:p14="http://schemas.microsoft.com/office/powerpoint/2010/main" val="289824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15888"/>
            <a:ext cx="8928992" cy="655347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、六入本如来藏妙真如性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 smtClean="0"/>
              <a:t>   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复次阿难！云何六入，本如来藏，妙真如性？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是故当知，眼入虚妄，本非因缘，非自然性。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是故当知，耳入虚妄，本非因缘，非自然性。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是故当知，鼻入虚妄，本非因缘，非自然性。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是故当知，舌入虚妄，本非因缘，本自然性。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是故当知，身入虚妄，本非因缘，非自然性。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是故当知，意入虚妄，本非因缘，非自然性。</a:t>
            </a:r>
          </a:p>
        </p:txBody>
      </p:sp>
    </p:spTree>
    <p:extLst>
      <p:ext uri="{BB962C8B-B14F-4D97-AF65-F5344CB8AC3E}">
        <p14:creationId xmlns:p14="http://schemas.microsoft.com/office/powerpoint/2010/main" val="301187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、十二处本如来藏妙真如性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/>
              <a:t>     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复次阿难，云何十二处，本如来藏妙真如性？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是故当知，见与色空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（能见之眼与所见之色空二尘）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，俱无处所。即色与见，二处虚妄，本非因缘，非自然性。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是故当知，听与音声，俱无处所。即听与声，二处虚妄，本非因缘，非自然性。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是故当知，香鼻与闻，俱无处所。即嗅与香，二处虚妄，本非因缘，非自然性。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是故当知，味舌与尝，俱无处所。即尝与味，二俱虚妄，本非因缘，非自然性。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是故当知，觉触与身，俱无处所。即身与触，二俱虚妄，本非因缘，非自然性。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是故当知，法则与心，俱无处所。则意与法，二俱虚妄，本非因缘，非自然性。</a:t>
            </a:r>
          </a:p>
        </p:txBody>
      </p:sp>
    </p:spTree>
    <p:extLst>
      <p:ext uri="{BB962C8B-B14F-4D97-AF65-F5344CB8AC3E}">
        <p14:creationId xmlns:p14="http://schemas.microsoft.com/office/powerpoint/2010/main" val="174814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、十八界本如来藏妙真如性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/>
              <a:t>     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复次阿难，云何十八界，本如来藏妙真如性？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是故当知，眼色为缘，生眼识界，三处都无。则眼与色，及色界三，本非因缘，非自然性。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是故当知，耳声为缘，生耳识界，三处都无。则耳与声，及声界三，本非因缘，非自然性。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是故当知，鼻香为缘，生鼻识界，三处都无。则鼻与香，及香界三，本非因缘，非自然性。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是故当知，舌味为缘，生舌识界，三处都无。则舌与味，及舌界三，本非因缘，非自然性。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是故当知：身触为缘，生身识界，三处都无。则身与触，及身界三，本非因缘，非自然性。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是故当知，意法为缘，生意识界，三处都无。则意与法，及意界三，本非因缘，非自然性。</a:t>
            </a:r>
          </a:p>
        </p:txBody>
      </p:sp>
    </p:spTree>
    <p:extLst>
      <p:ext uri="{BB962C8B-B14F-4D97-AF65-F5344CB8AC3E}">
        <p14:creationId xmlns:p14="http://schemas.microsoft.com/office/powerpoint/2010/main" val="62579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3"/>
          <p:cNvSpPr>
            <a:spLocks noGrp="1" noChangeArrowheads="1"/>
          </p:cNvSpPr>
          <p:nvPr>
            <p:ph idx="1"/>
          </p:nvPr>
        </p:nvSpPr>
        <p:spPr>
          <a:xfrm>
            <a:off x="0" y="115888"/>
            <a:ext cx="9144000" cy="674211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dirty="0" smtClean="0">
                <a:latin typeface="+mn-ea"/>
              </a:rPr>
              <a:t>      </a:t>
            </a:r>
            <a:r>
              <a:rPr lang="zh-CN" altLang="en-US" dirty="0" smtClean="0">
                <a:latin typeface="+mn-ea"/>
              </a:rPr>
              <a:t>四科“本非因缘、非自然性”。所谓“本非因缘”，破心外之实有因缘和合论，正显真如缘起。所谓“非自然</a:t>
            </a:r>
            <a:r>
              <a:rPr lang="zh-CN" altLang="en-US" dirty="0">
                <a:latin typeface="+mn-ea"/>
              </a:rPr>
              <a:t>性</a:t>
            </a:r>
            <a:r>
              <a:rPr lang="zh-CN" altLang="en-US" dirty="0" smtClean="0">
                <a:latin typeface="+mn-ea"/>
              </a:rPr>
              <a:t>”，破心外之自然实有论，正显万法</a:t>
            </a:r>
            <a:r>
              <a:rPr lang="zh-CN" altLang="en-US" dirty="0">
                <a:latin typeface="+mn-ea"/>
              </a:rPr>
              <a:t>唯心。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“本非因缘、非自然性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”，最终所强调的是万法唯心（非因缘）以及真如不变随缘之用（非自然）。缘起性空的缘起是唯心之缘起（含摄业感、赖耶、真如、法界四种缘起观），究竟不同于外道的心外缘起论，亦不同于外道之自然论。</a:t>
            </a:r>
            <a:endParaRPr lang="en-US" altLang="zh-CN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  经文破四科之法，或从缘破，或从根破，或从尘破，或从根尘互破，或从识破，要在观妄念无相，观生灭法即不生不灭之真如性。四科之虚妄，我们可以结合</a:t>
            </a:r>
            <a:r>
              <a:rPr lang="en-US" altLang="zh-CN" dirty="0" smtClean="0">
                <a:latin typeface="+mn-ea"/>
              </a:rPr>
              <a:t>《</a:t>
            </a:r>
            <a:r>
              <a:rPr lang="zh-CN" altLang="en-US" dirty="0" smtClean="0">
                <a:latin typeface="+mn-ea"/>
              </a:rPr>
              <a:t>大乘起信论</a:t>
            </a:r>
            <a:r>
              <a:rPr lang="en-US" altLang="zh-CN" dirty="0" smtClean="0">
                <a:latin typeface="+mn-ea"/>
              </a:rPr>
              <a:t>》</a:t>
            </a:r>
            <a:r>
              <a:rPr lang="zh-CN" altLang="en-US" dirty="0" smtClean="0">
                <a:latin typeface="+mn-ea"/>
              </a:rPr>
              <a:t>“无明不觉生三细，境界为皆长六粗”来理解，一目了然。</a:t>
            </a:r>
            <a:endParaRPr lang="en-US" altLang="zh-CN" dirty="0" smtClean="0">
              <a:latin typeface="+mn-ea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  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四科等，乃众生无明业梦中所现之物，本是唯心虚妄，说因缘、说自然，皆是妄见，当体即如来藏妙明真心之产物，相妄性真。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dirty="0" smtClean="0">
                <a:latin typeface="+mn-ea"/>
              </a:rPr>
              <a:t>      悟四科本如来藏妙真如性，证事空，即能破俱生法执，契入理事无碍法界。</a:t>
            </a:r>
          </a:p>
        </p:txBody>
      </p:sp>
    </p:spTree>
    <p:extLst>
      <p:ext uri="{BB962C8B-B14F-4D97-AF65-F5344CB8AC3E}">
        <p14:creationId xmlns:p14="http://schemas.microsoft.com/office/powerpoint/2010/main" val="23103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 dirty="0" smtClean="0">
                <a:ea typeface="黑体" pitchFamily="49" charset="-122"/>
              </a:rPr>
              <a:t>（二）圆彰七大，即性周遍</a:t>
            </a:r>
            <a:r>
              <a:rPr lang="en-US" altLang="zh-CN" b="1" dirty="0" smtClean="0">
                <a:ea typeface="黑体" pitchFamily="49" charset="-122"/>
              </a:rPr>
              <a:t>——</a:t>
            </a:r>
            <a:r>
              <a:rPr lang="zh-CN" altLang="en-US" b="1" dirty="0" smtClean="0">
                <a:ea typeface="黑体" pitchFamily="49" charset="-122"/>
              </a:rPr>
              <a:t>循业发现，理事无碍，不变随缘，空即是色</a:t>
            </a:r>
            <a:endParaRPr lang="en-US" altLang="zh-CN" b="1" dirty="0" smtClean="0"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dirty="0" smtClean="0">
                <a:latin typeface="+mn-ea"/>
              </a:rPr>
              <a:t>地、水、火、风、空、见、识，是为七大。七大以如来藏为体，非因缘，非自然，非和合，非不和合，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乃众生循业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发现（随众生之业力，从如来藏之空体中，开发显现出来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），能现种种虚妄之相。</a:t>
            </a:r>
            <a:r>
              <a:rPr lang="zh-CN" altLang="en-US" dirty="0" smtClean="0">
                <a:latin typeface="+mn-ea"/>
              </a:rPr>
              <a:t>所现七大，一一周遍法界，圆满十虚，尘刹普融，故总名为大。悟此，能入事事无碍法界。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  </a:t>
            </a:r>
            <a:r>
              <a:rPr lang="zh-CN" altLang="en-US" dirty="0" smtClean="0">
                <a:latin typeface="+mn-ea"/>
              </a:rPr>
              <a:t>如来藏随缘所现七大之相用，相妄性空，所谓随缘不变。如来藏不变随缘，循业发现，能现七大之相用。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  </a:t>
            </a:r>
            <a:r>
              <a:rPr lang="zh-CN" altLang="en-US" dirty="0">
                <a:latin typeface="+mn-ea"/>
              </a:rPr>
              <a:t>此七大之“大”，乃胜义谛之大，非世谛对待之大。长水云：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如来随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他意语，世间安立，有名无实，虽名为大，大义不成。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胜义谛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中，所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说不尔，谓周遍含摄，体无不在，物无不是，非因待小，当体受称，故名为大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。今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此经中所说七义俱名大者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七义之中，摄一切法，谓空有根尘，色心性相，尘尘法法，无不周遍，无不含容，破彼权见，令知实义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。如下文云：“均名七大，性真圆融，皆如来藏，世间无知，惑为因缘，及自然性，皆是识心分别计度，但有言说，都无实义。”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斯则会相即性，性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遍、相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遍，方称胜义至极之大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，岂同权教说名自相？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dirty="0" smtClean="0">
              <a:latin typeface="+mn-ea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zh-CN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8937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3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当机疑请</a:t>
            </a:r>
            <a:r>
              <a:rPr lang="en-US" altLang="zh-CN" sz="3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阿难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白佛言：世尊！如来常说和合因缘，一切世间种种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变化，皆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因四大和合发明，云何如来因缘、自然二俱排摈</a:t>
            </a:r>
            <a:r>
              <a:rPr lang="zh-CN" altLang="en-US" sz="3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（长水：方便安立，说有四大因缘和合成诸变化。第一义中，诸法不生，今则无灭，生灭去来，本如来藏。今以世谛疑第一义，故有斯</a:t>
            </a:r>
            <a:r>
              <a:rPr lang="zh-CN" altLang="en-US" sz="3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难）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？我今不知斯义所属，惟垂哀愍！开示众生中道了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义、无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戏论法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！</a:t>
            </a:r>
            <a:endParaRPr lang="en-US" altLang="zh-CN" sz="3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3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许说诫听</a:t>
            </a:r>
            <a:r>
              <a:rPr lang="en-US" altLang="zh-CN" sz="3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时，世尊告阿难言：汝先厌离声闻、缘觉诸小乘法，发心勤求无上菩提，故我今时为汝开示第一义谛</a:t>
            </a:r>
            <a:r>
              <a:rPr lang="zh-CN" altLang="en-US" sz="3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（长水：因缘和合，四大发明，皆小乘法；诸法不生，唯如来藏，即第一义），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如何复将世间戏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论、妄想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因缘而自缠绕？汝虽多闻，如说药人，真药现前不能分别，如来说为真可怜愍。汝今谛听！吾当为汝分别开示，亦令当来修大乘者通达实相！阿难默然，承佛圣旨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3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总出妄计</a:t>
            </a:r>
            <a:r>
              <a:rPr lang="en-US" altLang="zh-CN" sz="3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阿难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！如汝所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言，四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大和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合，发明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世间种种变化。阿难！若彼大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性，体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非和合，则不能与诸大杂和，犹如虚空不和诸色；若和合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者，同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于变化，始终相成，生灭相续，生死死生，生生死死，如旋火轮未有休息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8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3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特示一源</a:t>
            </a:r>
            <a:r>
              <a:rPr lang="en-US" altLang="zh-CN" sz="3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3800" b="1" dirty="0" smtClean="0">
                <a:latin typeface="楷体" pitchFamily="49" charset="-122"/>
                <a:ea typeface="楷体" pitchFamily="49" charset="-122"/>
              </a:rPr>
              <a:t>阿难</a:t>
            </a:r>
            <a:r>
              <a:rPr lang="zh-CN" altLang="en-US" sz="3800" b="1" dirty="0">
                <a:latin typeface="楷体" pitchFamily="49" charset="-122"/>
                <a:ea typeface="楷体" pitchFamily="49" charset="-122"/>
              </a:rPr>
              <a:t>！如水成冰，冰还成水。</a:t>
            </a:r>
          </a:p>
        </p:txBody>
      </p:sp>
    </p:spTree>
    <p:extLst>
      <p:ext uri="{BB962C8B-B14F-4D97-AF65-F5344CB8AC3E}">
        <p14:creationId xmlns:p14="http://schemas.microsoft.com/office/powerpoint/2010/main" val="323213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4807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憨</a:t>
            </a:r>
            <a:r>
              <a:rPr lang="zh-CN" altLang="en-US" dirty="0"/>
              <a:t>山：阿难执谓四大和</a:t>
            </a:r>
            <a:r>
              <a:rPr lang="zh-CN" altLang="en-US" dirty="0" smtClean="0"/>
              <a:t>合，发明</a:t>
            </a:r>
            <a:r>
              <a:rPr lang="zh-CN" altLang="en-US" dirty="0"/>
              <a:t>世间种种变化，以不达性真圆融周遍之理，妄计和合。佛言：</a:t>
            </a:r>
            <a:r>
              <a:rPr lang="zh-CN" altLang="en-US" dirty="0">
                <a:solidFill>
                  <a:srgbClr val="FF0000"/>
                </a:solidFill>
              </a:rPr>
              <a:t>大性若不和合，则不能与诸大杂和，犹如虚空不和诸色；若和合</a:t>
            </a:r>
            <a:r>
              <a:rPr lang="zh-CN" altLang="en-US" dirty="0" smtClean="0">
                <a:solidFill>
                  <a:srgbClr val="FF0000"/>
                </a:solidFill>
              </a:rPr>
              <a:t>者，则</a:t>
            </a:r>
            <a:r>
              <a:rPr lang="zh-CN" altLang="en-US" dirty="0">
                <a:solidFill>
                  <a:srgbClr val="FF0000"/>
                </a:solidFill>
              </a:rPr>
              <a:t>同于变化，生灭相续，生生死死，未有</a:t>
            </a:r>
            <a:r>
              <a:rPr lang="zh-CN" altLang="en-US" dirty="0" smtClean="0">
                <a:solidFill>
                  <a:srgbClr val="FF0000"/>
                </a:solidFill>
              </a:rPr>
              <a:t>休息。是</a:t>
            </a:r>
            <a:r>
              <a:rPr lang="zh-CN" altLang="en-US" dirty="0">
                <a:solidFill>
                  <a:srgbClr val="FF0000"/>
                </a:solidFill>
              </a:rPr>
              <a:t>则不可言和合、非和合</a:t>
            </a:r>
            <a:r>
              <a:rPr lang="zh-CN" altLang="en-US" dirty="0" smtClean="0">
                <a:solidFill>
                  <a:srgbClr val="FF0000"/>
                </a:solidFill>
              </a:rPr>
              <a:t>也。若</a:t>
            </a:r>
            <a:r>
              <a:rPr lang="zh-CN" altLang="en-US" dirty="0">
                <a:solidFill>
                  <a:srgbClr val="FF0000"/>
                </a:solidFill>
              </a:rPr>
              <a:t>了真妄一体，如水成冰、冰还成水，则一切妄计当下情忘矣</a:t>
            </a:r>
            <a:r>
              <a:rPr lang="zh-CN" altLang="en-US" dirty="0" smtClean="0">
                <a:solidFill>
                  <a:srgbClr val="FF0000"/>
                </a:solidFill>
              </a:rPr>
              <a:t>！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>
                <a:solidFill>
                  <a:srgbClr val="FF0000"/>
                </a:solidFill>
              </a:rPr>
              <a:t>七大一一是如来藏之相用，一一以如来藏为体，如人在梦中，一一境物皆是梦心所现，说和合、说不和合皆是戏论。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0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、明藏性即地大性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800" b="1" dirty="0" smtClean="0"/>
              <a:t>            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汝元不知，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如来藏中，性色真空，性空真色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（唯心所现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之色，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本无主宰，因缘和合，随缘不变，故谓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性色真空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；真如本空而能随缘现假有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之色，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不变随缘，故谓性空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真色）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，清净本然，周遍法界。随众生心，应所知量，循业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发现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（随九法界众生胜劣之心，应其所知量之大小，而发现如来藏中如幻业报之地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大。循业发心者，随众生之业力，从如来藏之空体中，开发显现出来）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世间无知，惑为因缘及自然性，皆是识心分别计度，但有言说都无实义。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latin typeface="+mn-ea"/>
              </a:rPr>
              <a:t> </a:t>
            </a:r>
            <a:r>
              <a:rPr lang="en-US" altLang="zh-CN" sz="2800" b="1" dirty="0" smtClean="0">
                <a:latin typeface="+mn-ea"/>
              </a:rPr>
              <a:t>    </a:t>
            </a:r>
            <a:r>
              <a:rPr lang="zh-CN" altLang="en-US" sz="2800" dirty="0" smtClean="0">
                <a:latin typeface="+mn-ea"/>
              </a:rPr>
              <a:t>长</a:t>
            </a:r>
            <a:r>
              <a:rPr lang="zh-CN" altLang="en-US" sz="2800" dirty="0">
                <a:latin typeface="+mn-ea"/>
              </a:rPr>
              <a:t>水：此明真色。初一句指本迷，“如来”下三句显法体。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800" dirty="0" smtClean="0">
                <a:latin typeface="+mn-ea"/>
              </a:rPr>
              <a:t>     如来藏</a:t>
            </a:r>
            <a:r>
              <a:rPr lang="zh-CN" altLang="en-US" sz="2800" dirty="0">
                <a:latin typeface="+mn-ea"/>
              </a:rPr>
              <a:t>即一法界心，中道第一义谛也。性色真空，即俗之真；性空真色，即真之俗。皆言性者，显即中之真俗也。斯则举一即具三，言三体即一，非纵横并，别名秘密藏，此真地大也。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800" dirty="0" smtClean="0">
                <a:latin typeface="+mn-ea"/>
              </a:rPr>
              <a:t>     “清净”</a:t>
            </a:r>
            <a:r>
              <a:rPr lang="zh-CN" altLang="en-US" sz="2800" dirty="0">
                <a:latin typeface="+mn-ea"/>
              </a:rPr>
              <a:t>下二句叙德量，无妄相应，具无漏法，故名“清净”；非是有为，故云“本然”；无所不在，故云“周遍”。此则种性、体德、体量悉具足耳。若识此法，成三妙观，方知一尘具一切佛法、一切心法、一切众生法；靡不皆在一微尘中即见卢舍那，即见自己，即见一切法。如一微尘，一切法亦尔，下皆准此。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800" dirty="0" smtClean="0">
                <a:latin typeface="+mn-ea"/>
              </a:rPr>
              <a:t>     “随众生”</a:t>
            </a:r>
            <a:r>
              <a:rPr lang="zh-CN" altLang="en-US" sz="2800" dirty="0">
                <a:latin typeface="+mn-ea"/>
              </a:rPr>
              <a:t>下显随缘也，众生十界，漏、无漏异，业亦不同，所感色法，净秽殊等也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800" dirty="0" smtClean="0">
                <a:latin typeface="+mn-ea"/>
              </a:rPr>
              <a:t>     凡</a:t>
            </a:r>
            <a:r>
              <a:rPr lang="zh-CN" altLang="en-US" sz="2800" dirty="0">
                <a:latin typeface="+mn-ea"/>
              </a:rPr>
              <a:t>外小乘禀权教者，皆名无知；不了实义，故名为惑；执成名相，故称曰为。“皆是”下总斥虚妄，识心虚妄，颠倒从生，因迷积迷，何实之有</a:t>
            </a:r>
            <a:r>
              <a:rPr lang="zh-CN" altLang="en-US" sz="2800" dirty="0" smtClean="0">
                <a:latin typeface="+mn-ea"/>
              </a:rPr>
              <a:t>？</a:t>
            </a:r>
            <a:endParaRPr lang="en-US" altLang="zh-CN" sz="2800" dirty="0" smtClean="0">
              <a:latin typeface="+mn-ea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en-US" sz="2800" dirty="0" smtClean="0">
                <a:latin typeface="+mn-ea"/>
              </a:rPr>
              <a:t>（后诸大仿此）</a:t>
            </a:r>
            <a:endParaRPr lang="zh-CN" altLang="en-US" sz="2800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6597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480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 dirty="0"/>
              <a:t>2</a:t>
            </a:r>
            <a:r>
              <a:rPr lang="zh-CN" altLang="en-US" b="1" dirty="0"/>
              <a:t>、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明藏性即火大性</a:t>
            </a:r>
          </a:p>
          <a:p>
            <a:pPr>
              <a:buNone/>
            </a:pPr>
            <a:r>
              <a:rPr lang="zh-CN" altLang="en-US" b="1" dirty="0"/>
              <a:t>             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汝犹不知，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如来藏中，性火真空，性空真火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（唯心所现之火，本无主宰，因缘和合，随缘不变，故谓性火真空；真如本空而能随缘现假有之火，不变随缘，故谓性空真火），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净本然，周遍法界。随众生心，应所知量。阿难，当知世人，一处执镜，一处火生；遍法界执，满世间起，起遍世间，宁有方所？循业发现。世间无知，惑为因缘及自然性，皆是识心分别计度，但有言说，都无实义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3930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92896"/>
            <a:ext cx="9144000" cy="172819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ea typeface="黑体" pitchFamily="49" charset="-122"/>
              </a:rPr>
              <a:t>开圆解（悟道分）的义理结构</a:t>
            </a:r>
            <a:endParaRPr lang="en-US" altLang="zh-CN" sz="2400" b="1" dirty="0" smtClean="0">
              <a:ea typeface="黑体" pitchFamily="49" charset="-122"/>
            </a:endParaRPr>
          </a:p>
          <a:p>
            <a:pPr>
              <a:buNone/>
            </a:pPr>
            <a:r>
              <a:rPr lang="zh-CN" altLang="en-US" sz="2000" b="1" dirty="0">
                <a:ea typeface="黑体" pitchFamily="49" charset="-122"/>
              </a:rPr>
              <a:t>一、明</a:t>
            </a:r>
            <a:r>
              <a:rPr lang="zh-CN" altLang="en-US" sz="2000" b="1" dirty="0">
                <a:latin typeface="Arial" charset="0"/>
                <a:ea typeface="黑体" pitchFamily="49" charset="-122"/>
              </a:rPr>
              <a:t>“</a:t>
            </a:r>
            <a:r>
              <a:rPr lang="zh-CN" altLang="en-US" sz="2000" b="1" dirty="0">
                <a:ea typeface="黑体" pitchFamily="49" charset="-122"/>
              </a:rPr>
              <a:t>体大</a:t>
            </a:r>
            <a:r>
              <a:rPr lang="zh-CN" altLang="en-US" sz="2000" b="1" dirty="0">
                <a:latin typeface="Arial" charset="0"/>
                <a:ea typeface="黑体" pitchFamily="49" charset="-122"/>
              </a:rPr>
              <a:t>”</a:t>
            </a:r>
            <a:r>
              <a:rPr lang="en-US" altLang="zh-CN" sz="2000" b="1" dirty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000" b="1" dirty="0">
                <a:ea typeface="黑体" pitchFamily="49" charset="-122"/>
              </a:rPr>
              <a:t>空如来藏</a:t>
            </a:r>
            <a:r>
              <a:rPr lang="en-US" altLang="zh-CN" sz="2000" b="1" dirty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000" b="1" dirty="0">
                <a:ea typeface="黑体" pitchFamily="49" charset="-122"/>
              </a:rPr>
              <a:t>破妄识，显见性，指示因地</a:t>
            </a:r>
            <a:r>
              <a:rPr lang="zh-CN" altLang="en-US" sz="2000" b="1" dirty="0" smtClean="0">
                <a:ea typeface="黑体" pitchFamily="49" charset="-122"/>
              </a:rPr>
              <a:t>真心</a:t>
            </a:r>
            <a:r>
              <a:rPr lang="en-US" altLang="zh-CN" sz="2000" b="1" dirty="0" smtClean="0">
                <a:ea typeface="黑体" pitchFamily="49" charset="-122"/>
              </a:rPr>
              <a:t>——</a:t>
            </a:r>
            <a:r>
              <a:rPr lang="zh-CN" altLang="en-US" sz="2000" b="1" dirty="0" smtClean="0">
                <a:ea typeface="黑体" pitchFamily="49" charset="-122"/>
              </a:rPr>
              <a:t>对妄明真，开真如门</a:t>
            </a:r>
            <a:endParaRPr lang="zh-CN" altLang="en-US" sz="2000" b="1" dirty="0">
              <a:ea typeface="黑体" pitchFamily="49" charset="-122"/>
            </a:endParaRPr>
          </a:p>
          <a:p>
            <a:pPr>
              <a:buNone/>
            </a:pPr>
            <a:r>
              <a:rPr lang="zh-CN" altLang="en-US" sz="2000" b="1" dirty="0">
                <a:ea typeface="仿宋_GB2312" pitchFamily="49" charset="-122"/>
              </a:rPr>
              <a:t>（一）七处征心，破妄心无处，显如来藏真心性空无相，以明解脱真因；</a:t>
            </a:r>
          </a:p>
          <a:p>
            <a:pPr>
              <a:buNone/>
            </a:pPr>
            <a:r>
              <a:rPr lang="zh-CN" altLang="en-US" sz="2000" b="1" dirty="0">
                <a:ea typeface="仿宋_GB2312" pitchFamily="49" charset="-122"/>
              </a:rPr>
              <a:t>（二）十二番显真（十二番显见），借功明位，克就见性（识精元明、六根之精明）显示如来藏之本觉妙用，以为修行的因地真心，作为修行的下手处，令见如来藏体；又，此十二番显真，以眼根为例，从不同侧面，对比妄识，显示如来藏妙明真心之全体；又依破妄显真之时间先后，明功夫次第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b="1" dirty="0" smtClean="0">
                <a:ea typeface="黑体" pitchFamily="49" charset="-122"/>
              </a:rPr>
              <a:t>二、示</a:t>
            </a:r>
            <a:r>
              <a:rPr lang="zh-CN" altLang="en-US" sz="2000" b="1" dirty="0" smtClean="0">
                <a:latin typeface="Arial" charset="0"/>
                <a:ea typeface="黑体" pitchFamily="49" charset="-122"/>
              </a:rPr>
              <a:t>“</a:t>
            </a:r>
            <a:r>
              <a:rPr lang="zh-CN" altLang="en-US" sz="2000" b="1" dirty="0" smtClean="0">
                <a:ea typeface="黑体" pitchFamily="49" charset="-122"/>
              </a:rPr>
              <a:t>相大</a:t>
            </a:r>
            <a:r>
              <a:rPr lang="zh-CN" altLang="en-US" sz="2000" b="1" dirty="0" smtClean="0">
                <a:latin typeface="Arial" charset="0"/>
                <a:ea typeface="黑体" pitchFamily="49" charset="-122"/>
              </a:rPr>
              <a:t>”</a:t>
            </a:r>
            <a:r>
              <a:rPr lang="en-US" altLang="zh-CN" sz="20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000" b="1" dirty="0" smtClean="0">
                <a:ea typeface="黑体" pitchFamily="49" charset="-122"/>
              </a:rPr>
              <a:t>说不空如来藏，会通四科、圆融七大，要在拣择执能观鉴觉为究竟，</a:t>
            </a:r>
            <a:r>
              <a:rPr lang="zh-CN" altLang="en-US" sz="2000" b="1" dirty="0" smtClean="0">
                <a:latin typeface="Arial" charset="0"/>
                <a:ea typeface="黑体" pitchFamily="49" charset="-122"/>
              </a:rPr>
              <a:t>“</a:t>
            </a:r>
            <a:r>
              <a:rPr lang="zh-CN" altLang="en-US" sz="2000" b="1" dirty="0" smtClean="0">
                <a:ea typeface="黑体" pitchFamily="49" charset="-122"/>
              </a:rPr>
              <a:t>夺人（能观）融境（所观）</a:t>
            </a:r>
            <a:r>
              <a:rPr lang="zh-CN" altLang="en-US" sz="2000" b="1" dirty="0" smtClean="0">
                <a:latin typeface="Arial" charset="0"/>
                <a:ea typeface="黑体" pitchFamily="49" charset="-122"/>
              </a:rPr>
              <a:t>”</a:t>
            </a:r>
            <a:r>
              <a:rPr lang="zh-CN" altLang="en-US" sz="2000" b="1" dirty="0" smtClean="0">
                <a:ea typeface="黑体" pitchFamily="49" charset="-122"/>
              </a:rPr>
              <a:t>，显法界圆融</a:t>
            </a:r>
            <a:r>
              <a:rPr lang="en-US" altLang="zh-CN" sz="2000" b="1" dirty="0" smtClean="0">
                <a:ea typeface="黑体" pitchFamily="49" charset="-122"/>
              </a:rPr>
              <a:t>——</a:t>
            </a:r>
            <a:r>
              <a:rPr lang="zh-CN" altLang="en-US" sz="2000" b="1" dirty="0" smtClean="0">
                <a:ea typeface="黑体" pitchFamily="49" charset="-122"/>
              </a:rPr>
              <a:t>了妄即真，开生灭门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b="1" dirty="0" smtClean="0">
                <a:ea typeface="仿宋_GB2312" pitchFamily="49" charset="-122"/>
              </a:rPr>
              <a:t>（一）会通四科，本如来藏性</a:t>
            </a:r>
            <a:r>
              <a:rPr lang="en-US" altLang="zh-CN" sz="2000" b="1" dirty="0" smtClean="0">
                <a:ea typeface="仿宋_GB2312" pitchFamily="49" charset="-122"/>
              </a:rPr>
              <a:t>——</a:t>
            </a:r>
            <a:r>
              <a:rPr lang="zh-CN" altLang="en-US" sz="2000" b="1" dirty="0" smtClean="0">
                <a:ea typeface="仿宋_GB2312" pitchFamily="49" charset="-122"/>
              </a:rPr>
              <a:t>会妄归真，即事即理，随缘不变，色即是空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b="1" dirty="0" smtClean="0">
                <a:ea typeface="仿宋_GB2312" pitchFamily="49" charset="-122"/>
              </a:rPr>
              <a:t>（二）圆彰七大，即性周遍</a:t>
            </a:r>
            <a:r>
              <a:rPr lang="en-US" altLang="zh-CN" sz="2000" b="1" dirty="0" smtClean="0">
                <a:ea typeface="仿宋_GB2312" pitchFamily="49" charset="-122"/>
              </a:rPr>
              <a:t>——</a:t>
            </a:r>
            <a:r>
              <a:rPr lang="zh-CN" altLang="en-US" sz="2000" b="1" dirty="0" smtClean="0">
                <a:ea typeface="仿宋_GB2312" pitchFamily="49" charset="-122"/>
              </a:rPr>
              <a:t>循业发现，理事无碍，不变随缘，空即是色</a:t>
            </a:r>
            <a:endParaRPr lang="en-US" altLang="zh-CN" sz="2000" b="1" dirty="0" smtClean="0">
              <a:ea typeface="仿宋_GB2312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b="1" dirty="0" smtClean="0">
                <a:ea typeface="仿宋_GB2312" pitchFamily="49" charset="-122"/>
              </a:rPr>
              <a:t>（三）结归达妄本空，知真本具，心遍十方，法界一相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b="1" dirty="0" smtClean="0">
                <a:ea typeface="黑体" pitchFamily="49" charset="-122"/>
              </a:rPr>
              <a:t>三、陈</a:t>
            </a:r>
            <a:r>
              <a:rPr lang="zh-CN" altLang="en-US" sz="2000" b="1" dirty="0" smtClean="0">
                <a:latin typeface="Arial" charset="0"/>
                <a:ea typeface="黑体" pitchFamily="49" charset="-122"/>
              </a:rPr>
              <a:t>“</a:t>
            </a:r>
            <a:r>
              <a:rPr lang="zh-CN" altLang="en-US" sz="2000" b="1" dirty="0" smtClean="0">
                <a:ea typeface="黑体" pitchFamily="49" charset="-122"/>
              </a:rPr>
              <a:t>用大</a:t>
            </a:r>
            <a:r>
              <a:rPr lang="zh-CN" altLang="en-US" sz="2000" b="1" dirty="0" smtClean="0">
                <a:latin typeface="Arial" charset="0"/>
                <a:ea typeface="黑体" pitchFamily="49" charset="-122"/>
              </a:rPr>
              <a:t>”</a:t>
            </a:r>
            <a:r>
              <a:rPr lang="en-US" altLang="zh-CN" sz="20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000" b="1" dirty="0" smtClean="0">
                <a:ea typeface="黑体" pitchFamily="49" charset="-122"/>
              </a:rPr>
              <a:t>即空不空如来藏</a:t>
            </a:r>
            <a:r>
              <a:rPr lang="en-US" altLang="zh-CN" sz="20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000" b="1" dirty="0" smtClean="0">
                <a:ea typeface="黑体" pitchFamily="49" charset="-122"/>
              </a:rPr>
              <a:t>示如来藏真心随迷染之因缘，而成众生三种相续有碍之染用，随悟净之因缘而成诸佛如来果德无终、圆融无碍之净用，明“真妄不二，狂心顿歇，歇即菩提”之理</a:t>
            </a:r>
            <a:r>
              <a:rPr lang="en-US" altLang="zh-CN" sz="2000" b="1" dirty="0" smtClean="0">
                <a:ea typeface="黑体" pitchFamily="49" charset="-122"/>
              </a:rPr>
              <a:t>——</a:t>
            </a:r>
            <a:r>
              <a:rPr lang="zh-CN" altLang="en-US" sz="2000" b="1" dirty="0" smtClean="0">
                <a:ea typeface="黑体" pitchFamily="49" charset="-122"/>
              </a:rPr>
              <a:t>真妄不二，开真生不二之中道门</a:t>
            </a:r>
            <a:endParaRPr lang="en-US" altLang="zh-CN" sz="2000" b="1" dirty="0" smtClean="0"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b="1" dirty="0" smtClean="0">
                <a:ea typeface="仿宋_GB2312" pitchFamily="49" charset="-122"/>
              </a:rPr>
              <a:t>（一）众生迷真起妄，依染缘而成有碍之迷用</a:t>
            </a:r>
            <a:r>
              <a:rPr lang="en-US" altLang="zh-CN" sz="2000" b="1" dirty="0" smtClean="0">
                <a:latin typeface="Arial" charset="0"/>
                <a:ea typeface="仿宋_GB2312" pitchFamily="49" charset="-122"/>
              </a:rPr>
              <a:t>——</a:t>
            </a:r>
            <a:r>
              <a:rPr lang="zh-CN" altLang="en-US" sz="2000" b="1" dirty="0" smtClean="0">
                <a:ea typeface="仿宋_GB2312" pitchFamily="49" charset="-122"/>
              </a:rPr>
              <a:t>三种相续，揭示轮回虚妄，无明本空。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b="1" dirty="0" smtClean="0">
                <a:ea typeface="仿宋_GB2312" pitchFamily="49" charset="-122"/>
              </a:rPr>
              <a:t>（二）诸佛如来悟如来藏空不空性而成无碍之净用</a:t>
            </a:r>
            <a:r>
              <a:rPr lang="en-US" altLang="zh-CN" sz="2000" b="1" dirty="0" smtClean="0">
                <a:ea typeface="仿宋_GB2312" pitchFamily="49" charset="-122"/>
              </a:rPr>
              <a:t>——</a:t>
            </a:r>
            <a:r>
              <a:rPr lang="zh-CN" altLang="en-US" sz="2000" b="1" dirty="0" smtClean="0">
                <a:ea typeface="仿宋_GB2312" pitchFamily="49" charset="-122"/>
              </a:rPr>
              <a:t>如来果德无终、入法界圆融</a:t>
            </a:r>
            <a:endParaRPr lang="en-US" altLang="zh-CN" sz="2000" b="1" dirty="0" smtClean="0">
              <a:ea typeface="仿宋_GB2312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b="1" dirty="0" smtClean="0">
                <a:ea typeface="仿宋_GB2312" pitchFamily="49" charset="-122"/>
              </a:rPr>
              <a:t>（三）明迷悟因缘无性，真妄本空，狂心顿歇，歇即菩提，以劝修。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302199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3"/>
          <p:cNvSpPr>
            <a:spLocks noGrp="1" noChangeArrowheads="1"/>
          </p:cNvSpPr>
          <p:nvPr>
            <p:ph idx="1"/>
          </p:nvPr>
        </p:nvSpPr>
        <p:spPr>
          <a:xfrm>
            <a:off x="0" y="115888"/>
            <a:ext cx="9144000" cy="6742112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、明藏性即水大性</a:t>
            </a:r>
          </a:p>
          <a:p>
            <a:pPr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汝尚不知，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如来藏中，性水真空，性空真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（唯心所现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之水，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本无主宰，因缘和合，随缘不变，故谓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性水真空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；真如本空而能随缘现假有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之水，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不变随缘，故谓性空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真水），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清净本然，周遍法界。随众生心，应所知量。一处执珠，一处水出；遍法界执，满法界生，生满世间，宁有方所？循业发现。世间无知，惑为因缘及自然性，皆是识心分别计度，但有言说都无实义。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、明藏性即风大性</a:t>
            </a:r>
          </a:p>
          <a:p>
            <a:pPr>
              <a:buNone/>
            </a:pPr>
            <a:r>
              <a:rPr lang="zh-CN" altLang="en-US" sz="2800" b="1" dirty="0" smtClean="0"/>
              <a:t>             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汝宛不知，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如来藏中，性风真空，性空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真风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（唯心所现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之风，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本无主宰，因缘和合，随缘不变，故谓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性风真空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；真如本空而能随缘现假有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之风，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不变随缘，故谓性空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真风）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清静本然，周遍法界。随众生心，应所知量。阿难，如汝一人，微动服衣，有微风出；遍法界拂，满国土生，周遍世间，宁有方所？循业发现。世间无知，惑为因缘及自然性，皆是识心分别计度，但有言说都无实义。</a:t>
            </a:r>
          </a:p>
        </p:txBody>
      </p:sp>
    </p:spTree>
    <p:extLst>
      <p:ext uri="{BB962C8B-B14F-4D97-AF65-F5344CB8AC3E}">
        <p14:creationId xmlns:p14="http://schemas.microsoft.com/office/powerpoint/2010/main" val="53290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idx="1"/>
          </p:nvPr>
        </p:nvSpPr>
        <p:spPr>
          <a:xfrm>
            <a:off x="0" y="115888"/>
            <a:ext cx="9144000" cy="6553472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、明藏性即空大性</a:t>
            </a:r>
          </a:p>
          <a:p>
            <a:pPr>
              <a:buNone/>
            </a:pPr>
            <a:r>
              <a:rPr lang="zh-CN" altLang="en-US" b="1" dirty="0" smtClean="0"/>
              <a:t>           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汝全不知，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如来藏中，性觉真空，性空真觉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（空大乃本觉所现之空，所现之空复以本觉为体）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，清净本然，周遍法界。随众生心，应所知量。阿难，如一井空，空生一井；十方虚空，亦复如是，圆满十方，宁有方所？循业发现。世间无知，惑为因缘及自然性，皆是识心分别计度，但有言说都无实义。</a:t>
            </a:r>
          </a:p>
        </p:txBody>
      </p:sp>
    </p:spTree>
    <p:extLst>
      <p:ext uri="{BB962C8B-B14F-4D97-AF65-F5344CB8AC3E}">
        <p14:creationId xmlns:p14="http://schemas.microsoft.com/office/powerpoint/2010/main" val="71703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15888"/>
            <a:ext cx="8856984" cy="662548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、明藏性即见大性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/>
              <a:t>            </a:t>
            </a:r>
            <a:r>
              <a:rPr lang="zh-CN" altLang="en-US" dirty="0" smtClean="0">
                <a:latin typeface="+mn-ea"/>
              </a:rPr>
              <a:t>见大，指如来藏真心的本觉之妙用在无明的作用下，</a:t>
            </a:r>
            <a:r>
              <a:rPr lang="zh-CN" altLang="en-US" dirty="0" smtClean="0">
                <a:solidFill>
                  <a:srgbClr val="0000FF"/>
                </a:solidFill>
                <a:latin typeface="+mn-ea"/>
              </a:rPr>
              <a:t>现为第八识中见相二分中的见分（前五大为相分），属现量境界，应在六根门头，即转变成为能所对立上的见闻觉知之妄觉（意即为智相、相续相、执起相之所依）。后文之三种相续，皆不离此见大之用。</a:t>
            </a:r>
            <a:endParaRPr lang="en-US" altLang="zh-CN" dirty="0" smtClean="0">
              <a:solidFill>
                <a:srgbClr val="0000FF"/>
              </a:solidFill>
              <a:latin typeface="+mn-ea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dirty="0" smtClean="0">
                <a:latin typeface="+mn-ea"/>
              </a:rPr>
              <a:t>      </a:t>
            </a:r>
            <a:r>
              <a:rPr lang="zh-CN" altLang="en-US" dirty="0" smtClean="0">
                <a:latin typeface="+mn-ea"/>
              </a:rPr>
              <a:t>因第八识之见分在众生分上，通过六根起现量作用，故又称根大。</a:t>
            </a:r>
            <a:endParaRPr lang="en-US" altLang="zh-CN" dirty="0" smtClean="0">
              <a:latin typeface="+mn-ea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     </a:t>
            </a:r>
            <a:r>
              <a:rPr lang="zh-CN" altLang="en-US" dirty="0" smtClean="0">
                <a:latin typeface="+mn-ea"/>
              </a:rPr>
              <a:t>作为本觉之用的见大，以本觉为体，所谓随缘不变。作为见大之体的本觉，有随缘起见大之用，所谓不变随缘。</a:t>
            </a:r>
          </a:p>
        </p:txBody>
      </p:sp>
    </p:spTree>
    <p:extLst>
      <p:ext uri="{BB962C8B-B14F-4D97-AF65-F5344CB8AC3E}">
        <p14:creationId xmlns:p14="http://schemas.microsoft.com/office/powerpoint/2010/main" val="106974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3"/>
          <p:cNvSpPr>
            <a:spLocks noGrp="1" noChangeArrowheads="1"/>
          </p:cNvSpPr>
          <p:nvPr>
            <p:ph idx="1"/>
          </p:nvPr>
        </p:nvSpPr>
        <p:spPr>
          <a:xfrm>
            <a:off x="0" y="115888"/>
            <a:ext cx="8892480" cy="674211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b="1" dirty="0" smtClean="0"/>
              <a:t>            </a:t>
            </a:r>
            <a:r>
              <a:rPr lang="en-US" altLang="zh-CN" b="1" dirty="0" smtClean="0">
                <a:latin typeface="Arial" charset="0"/>
                <a:ea typeface="仿宋_GB2312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阿难，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汝性沉沦，不悟汝之见闻觉知，本如来藏。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汝当观此见闻觉知，为生为灭？为同为异？为非生灭？为非同异？汝曾不知，如来藏中，性见觉明、觉精明见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（性见，指见大。觉明，指本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觉。性见觉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明，谓作为随缘之用的见大以随缘不变的本觉为体。觉精，指本觉。明见，指见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大。觉精明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见，谓本觉有随缘而生见大之用。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指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疏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：言性见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者，谓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如来藏中有依性成见之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义，虽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依性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成见，而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从缘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无性，当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体即是本觉妙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明，所谓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虽随缘而不变也。言觉精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者，谓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如来藏中有觉体精真之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义，虽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觉体精真而依理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成事，其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用亦可转明为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见，所谓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虽不变而随缘也。正以随缘不变故曰清净本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然，不变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随缘故曰周徧法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界）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，清净本然，周遍法界，随众生心，应所知量。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如一见根，见周法界；听、嗅、尝触、觉触、觉知，妙德莹然，遍周法界，圆满十虚，宁有方所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（参见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妙法莲华经*法师功德品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六根清净义）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？循业发现，世间无知，惑为因缘及自然性，皆是识心分别计度，但有言说都无实义。</a:t>
            </a:r>
            <a:endParaRPr lang="zh-CN" altLang="en-US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70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2200" b="1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200" b="1" dirty="0" smtClean="0">
                <a:latin typeface="黑体" pitchFamily="49" charset="-122"/>
                <a:ea typeface="黑体" pitchFamily="49" charset="-122"/>
              </a:rPr>
              <a:t>、明藏性即识大性</a:t>
            </a:r>
            <a:endParaRPr lang="zh-CN" altLang="en-US" sz="2200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200" dirty="0" smtClean="0"/>
              <a:t>              识大指七转识，依六种根尘妄出，指第二念。</a:t>
            </a:r>
            <a:endParaRPr lang="en-US" altLang="zh-CN" sz="2200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altLang="zh-CN" sz="2200" dirty="0">
                <a:solidFill>
                  <a:srgbClr val="0000FF"/>
                </a:solidFill>
              </a:rPr>
              <a:t> </a:t>
            </a:r>
            <a:r>
              <a:rPr lang="en-US" altLang="zh-CN" sz="2200" dirty="0" smtClean="0">
                <a:solidFill>
                  <a:srgbClr val="0000FF"/>
                </a:solidFill>
              </a:rPr>
              <a:t>             </a:t>
            </a:r>
            <a:r>
              <a:rPr lang="zh-CN" altLang="en-US" sz="2200" dirty="0" smtClean="0">
                <a:solidFill>
                  <a:srgbClr val="0000FF"/>
                </a:solidFill>
              </a:rPr>
              <a:t>见大与识大的区别在于，能所一起，根尘相接，触受即生，为见大（即</a:t>
            </a:r>
            <a:r>
              <a:rPr lang="zh-CN" altLang="en-US" sz="2200" dirty="0" smtClean="0">
                <a:solidFill>
                  <a:srgbClr val="0000FF"/>
                </a:solidFill>
                <a:latin typeface="Arial" charset="0"/>
              </a:rPr>
              <a:t>“</a:t>
            </a:r>
            <a:r>
              <a:rPr lang="zh-CN" altLang="en-US" sz="2200" dirty="0" smtClean="0">
                <a:solidFill>
                  <a:srgbClr val="0000FF"/>
                </a:solidFill>
              </a:rPr>
              <a:t>有所见</a:t>
            </a:r>
            <a:r>
              <a:rPr lang="zh-CN" altLang="en-US" sz="2200" dirty="0" smtClean="0">
                <a:solidFill>
                  <a:srgbClr val="0000FF"/>
                </a:solidFill>
                <a:latin typeface="Arial" charset="0"/>
              </a:rPr>
              <a:t>”，故又称根大</a:t>
            </a:r>
            <a:r>
              <a:rPr lang="zh-CN" altLang="en-US" sz="2200" dirty="0" smtClean="0">
                <a:solidFill>
                  <a:srgbClr val="0000FF"/>
                </a:solidFill>
              </a:rPr>
              <a:t>），属现量境界；复于此基础上，执实、分别、取舍、计度，谓之识大。识大以本觉为体，所谓随缘不变；本觉能起识大之用，所谓不变随缘。</a:t>
            </a:r>
            <a:endParaRPr lang="zh-CN" altLang="en-US" sz="2200" b="1" dirty="0" smtClean="0">
              <a:solidFill>
                <a:srgbClr val="0000FF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200" b="1" dirty="0" smtClean="0"/>
              <a:t>              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阿难，识性无源，因于六种根尘妄出。汝今遍观，此会圣众，用目循历，其目周视，但如镜中，无别分析。汝识于中，次第标指，此是文殊，此富楼那，此目犍连，此须菩提，此舍利弗。</a:t>
            </a:r>
            <a:r>
              <a:rPr lang="en-US" altLang="zh-CN" sz="2200" b="1" dirty="0" smtClean="0">
                <a:latin typeface="楷体" pitchFamily="49" charset="-122"/>
                <a:ea typeface="楷体" pitchFamily="49" charset="-122"/>
              </a:rPr>
              <a:t>……</a:t>
            </a:r>
          </a:p>
          <a:p>
            <a:pPr>
              <a:buNone/>
            </a:pPr>
            <a:r>
              <a:rPr lang="en-US" altLang="zh-CN" sz="2200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阿难，汝心粗浮，不悟见闻发明了知，本如来藏。汝应观此六处识心，为同为异？为空为有？为非同异？为非空有？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汝元不知，如来藏中，性识明知、觉明真识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（性识，真识，指识大。明知、觉明，指本觉。识大以本觉为体，本觉有识大之用。</a:t>
            </a:r>
            <a:r>
              <a:rPr lang="en-US" altLang="zh-CN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指掌疏</a:t>
            </a:r>
            <a:r>
              <a:rPr lang="en-US" altLang="zh-CN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：性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识者，自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性随缘能成妄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识，虽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能成妄识而其体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不变，故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曰明知。明知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者，识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不能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昏，了了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常知。此明如来藏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中，有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随缘不变义也。觉明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者，觉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性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不变，明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不由识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也，虽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明不由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识，而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其用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不无，故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曰真识。真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识者，依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真成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识，对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境便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炽，此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明如来藏中有不变随缘义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也）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，妙觉湛然，遍周法界。含吐十虚，宁有方所？循业发现。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世间无知，惑为因缘及自然性，皆是识心分别计度，但有言说都无实义。</a:t>
            </a:r>
          </a:p>
        </p:txBody>
      </p:sp>
    </p:spTree>
    <p:extLst>
      <p:ext uri="{BB962C8B-B14F-4D97-AF65-F5344CB8AC3E}">
        <p14:creationId xmlns:p14="http://schemas.microsoft.com/office/powerpoint/2010/main" val="288294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036496" cy="666936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b="1" dirty="0" smtClean="0">
                <a:ea typeface="黑体" pitchFamily="49" charset="-122"/>
              </a:rPr>
              <a:t>（三）大众明心生信，结归真性本具，达妄本空，心遍十方，含摄一切，并偈赞发愿。</a:t>
            </a:r>
            <a:r>
              <a:rPr lang="zh-CN" altLang="en-US" b="1" dirty="0" smtClean="0"/>
              <a:t>             </a:t>
            </a:r>
            <a:endParaRPr lang="en-US" altLang="zh-CN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     </a:t>
            </a:r>
            <a:r>
              <a:rPr lang="zh-CN" altLang="en-US" sz="2800" dirty="0" smtClean="0">
                <a:latin typeface="+mn-ea"/>
              </a:rPr>
              <a:t>以上五阴、六入、十二处、十八界、七大等，皆生死灭法，以真如为体，相妄性真</a:t>
            </a:r>
            <a:r>
              <a:rPr lang="en-US" altLang="zh-CN" sz="2800" dirty="0" smtClean="0">
                <a:latin typeface="+mn-ea"/>
              </a:rPr>
              <a:t>,</a:t>
            </a:r>
            <a:r>
              <a:rPr lang="zh-CN" altLang="en-US" sz="2800" dirty="0" smtClean="0">
                <a:latin typeface="+mn-ea"/>
              </a:rPr>
              <a:t>非因缘非自然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（非因缘者，明其唯心虚妄所现，同体而相异，非心外之体相各异的实有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之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因缘所生成；非自然者，明其非心外独立不变之实有），</a:t>
            </a:r>
            <a:r>
              <a:rPr lang="zh-CN" altLang="en-US" sz="2800" dirty="0" smtClean="0">
                <a:latin typeface="+mn-ea"/>
              </a:rPr>
              <a:t>同时它们之间互即互入，圆融不二。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800" dirty="0" smtClean="0">
                <a:latin typeface="+mn-ea"/>
              </a:rPr>
              <a:t>      后之二十五圣各述圆融，明四科七大一一皆可入来圆通，即以此为根据。</a:t>
            </a:r>
            <a:r>
              <a:rPr lang="zh-CN" altLang="en-US" dirty="0" smtClean="0">
                <a:latin typeface="+mn-e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7241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3"/>
          <p:cNvSpPr>
            <a:spLocks noGrp="1" noChangeArrowheads="1"/>
          </p:cNvSpPr>
          <p:nvPr>
            <p:ph idx="1"/>
          </p:nvPr>
        </p:nvSpPr>
        <p:spPr>
          <a:xfrm>
            <a:off x="0" y="188913"/>
            <a:ext cx="8892480" cy="655245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大众承示开悟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</a:t>
            </a:r>
          </a:p>
          <a:p>
            <a:pPr>
              <a:buNone/>
            </a:pPr>
            <a:r>
              <a:rPr lang="en-US" altLang="zh-CN" b="1" dirty="0" smtClean="0">
                <a:ea typeface="仿宋_GB2312" pitchFamily="49" charset="-122"/>
              </a:rPr>
              <a:t>   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尔时阿难及诸大众，蒙佛如来微妙开示，身心荡然，得无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挂碍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（长水：三科七大，即相即性，本自不生，今则无灭，生灭去来，皆如来藏，圆遍不动，清净本然。此是如来宣胜义中真胜义性，故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云微妙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开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示。身心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圆明，故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云荡然。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更无诸法可为所疑，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故无罣碍）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是诸大众各各自知，心遍十方；见十方空，如观手中所持叶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物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（长水：向执心在身中，谓言是我真性，今知空在心内，如片物持于掌间。下文亦云“空生大觉中，如海一沤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发”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一切世间诸所有物，皆即菩提妙明元心，心精遍圆，含裹十方。反观父母所生之身，犹彼十方虚空之中吹一微尘，若存若亡；如湛巨海流一浮沤，起灭无从。了然自知，获本妙心常住不灭。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b="1" dirty="0" smtClean="0">
              <a:ea typeface="仿宋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068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憨山：阿难</a:t>
            </a:r>
            <a:r>
              <a:rPr lang="zh-CN" altLang="en-US" dirty="0"/>
              <a:t>大众初但认蕞</a:t>
            </a:r>
            <a:r>
              <a:rPr lang="zh-CN" altLang="en-US" dirty="0" smtClean="0"/>
              <a:t>尔（渺小。蕞，音</a:t>
            </a:r>
            <a:r>
              <a:rPr lang="en-US" altLang="zh-CN" dirty="0" err="1" smtClean="0"/>
              <a:t>zùi</a:t>
            </a:r>
            <a:r>
              <a:rPr lang="zh-CN" altLang="en-US" dirty="0" smtClean="0"/>
              <a:t>）之</a:t>
            </a:r>
            <a:r>
              <a:rPr lang="zh-CN" altLang="en-US" dirty="0"/>
              <a:t>身，以为心在身内，今蒙如来微妙开示，则各自知心遍十方</a:t>
            </a:r>
            <a:r>
              <a:rPr lang="zh-CN" altLang="en-US" dirty="0" smtClean="0"/>
              <a:t>矣。向</a:t>
            </a:r>
            <a:r>
              <a:rPr lang="zh-CN" altLang="en-US" dirty="0"/>
              <a:t>以虚空为大，今悟妙心广大，故观十方</a:t>
            </a:r>
            <a:r>
              <a:rPr lang="zh-CN" altLang="en-US" dirty="0" smtClean="0"/>
              <a:t>空，如</a:t>
            </a:r>
            <a:r>
              <a:rPr lang="zh-CN" altLang="en-US" dirty="0"/>
              <a:t>手持叶物</a:t>
            </a:r>
            <a:r>
              <a:rPr lang="zh-CN" altLang="en-US" dirty="0" smtClean="0"/>
              <a:t>耳。向</a:t>
            </a:r>
            <a:r>
              <a:rPr lang="zh-CN" altLang="en-US" dirty="0"/>
              <a:t>以目前诸物作障，不达唯心所现，今则了一切物皆即妙明真心，此心</a:t>
            </a:r>
            <a:r>
              <a:rPr lang="zh-CN" altLang="en-US" dirty="0" smtClean="0"/>
              <a:t>周遍，含</a:t>
            </a:r>
            <a:r>
              <a:rPr lang="zh-CN" altLang="en-US" dirty="0"/>
              <a:t>裹十方</a:t>
            </a:r>
            <a:r>
              <a:rPr lang="zh-CN" altLang="en-US" dirty="0" smtClean="0"/>
              <a:t>矣。向以只认</a:t>
            </a:r>
            <a:r>
              <a:rPr lang="zh-CN" altLang="en-US" dirty="0"/>
              <a:t>父母所生之身为实而生爱恋，今则反观此身如十方空中之一尘，湛巨海浮一沤起灭无从，了不可得</a:t>
            </a:r>
            <a:r>
              <a:rPr lang="zh-CN" altLang="en-US" dirty="0" smtClean="0"/>
              <a:t>矣。一向</a:t>
            </a:r>
            <a:r>
              <a:rPr lang="zh-CN" altLang="en-US" dirty="0"/>
              <a:t>迷真，但执妄想生灭为心，今则了悟自知获本妙心常住不灭矣！自非如来大悲开示，何以一旦超悟至此哉？故说偈陈情赞佛。</a:t>
            </a:r>
          </a:p>
        </p:txBody>
      </p:sp>
    </p:spTree>
    <p:extLst>
      <p:ext uri="{BB962C8B-B14F-4D97-AF65-F5344CB8AC3E}">
        <p14:creationId xmlns:p14="http://schemas.microsoft.com/office/powerpoint/2010/main" val="80939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内容占位符 2"/>
          <p:cNvSpPr>
            <a:spLocks noGrp="1"/>
          </p:cNvSpPr>
          <p:nvPr>
            <p:ph idx="1"/>
          </p:nvPr>
        </p:nvSpPr>
        <p:spPr>
          <a:xfrm>
            <a:off x="107950" y="116632"/>
            <a:ext cx="8928100" cy="6480720"/>
          </a:xfrm>
        </p:spPr>
        <p:txBody>
          <a:bodyPr>
            <a:norm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妙湛总持不动尊，首楞严王世希有。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偈赞佛法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消我亿劫颠倒想，不历僧祇获法身。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悟获法身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愿今得果成宝王，还度如是恒沙众。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将此深心奉尘刹，是则名为报佛恩。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发愿报恩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伏请世尊为证明，五浊恶世誓先入。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如一众生未成佛，终不于此取泥洹。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誓度众生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大雄大力大慈悲，希更审除微细惑。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求除细惑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令我早登无上觉，于十方界坐道场。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速成正觉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舜若多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（虚空）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性可销亡，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铄迦罗</a:t>
            </a:r>
            <a:r>
              <a:rPr lang="zh-CN" altLang="en-US" sz="28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（坚固不坏）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心无动转。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申述不退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230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5253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初</a:t>
            </a:r>
            <a:r>
              <a:rPr lang="zh-CN" altLang="en-US" dirty="0"/>
              <a:t>句赞佛，此单赞佛法身而三身具焉，不必别</a:t>
            </a:r>
            <a:r>
              <a:rPr lang="zh-CN" altLang="en-US" dirty="0" smtClean="0"/>
              <a:t>也。清净</a:t>
            </a:r>
            <a:r>
              <a:rPr lang="zh-CN" altLang="en-US" dirty="0"/>
              <a:t>妙法身，湛然应一切，故</a:t>
            </a:r>
            <a:r>
              <a:rPr lang="zh-CN" altLang="en-US" dirty="0" smtClean="0"/>
              <a:t>曰“妙湛”。</a:t>
            </a:r>
            <a:r>
              <a:rPr lang="zh-CN" altLang="en-US" dirty="0"/>
              <a:t>以此法身为诸法体，三德具足，故</a:t>
            </a:r>
            <a:r>
              <a:rPr lang="zh-CN" altLang="en-US" dirty="0" smtClean="0"/>
              <a:t>曰“总持”。</a:t>
            </a:r>
            <a:r>
              <a:rPr lang="zh-CN" altLang="en-US" dirty="0"/>
              <a:t>佛身充满于法界，普现一切群生前，随缘赴感靡不周，而恒处此菩提座，故</a:t>
            </a:r>
            <a:r>
              <a:rPr lang="zh-CN" altLang="en-US" dirty="0" smtClean="0"/>
              <a:t>曰“不动”。</a:t>
            </a:r>
            <a:r>
              <a:rPr lang="zh-CN" altLang="en-US" dirty="0"/>
              <a:t>举一体而具三身，故</a:t>
            </a:r>
            <a:r>
              <a:rPr lang="zh-CN" altLang="en-US" dirty="0" smtClean="0"/>
              <a:t>为“圣中尊”。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所以</a:t>
            </a:r>
            <a:r>
              <a:rPr lang="zh-CN" altLang="en-US" dirty="0"/>
              <a:t>单赞法身者：以阿难最初但见如来三十二相，心生爱乐，故从佛出家，以所见之佛不真，而所发之心亦是妄想；今既蒙开示，妙悟自心，乃见佛法身，故此特</a:t>
            </a:r>
            <a:r>
              <a:rPr lang="zh-CN" altLang="en-US" dirty="0" smtClean="0"/>
              <a:t>赞</a:t>
            </a:r>
            <a:r>
              <a:rPr lang="en-US" altLang="zh-CN" dirty="0" smtClean="0"/>
              <a:t>……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次</a:t>
            </a:r>
            <a:r>
              <a:rPr lang="zh-CN" altLang="en-US" dirty="0"/>
              <a:t>句赞法，阿难初请妙奢摩他、三摩、禅那，佛许</a:t>
            </a:r>
            <a:r>
              <a:rPr lang="zh-CN" altLang="en-US" dirty="0" smtClean="0"/>
              <a:t>云“有</a:t>
            </a:r>
            <a:r>
              <a:rPr lang="zh-CN" altLang="en-US" dirty="0"/>
              <a:t>三摩</a:t>
            </a:r>
            <a:r>
              <a:rPr lang="zh-CN" altLang="en-US" dirty="0" smtClean="0"/>
              <a:t>提，名</a:t>
            </a:r>
            <a:r>
              <a:rPr lang="zh-CN" altLang="en-US" dirty="0"/>
              <a:t>大佛顶首楞严</a:t>
            </a:r>
            <a:r>
              <a:rPr lang="zh-CN" altLang="en-US" dirty="0" smtClean="0"/>
              <a:t>王”，</a:t>
            </a:r>
            <a:r>
              <a:rPr lang="zh-CN" altLang="en-US" dirty="0"/>
              <a:t>从前一往破妄显</a:t>
            </a:r>
            <a:r>
              <a:rPr lang="zh-CN" altLang="en-US" dirty="0" smtClean="0"/>
              <a:t>真，以</a:t>
            </a:r>
            <a:r>
              <a:rPr lang="zh-CN" altLang="en-US" dirty="0"/>
              <a:t>极一心之源，通显大定之空体，圆融三谛，总合</a:t>
            </a:r>
            <a:r>
              <a:rPr lang="zh-CN" altLang="en-US" dirty="0" smtClean="0"/>
              <a:t>真空。已</a:t>
            </a:r>
            <a:r>
              <a:rPr lang="zh-CN" altLang="en-US" dirty="0"/>
              <a:t>悟此定体，故赞此法为世希有。</a:t>
            </a:r>
          </a:p>
        </p:txBody>
      </p:sp>
    </p:spTree>
    <p:extLst>
      <p:ext uri="{BB962C8B-B14F-4D97-AF65-F5344CB8AC3E}">
        <p14:creationId xmlns:p14="http://schemas.microsoft.com/office/powerpoint/2010/main" val="190359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100" b="1" dirty="0" smtClean="0">
                <a:ea typeface="黑体" pitchFamily="49" charset="-122"/>
              </a:rPr>
              <a:t>二、示</a:t>
            </a:r>
            <a:r>
              <a:rPr lang="zh-CN" altLang="en-US" sz="2100" b="1" dirty="0" smtClean="0">
                <a:latin typeface="Arial" charset="0"/>
                <a:ea typeface="黑体" pitchFamily="49" charset="-122"/>
              </a:rPr>
              <a:t>“</a:t>
            </a:r>
            <a:r>
              <a:rPr lang="zh-CN" altLang="en-US" sz="2100" b="1" dirty="0" smtClean="0">
                <a:ea typeface="黑体" pitchFamily="49" charset="-122"/>
              </a:rPr>
              <a:t>相大</a:t>
            </a:r>
            <a:r>
              <a:rPr lang="zh-CN" altLang="en-US" sz="2100" b="1" dirty="0" smtClean="0">
                <a:latin typeface="Arial" charset="0"/>
                <a:ea typeface="黑体" pitchFamily="49" charset="-122"/>
              </a:rPr>
              <a:t>”</a:t>
            </a:r>
            <a:r>
              <a:rPr lang="en-US" altLang="zh-CN" sz="2100" b="1" dirty="0" smtClean="0">
                <a:latin typeface="Arial" charset="0"/>
                <a:ea typeface="黑体" pitchFamily="49" charset="-122"/>
              </a:rPr>
              <a:t>——</a:t>
            </a:r>
            <a:r>
              <a:rPr lang="zh-CN" altLang="en-US" sz="2100" b="1" dirty="0" smtClean="0">
                <a:ea typeface="黑体" pitchFamily="49" charset="-122"/>
              </a:rPr>
              <a:t>说不空如来藏，会通四科、圆融七大，要在明示触目是道，大道遍一切时处，且拣择执能观鉴觉为究竟，</a:t>
            </a:r>
            <a:r>
              <a:rPr lang="zh-CN" altLang="en-US" sz="2100" b="1" dirty="0" smtClean="0">
                <a:latin typeface="Arial" charset="0"/>
                <a:ea typeface="黑体" pitchFamily="49" charset="-122"/>
              </a:rPr>
              <a:t>“</a:t>
            </a:r>
            <a:r>
              <a:rPr lang="zh-CN" altLang="en-US" sz="2100" b="1" dirty="0" smtClean="0">
                <a:ea typeface="黑体" pitchFamily="49" charset="-122"/>
              </a:rPr>
              <a:t>夺人（能观）融境（所观）</a:t>
            </a:r>
            <a:r>
              <a:rPr lang="zh-CN" altLang="en-US" sz="2100" b="1" dirty="0" smtClean="0">
                <a:latin typeface="Arial" charset="0"/>
                <a:ea typeface="黑体" pitchFamily="49" charset="-122"/>
              </a:rPr>
              <a:t>”</a:t>
            </a:r>
            <a:r>
              <a:rPr lang="zh-CN" altLang="en-US" sz="2100" b="1" dirty="0" smtClean="0">
                <a:ea typeface="黑体" pitchFamily="49" charset="-122"/>
              </a:rPr>
              <a:t>，显法界圆融，回归法界一相，亦明道遍一切处</a:t>
            </a:r>
            <a:r>
              <a:rPr lang="en-US" altLang="zh-CN" sz="2100" b="1" dirty="0" smtClean="0">
                <a:ea typeface="黑体" pitchFamily="49" charset="-122"/>
              </a:rPr>
              <a:t>——</a:t>
            </a:r>
            <a:r>
              <a:rPr lang="zh-CN" altLang="en-US" sz="2100" b="1" dirty="0" smtClean="0">
                <a:ea typeface="黑体" pitchFamily="49" charset="-122"/>
              </a:rPr>
              <a:t>了妄即真，开生灭门</a:t>
            </a:r>
          </a:p>
          <a:p>
            <a:pPr>
              <a:lnSpc>
                <a:spcPct val="110000"/>
              </a:lnSpc>
              <a:buNone/>
            </a:pPr>
            <a:r>
              <a:rPr lang="zh-CN" altLang="en-US" sz="2100" dirty="0" smtClean="0">
                <a:latin typeface="+mn-ea"/>
              </a:rPr>
              <a:t>       前七处征心、十二番显真，乃就真如体大而言，</a:t>
            </a:r>
            <a:r>
              <a:rPr lang="zh-CN" altLang="en-US" sz="2100" dirty="0" smtClean="0">
                <a:solidFill>
                  <a:srgbClr val="FF0000"/>
                </a:solidFill>
                <a:latin typeface="+mn-ea"/>
              </a:rPr>
              <a:t>泯一切相，不立一法</a:t>
            </a:r>
            <a:r>
              <a:rPr lang="zh-CN" altLang="en-US" sz="2100" dirty="0" smtClean="0">
                <a:latin typeface="+mn-ea"/>
              </a:rPr>
              <a:t>，乃</a:t>
            </a:r>
            <a:r>
              <a:rPr lang="zh-CN" altLang="en-US" sz="2100" dirty="0" smtClean="0">
                <a:solidFill>
                  <a:srgbClr val="FF0000"/>
                </a:solidFill>
                <a:latin typeface="+mn-ea"/>
              </a:rPr>
              <a:t>破妄明真</a:t>
            </a:r>
            <a:r>
              <a:rPr lang="zh-CN" altLang="en-US" sz="2100" dirty="0" smtClean="0">
                <a:latin typeface="+mn-ea"/>
              </a:rPr>
              <a:t>。此四科七大，乃就真如用大而言，</a:t>
            </a:r>
            <a:r>
              <a:rPr lang="zh-CN" altLang="en-US" sz="2100" dirty="0" smtClean="0">
                <a:solidFill>
                  <a:srgbClr val="FF0000"/>
                </a:solidFill>
                <a:latin typeface="+mn-ea"/>
              </a:rPr>
              <a:t>即一切相，不废一法，乃了妄即真。</a:t>
            </a:r>
            <a:endParaRPr lang="en-US" altLang="zh-CN" sz="2100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100" dirty="0">
                <a:latin typeface="+mn-ea"/>
              </a:rPr>
              <a:t> </a:t>
            </a:r>
            <a:r>
              <a:rPr lang="en-US" altLang="zh-CN" sz="2100" dirty="0" smtClean="0">
                <a:latin typeface="+mn-ea"/>
              </a:rPr>
              <a:t>      </a:t>
            </a:r>
            <a:r>
              <a:rPr lang="zh-CN" altLang="en-US" sz="2100" dirty="0" smtClean="0">
                <a:latin typeface="+mn-ea"/>
              </a:rPr>
              <a:t>此会四科之文，承上“非因缘</a:t>
            </a:r>
            <a:r>
              <a:rPr lang="zh-CN" altLang="en-US" sz="2100" dirty="0">
                <a:latin typeface="+mn-ea"/>
              </a:rPr>
              <a:t>非</a:t>
            </a:r>
            <a:r>
              <a:rPr lang="zh-CN" altLang="en-US" sz="2100" dirty="0" smtClean="0">
                <a:latin typeface="+mn-ea"/>
              </a:rPr>
              <a:t>自然”而</a:t>
            </a:r>
            <a:r>
              <a:rPr lang="zh-CN" altLang="en-US" sz="2100" dirty="0">
                <a:latin typeface="+mn-ea"/>
              </a:rPr>
              <a:t>来；七</a:t>
            </a:r>
            <a:r>
              <a:rPr lang="zh-CN" altLang="en-US" sz="2100" dirty="0" smtClean="0">
                <a:latin typeface="+mn-ea"/>
              </a:rPr>
              <a:t>大之文，承上“非和合非不和合”而来。要在显一切法，相妄性真，当体即如来藏，此乃理事无碍；七大因当体是如来藏，故循业发现，一一周遍，互摄互入，此乃事事无碍。长水判此一部分经文乃“即妄显真，即相显性”，灼然如是！</a:t>
            </a:r>
            <a:endParaRPr lang="en-US" altLang="zh-CN" sz="2100" dirty="0" smtClean="0">
              <a:latin typeface="+mn-ea"/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100" dirty="0">
                <a:latin typeface="+mn-ea"/>
              </a:rPr>
              <a:t> </a:t>
            </a:r>
            <a:r>
              <a:rPr lang="en-US" altLang="zh-CN" sz="2100" dirty="0" smtClean="0">
                <a:latin typeface="+mn-ea"/>
              </a:rPr>
              <a:t>      </a:t>
            </a:r>
            <a:r>
              <a:rPr lang="zh-CN" altLang="en-US" sz="2100" dirty="0" smtClean="0">
                <a:latin typeface="+mn-ea"/>
              </a:rPr>
              <a:t>如来藏真心，从相上看，五蕴、六根、六尘、六识、十二处、十八界、七大等，皆是如来藏之幻相，相妄性真。上文“呈见性常住不灭”那一节，有言：</a:t>
            </a:r>
            <a:r>
              <a:rPr lang="zh-CN" altLang="en-US" sz="2100" dirty="0" smtClean="0">
                <a:solidFill>
                  <a:srgbClr val="FF0000"/>
                </a:solidFill>
                <a:latin typeface="+mn-ea"/>
              </a:rPr>
              <a:t>“色心诸缘，及心所使，诸所缘法，唯心所现。汝身汝心，皆是妙明真精妙心中所现物”，</a:t>
            </a:r>
            <a:r>
              <a:rPr lang="zh-CN" altLang="en-US" sz="2100" dirty="0" smtClean="0">
                <a:latin typeface="+mn-ea"/>
              </a:rPr>
              <a:t>即是此意。</a:t>
            </a:r>
            <a:endParaRPr lang="en-US" altLang="zh-CN" sz="2100" dirty="0" smtClean="0">
              <a:latin typeface="+mn-ea"/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100" dirty="0" smtClean="0">
                <a:latin typeface="+mn-ea"/>
              </a:rPr>
              <a:t>       </a:t>
            </a:r>
            <a:r>
              <a:rPr lang="zh-CN" altLang="en-US" sz="2100" dirty="0" smtClean="0">
                <a:latin typeface="+mn-ea"/>
              </a:rPr>
              <a:t>其落脚点在明示，道在六根门头放光动地，道遍一切时处，“处处逢归路，头头达故乡”，回答了“道在哪里”的问题。后文二十五圣之圆通，皆以此为理论依据。</a:t>
            </a:r>
          </a:p>
        </p:txBody>
      </p:sp>
    </p:spTree>
    <p:extLst>
      <p:ext uri="{BB962C8B-B14F-4D97-AF65-F5344CB8AC3E}">
        <p14:creationId xmlns:p14="http://schemas.microsoft.com/office/powerpoint/2010/main" val="348566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总结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1.</a:t>
            </a:r>
            <a:r>
              <a:rPr lang="zh-CN" altLang="en-US" dirty="0" smtClean="0"/>
              <a:t>四</a:t>
            </a:r>
            <a:r>
              <a:rPr lang="zh-CN" altLang="en-US" dirty="0"/>
              <a:t>科之文，明相大，相当于假观，破俱生法</a:t>
            </a:r>
            <a:r>
              <a:rPr lang="zh-CN" altLang="en-US" dirty="0" smtClean="0"/>
              <a:t>执，了妄即真，即相显性。</a:t>
            </a:r>
            <a:r>
              <a:rPr lang="zh-CN" altLang="en-US" dirty="0"/>
              <a:t>“若人识得心，大地无寸土”，“虚空粉碎，大</a:t>
            </a:r>
            <a:r>
              <a:rPr lang="zh-CN" altLang="en-US" dirty="0" smtClean="0"/>
              <a:t>地平沉”</a:t>
            </a:r>
            <a:r>
              <a:rPr lang="zh-CN" altLang="en-US" dirty="0"/>
              <a:t>，“汝等一</a:t>
            </a:r>
            <a:r>
              <a:rPr lang="zh-CN" altLang="en-US" dirty="0" smtClean="0"/>
              <a:t>人，发</a:t>
            </a:r>
            <a:r>
              <a:rPr lang="zh-CN" altLang="en-US" dirty="0"/>
              <a:t>真归元，此十方</a:t>
            </a:r>
            <a:r>
              <a:rPr lang="zh-CN" altLang="en-US" dirty="0" smtClean="0"/>
              <a:t>空，皆</a:t>
            </a:r>
            <a:r>
              <a:rPr lang="zh-CN" altLang="en-US" dirty="0"/>
              <a:t>悉销殒”</a:t>
            </a:r>
            <a:r>
              <a:rPr lang="en-US" altLang="zh-CN" dirty="0" smtClean="0"/>
              <a:t> 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2.</a:t>
            </a:r>
            <a:r>
              <a:rPr lang="zh-CN" altLang="en-US" dirty="0" smtClean="0"/>
              <a:t>四科之文，其</a:t>
            </a:r>
            <a:r>
              <a:rPr lang="zh-CN" altLang="en-US" dirty="0"/>
              <a:t>落脚点在明示</a:t>
            </a:r>
            <a:r>
              <a:rPr lang="zh-CN" altLang="en-US" dirty="0" smtClean="0"/>
              <a:t>，“道</a:t>
            </a:r>
            <a:r>
              <a:rPr lang="zh-CN" altLang="en-US" dirty="0"/>
              <a:t>在六根门头放光动地，道遍一切</a:t>
            </a:r>
            <a:r>
              <a:rPr lang="zh-CN" altLang="en-US" dirty="0" smtClean="0"/>
              <a:t>时，遍一切处，遍一切心态”，</a:t>
            </a:r>
            <a:r>
              <a:rPr lang="zh-CN" altLang="en-US" dirty="0"/>
              <a:t>“处处逢归路，头头达</a:t>
            </a:r>
            <a:r>
              <a:rPr lang="zh-CN" altLang="en-US" dirty="0" smtClean="0"/>
              <a:t>故乡，本来成现事，何必待思量”（神照本如偈），“你从道场来，你从道场去，脱体是道场，何处更不是”（赵州偈），</a:t>
            </a:r>
            <a:r>
              <a:rPr lang="zh-CN" altLang="en-US" dirty="0"/>
              <a:t>回答了“道在哪里”的问题。后文二十五圣之圆通，皆以此为理论依据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3.</a:t>
            </a:r>
            <a:r>
              <a:rPr lang="zh-CN" altLang="en-US" dirty="0" smtClean="0"/>
              <a:t>圆顿的修行要在触境逢缘，以建立在圆顿信解基础上的正念，转一切境为道场，转一切缘为道用，这当中，只有全体的承当，没有丝毫的回避。个中之妙，全在一个“转”字，宗门中谓之“回头转脑”、“个个立在转处”、“转得及”，教下谓之“转识成智”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4.《</a:t>
            </a:r>
            <a:r>
              <a:rPr lang="zh-CN" altLang="en-US" dirty="0" smtClean="0"/>
              <a:t>楞严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中讲，“心能转物即同如来”。如何转物？转心是。如何转心？转识是。如何转识？觅心了不可得是。依道场观、妙用观、加持观，勘念观，转一切境为道场，在功夫的诀窍，就在于“念头生起时转得及”。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178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55272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课后思考题：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1.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谈谈你对四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科“本非因缘、非自然性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”之理解。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2.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经云：“如来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藏中，性色真空，性空真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色，清净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本然，周遍法界。随众生心，应所知量，循业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发现。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世间无知，惑为因缘及自然性，皆是识心分别计度，但有言说都无实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义。”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）什么是性色真空，性空真色？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）地水火风空五大，何以说“清净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本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然，周遍法界”？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）“随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众生心，应所知量，循业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发现”是什么意思？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3.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谈谈你对“四大非和合非不和合”之理解。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4.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什么是见大？什么是识大？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5.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四科七大本如来藏妙真如性这一部分经文，在修行中，对你有什么启发？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974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 dirty="0" smtClean="0">
                <a:ea typeface="黑体" pitchFamily="49" charset="-122"/>
              </a:rPr>
              <a:t>（一）会通四科，本如来藏性</a:t>
            </a:r>
            <a:r>
              <a:rPr lang="en-US" altLang="zh-CN" b="1" dirty="0" smtClean="0">
                <a:ea typeface="黑体" pitchFamily="49" charset="-122"/>
              </a:rPr>
              <a:t>——</a:t>
            </a:r>
            <a:r>
              <a:rPr lang="zh-CN" altLang="en-US" b="1" dirty="0" smtClean="0">
                <a:ea typeface="黑体" pitchFamily="49" charset="-122"/>
              </a:rPr>
              <a:t>会妄归真，即事即理，随缘不变，色即是空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3100" b="1" dirty="0" smtClean="0"/>
              <a:t>            </a:t>
            </a: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阿难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！汝犹未明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一切浮尘诸幻化</a:t>
            </a:r>
            <a:r>
              <a:rPr lang="zh-CN" altLang="en-US" sz="3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相</a:t>
            </a:r>
            <a:r>
              <a:rPr lang="zh-CN" altLang="en-US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（前文但对妄明真，而未能即妄显真、即相显性，故云“未明” ）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，当处出生，随处灭尽，幻妄称相，其性真为妙觉明体。</a:t>
            </a: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如是乃至五阴六入，从十二处至十八界，因缘和合，虚妄有生，因缘别离，虚妄名灭</a:t>
            </a:r>
            <a:r>
              <a:rPr lang="en-US" altLang="zh-CN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按：明因缘乃方便说，非究竟说</a:t>
            </a:r>
            <a:r>
              <a:rPr lang="en-US" altLang="zh-CN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殊不能知，生灭去来，本如来藏常住妙明、不动周圆、妙真如性。性真常中，求于去来、迷悟、生死，了无所得</a:t>
            </a:r>
            <a:r>
              <a:rPr lang="en-US" altLang="zh-CN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按：究竟说。因缘亦不过是如来藏妙明真心的幻现，并非真的由实有体相各异的因缘之聚散，而后产生出实有之生灭等果</a:t>
            </a: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相。长水：三科者，谓蕴、处、</a:t>
            </a:r>
            <a:r>
              <a:rPr lang="zh-CN" altLang="en-US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界</a:t>
            </a:r>
            <a:r>
              <a:rPr lang="en-US" altLang="zh-CN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之三科，乃是世间虚妄分别，</a:t>
            </a:r>
            <a:r>
              <a:rPr lang="zh-CN" altLang="en-US" sz="3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幻</a:t>
            </a: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因缘合，假名为生；</a:t>
            </a:r>
            <a:r>
              <a:rPr lang="zh-CN" altLang="en-US" sz="3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幻</a:t>
            </a: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因缘离，假名为灭，</a:t>
            </a:r>
            <a:r>
              <a:rPr lang="zh-CN" altLang="en-US" sz="3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实无有体可生可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灭</a:t>
            </a:r>
            <a:r>
              <a:rPr lang="en-US" altLang="zh-CN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一切</a:t>
            </a: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诸法，本自不生，今则无灭，非三世法，故无去来。生灭去来，既不可得，如来藏性元自常住，本不曾动。周遍湛寂，众生迷倒，为物所转，殊不觉知，是迷圆实</a:t>
            </a:r>
            <a:r>
              <a:rPr lang="zh-CN" altLang="en-US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</a:t>
            </a:r>
            <a:r>
              <a:rPr lang="en-US" altLang="zh-CN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了</a:t>
            </a: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，毕竟也。迷悟，生佛也，亦真妄也。生佛真妄，去来生死，一切对待，情谓故有。一真如性，尚无此名，况有诸法对待相耶？情忘体现，毕竟无得。</a:t>
            </a:r>
            <a:r>
              <a:rPr lang="en-US" altLang="zh-CN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37360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长</a:t>
            </a:r>
            <a:r>
              <a:rPr lang="zh-CN" altLang="en-US" dirty="0"/>
              <a:t>水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前</a:t>
            </a:r>
            <a:r>
              <a:rPr lang="zh-CN" altLang="en-US" dirty="0"/>
              <a:t>文虽就眼之一门，显真见体离缘绝相，非生非灭，略会见之与</a:t>
            </a:r>
            <a:r>
              <a:rPr lang="zh-CN" altLang="en-US" dirty="0" smtClean="0"/>
              <a:t>缘，元</a:t>
            </a:r>
            <a:r>
              <a:rPr lang="zh-CN" altLang="en-US" dirty="0"/>
              <a:t>是菩提妙净明体，而未明三科诸法，皆如幻化，故此指也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虚假</a:t>
            </a:r>
            <a:r>
              <a:rPr lang="zh-CN" altLang="en-US" dirty="0"/>
              <a:t>不实，污染真性，故曰浮尘。假托虚伪，妄设情名，称幻。无而忽有，毕竟无体，称之曰</a:t>
            </a:r>
            <a:r>
              <a:rPr lang="zh-CN" altLang="en-US" dirty="0" smtClean="0"/>
              <a:t>化。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此</a:t>
            </a:r>
            <a:r>
              <a:rPr lang="zh-CN" altLang="en-US" dirty="0"/>
              <a:t>诸幻相，本无所依，但是迷真，忽然而起，故云“当处出生”。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生</a:t>
            </a:r>
            <a:r>
              <a:rPr lang="zh-CN" altLang="en-US" dirty="0"/>
              <a:t>即无生，本自寂灭，故云“随处灭尽”。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《</a:t>
            </a:r>
            <a:r>
              <a:rPr lang="zh-CN" altLang="en-US" dirty="0"/>
              <a:t>楞伽经</a:t>
            </a:r>
            <a:r>
              <a:rPr lang="en-US" altLang="zh-CN" dirty="0"/>
              <a:t>》</a:t>
            </a:r>
            <a:r>
              <a:rPr lang="zh-CN" altLang="en-US" dirty="0"/>
              <a:t>云：“一切法不生，我说刹那义。初生即有灭，不为愚者说</a:t>
            </a:r>
            <a:r>
              <a:rPr lang="zh-CN" altLang="en-US" dirty="0" smtClean="0"/>
              <a:t>。”</a:t>
            </a:r>
            <a:r>
              <a:rPr lang="en-US" altLang="zh-CN" dirty="0" smtClean="0"/>
              <a:t> 《</a:t>
            </a:r>
            <a:r>
              <a:rPr lang="zh-CN" altLang="en-US" dirty="0"/>
              <a:t>中论</a:t>
            </a:r>
            <a:r>
              <a:rPr lang="en-US" altLang="zh-CN" dirty="0"/>
              <a:t>》</a:t>
            </a:r>
            <a:r>
              <a:rPr lang="zh-CN" altLang="en-US" dirty="0"/>
              <a:t>云：“诸法不自生，亦不从他生，不共不无因，是故知无生。</a:t>
            </a:r>
            <a:r>
              <a:rPr lang="zh-CN" altLang="en-US" dirty="0" smtClean="0"/>
              <a:t>”彼</a:t>
            </a:r>
            <a:r>
              <a:rPr lang="zh-CN" altLang="en-US" dirty="0"/>
              <a:t>之无生，即此灭尽也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以</a:t>
            </a:r>
            <a:r>
              <a:rPr lang="zh-CN" altLang="en-US" dirty="0"/>
              <a:t>妄见取，似有浮相，毕竟无体，犹如幻事，故云“幻妄称相”。无体之处，元是菩提妙觉明性，故云“其性真为妙觉明体”。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6885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       问</a:t>
            </a:r>
            <a:r>
              <a:rPr lang="zh-CN" altLang="en-US" dirty="0"/>
              <a:t>：幻相不实，毕竟无体，何得复云“其性真为妙觉明体”？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         答：譬如空华，由依翳病，观空故有，离空无别华相。空华虽无自性，然以虚空为所依体。若翳病瘥，华相虽灭，空性不灭。诸法性相亦复如是，幻相虽灭，真性不动。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         问：若如是者，斯则真如即万法，万法即真如，何得一体立真立妄？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         答：亦如空华，翳者妄见。若无翳目，唯见晴空而无华相。故知万法虽真，唯证乃知，非是识心之所能见。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         以凡夫人，心识粗动，唯见世间粗动之相，执此粗相，为相所碍，不见真性。故前文云：“迷己为物，故于是中，观大观小。”故今广破，执丧空明，因兹悟入佛之知见。故</a:t>
            </a:r>
            <a:r>
              <a:rPr lang="en-US" altLang="zh-CN" dirty="0"/>
              <a:t>《</a:t>
            </a:r>
            <a:r>
              <a:rPr lang="zh-CN" altLang="en-US" dirty="0"/>
              <a:t>华严</a:t>
            </a:r>
            <a:r>
              <a:rPr lang="en-US" altLang="zh-CN" dirty="0"/>
              <a:t>》</a:t>
            </a:r>
            <a:r>
              <a:rPr lang="zh-CN" altLang="en-US" dirty="0"/>
              <a:t>云：“一切法无生，一切法无灭。若能如是解，诸佛常现前。”前文亦云：“若能转物，即同如来。”皆斯义也。</a:t>
            </a:r>
          </a:p>
        </p:txBody>
      </p:sp>
    </p:spTree>
    <p:extLst>
      <p:ext uri="{BB962C8B-B14F-4D97-AF65-F5344CB8AC3E}">
        <p14:creationId xmlns:p14="http://schemas.microsoft.com/office/powerpoint/2010/main" val="3901551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憨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山云：</a:t>
            </a:r>
            <a:r>
              <a:rPr lang="zh-CN" altLang="en-US" dirty="0">
                <a:latin typeface="+mn-ea"/>
              </a:rPr>
              <a:t>此直指一心真源不生不灭如来藏性，将以融会万法</a:t>
            </a:r>
            <a:r>
              <a:rPr lang="zh-CN" altLang="en-US" dirty="0" smtClean="0">
                <a:latin typeface="+mn-ea"/>
              </a:rPr>
              <a:t>也。由</a:t>
            </a:r>
            <a:r>
              <a:rPr lang="zh-CN" altLang="en-US" dirty="0">
                <a:latin typeface="+mn-ea"/>
              </a:rPr>
              <a:t>迷此一心，不生不灭与生灭和合成阿赖耶识，变起见、相二分，为色心二法，内成五蕴之众生、外及虚空之世界，诸所缘法悉现其中；良由众生不觉，认缘失真，故受轮转</a:t>
            </a:r>
            <a:r>
              <a:rPr lang="zh-CN" altLang="en-US" dirty="0" smtClean="0">
                <a:latin typeface="+mn-ea"/>
              </a:rPr>
              <a:t>耳</a:t>
            </a:r>
            <a:r>
              <a:rPr lang="en-US" altLang="zh-CN" dirty="0" smtClean="0">
                <a:latin typeface="+mn-ea"/>
              </a:rPr>
              <a:t>……</a:t>
            </a:r>
            <a:r>
              <a:rPr lang="zh-CN" altLang="en-US" dirty="0" smtClean="0">
                <a:latin typeface="+mn-ea"/>
              </a:rPr>
              <a:t> </a:t>
            </a:r>
            <a:endParaRPr lang="zh-CN" altLang="en-US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以前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破妄所显之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空，名</a:t>
            </a:r>
            <a:r>
              <a:rPr lang="zh-CN" altLang="en-US" dirty="0">
                <a:solidFill>
                  <a:srgbClr val="0000FF"/>
                </a:solidFill>
                <a:latin typeface="+mn-ea"/>
              </a:rPr>
              <a:t>但空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耳！以空而不能有，故非真空；今将会五蕴、根、尘、识界并及七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大，本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如来藏妙真如性，是为即有之空，名实相真空，方尽大乘圆融空藏之体，</a:t>
            </a:r>
            <a:r>
              <a:rPr lang="zh-CN" altLang="en-US" dirty="0">
                <a:latin typeface="+mn-ea"/>
              </a:rPr>
              <a:t>此非二乘所知；故世尊特告阿难曰</a:t>
            </a:r>
            <a:r>
              <a:rPr lang="zh-CN" altLang="en-US" dirty="0" smtClean="0">
                <a:latin typeface="+mn-ea"/>
              </a:rPr>
              <a:t>：“汝</a:t>
            </a:r>
            <a:r>
              <a:rPr lang="zh-CN" altLang="en-US" dirty="0">
                <a:latin typeface="+mn-ea"/>
              </a:rPr>
              <a:t>犹未明一切浮尘诸幻化相当处出生，随处灭</a:t>
            </a:r>
            <a:r>
              <a:rPr lang="zh-CN" altLang="en-US" dirty="0" smtClean="0">
                <a:latin typeface="+mn-ea"/>
              </a:rPr>
              <a:t>尽。”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若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了缘生如幻，本自无生，但幻妄称相而已，其性真为妙觉明体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也。此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则法法全真，何有一法之妄相哉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？</a:t>
            </a:r>
            <a:r>
              <a:rPr lang="zh-CN" altLang="en-US" dirty="0" smtClean="0">
                <a:latin typeface="+mn-ea"/>
              </a:rPr>
              <a:t> </a:t>
            </a:r>
            <a:endParaRPr lang="zh-CN" altLang="en-US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+mn-ea"/>
              </a:rPr>
              <a:t>    如是</a:t>
            </a:r>
            <a:r>
              <a:rPr lang="zh-CN" altLang="en-US" dirty="0">
                <a:latin typeface="+mn-ea"/>
              </a:rPr>
              <a:t>则知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五阴、六入，从十二处至十八界，此诸妄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相，但是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因缘和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合，虚妄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有生，因缘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别离，虚妄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名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灭。汝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等但见生灭之妄相，殊不能知生灭去来者本如来藏常住妙明不动周圆妙真如性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也。了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知藏性，又何有生灭、去来之幻妄哉？若以妄想而观，则似有生死、去来之相；若以正智而观，性真常中求于去来、迷悟、生死，了无所得矣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！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5498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3"/>
          <p:cNvSpPr>
            <a:spLocks noGrp="1" noChangeArrowheads="1"/>
          </p:cNvSpPr>
          <p:nvPr>
            <p:ph idx="1"/>
          </p:nvPr>
        </p:nvSpPr>
        <p:spPr>
          <a:xfrm>
            <a:off x="0" y="188912"/>
            <a:ext cx="9144000" cy="6480448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、五阴本如来藏妙真如性</a:t>
            </a:r>
            <a:endParaRPr lang="zh-CN" altLang="en-US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/>
              <a:t>    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阿难，云何五阴本如来藏妙真如性？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是故当知，色阴虚妄，本非因缘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按：明色阴唯心虚妄所现，同体而相异，是幻妄之因缘所生，而非心外之体相各异的他因他缘所生成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，非自然性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按：明其非心外独立不变之实有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是故当知，受阴虚妄，本非因缘，非自然性。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是故当知，想阴虚妄，本非因缘，非自然性。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是故当知，行阴虚妄，本非因缘，非自然性。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是故当知，识阴虚妄，本非因缘，非自然性。</a:t>
            </a:r>
          </a:p>
        </p:txBody>
      </p:sp>
    </p:spTree>
    <p:extLst>
      <p:ext uri="{BB962C8B-B14F-4D97-AF65-F5344CB8AC3E}">
        <p14:creationId xmlns:p14="http://schemas.microsoft.com/office/powerpoint/2010/main" val="125126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66936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色阴虚妄</a:t>
            </a:r>
            <a:r>
              <a:rPr lang="en-US" altLang="zh-CN" dirty="0" smtClean="0"/>
              <a:t>——</a:t>
            </a:r>
            <a:r>
              <a:rPr lang="zh-CN" altLang="en-US" dirty="0"/>
              <a:t>清净目喻真智，晴明空喻真理，瞪喻无明，劳喻妄见，狂华喻妄相；乃色阴</a:t>
            </a:r>
            <a:r>
              <a:rPr lang="zh-CN" altLang="en-US" dirty="0" smtClean="0"/>
              <a:t>也。约</a:t>
            </a:r>
            <a:r>
              <a:rPr lang="zh-CN" altLang="en-US" dirty="0"/>
              <a:t>空、目以辩无体，若了狂华不从空来、不从目出，则知色阴本无所有，全一虚妄</a:t>
            </a:r>
            <a:r>
              <a:rPr lang="zh-CN" altLang="en-US" dirty="0" smtClean="0"/>
              <a:t>也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受阴虚妄</a:t>
            </a:r>
            <a:r>
              <a:rPr lang="en-US" altLang="zh-CN" dirty="0" smtClean="0"/>
              <a:t>——</a:t>
            </a:r>
            <a:r>
              <a:rPr lang="zh-CN" altLang="en-US" dirty="0"/>
              <a:t>宴安、调适，本无违顺诸受</a:t>
            </a:r>
            <a:r>
              <a:rPr lang="zh-CN" altLang="en-US" dirty="0" smtClean="0"/>
              <a:t>也。二</a:t>
            </a:r>
            <a:r>
              <a:rPr lang="zh-CN" altLang="en-US" dirty="0"/>
              <a:t>手相摩则冷暖触现，约空、掌以辩，不从空来、不从掌出，足知触受无体，受阴本无所有，全一虚妄</a:t>
            </a:r>
            <a:r>
              <a:rPr lang="zh-CN" altLang="en-US" dirty="0" smtClean="0"/>
              <a:t>也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/>
              <a:t>          想阴虚妄</a:t>
            </a:r>
            <a:r>
              <a:rPr lang="en-US" altLang="zh-CN" dirty="0" smtClean="0"/>
              <a:t>——</a:t>
            </a:r>
            <a:r>
              <a:rPr lang="zh-CN" altLang="en-US" dirty="0"/>
              <a:t>谈说酢梅而口水出、思蹋悬崖而足酸涩，此陈妄想之状</a:t>
            </a:r>
            <a:r>
              <a:rPr lang="zh-CN" altLang="en-US" dirty="0" smtClean="0"/>
              <a:t>也。约梅</a:t>
            </a:r>
            <a:r>
              <a:rPr lang="zh-CN" altLang="en-US" dirty="0"/>
              <a:t>、口以辩想阴无体，如是酢</a:t>
            </a:r>
            <a:r>
              <a:rPr lang="zh-CN" altLang="en-US" dirty="0" smtClean="0"/>
              <a:t>说因，云</a:t>
            </a:r>
            <a:r>
              <a:rPr lang="zh-CN" altLang="en-US" dirty="0"/>
              <a:t>如是口水；然口水因谈梅而有，若此口水从梅而生，则梅合自谈，则水在梅不在口</a:t>
            </a:r>
            <a:r>
              <a:rPr lang="zh-CN" altLang="en-US" dirty="0" smtClean="0"/>
              <a:t>矣。若</a:t>
            </a:r>
            <a:r>
              <a:rPr lang="zh-CN" altLang="en-US" dirty="0"/>
              <a:t>从口出，且因闻谈梅而出，则当是口闻不待耳</a:t>
            </a:r>
            <a:r>
              <a:rPr lang="zh-CN" altLang="en-US" dirty="0" smtClean="0"/>
              <a:t>矣。若</a:t>
            </a:r>
            <a:r>
              <a:rPr lang="zh-CN" altLang="en-US" dirty="0"/>
              <a:t>独因耳闻谈梅而水出，则此水当从耳出，不从口</a:t>
            </a:r>
            <a:r>
              <a:rPr lang="zh-CN" altLang="en-US" dirty="0" smtClean="0"/>
              <a:t>矣。蹋</a:t>
            </a:r>
            <a:r>
              <a:rPr lang="zh-CN" altLang="en-US" dirty="0"/>
              <a:t>崖相类，如是推穷则想无实体，足知想阴本无所有，全一虚妄</a:t>
            </a:r>
            <a:r>
              <a:rPr lang="zh-CN" altLang="en-US" dirty="0" smtClean="0"/>
              <a:t>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954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8320</Words>
  <Application>Microsoft Office PowerPoint</Application>
  <PresentationFormat>全屏显示(4:3)</PresentationFormat>
  <Paragraphs>122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mingyao</dc:creator>
  <cp:lastModifiedBy>huangminmygyao</cp:lastModifiedBy>
  <cp:revision>87</cp:revision>
  <dcterms:created xsi:type="dcterms:W3CDTF">2019-07-04T07:31:40Z</dcterms:created>
  <dcterms:modified xsi:type="dcterms:W3CDTF">2021-09-13T05:06:48Z</dcterms:modified>
</cp:coreProperties>
</file>