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57" r:id="rId4"/>
    <p:sldId id="298" r:id="rId5"/>
    <p:sldId id="258" r:id="rId6"/>
    <p:sldId id="299" r:id="rId7"/>
    <p:sldId id="259" r:id="rId8"/>
    <p:sldId id="326" r:id="rId9"/>
    <p:sldId id="318" r:id="rId10"/>
    <p:sldId id="260" r:id="rId11"/>
    <p:sldId id="331" r:id="rId12"/>
    <p:sldId id="262" r:id="rId13"/>
    <p:sldId id="263" r:id="rId14"/>
    <p:sldId id="264" r:id="rId15"/>
    <p:sldId id="265" r:id="rId16"/>
    <p:sldId id="302" r:id="rId17"/>
    <p:sldId id="266" r:id="rId18"/>
    <p:sldId id="267" r:id="rId19"/>
    <p:sldId id="268" r:id="rId20"/>
    <p:sldId id="269" r:id="rId21"/>
    <p:sldId id="319" r:id="rId22"/>
    <p:sldId id="320" r:id="rId23"/>
    <p:sldId id="330" r:id="rId24"/>
    <p:sldId id="270" r:id="rId25"/>
    <p:sldId id="306" r:id="rId26"/>
    <p:sldId id="321" r:id="rId27"/>
    <p:sldId id="322" r:id="rId28"/>
    <p:sldId id="327" r:id="rId29"/>
    <p:sldId id="271" r:id="rId30"/>
    <p:sldId id="323" r:id="rId31"/>
    <p:sldId id="324" r:id="rId32"/>
    <p:sldId id="307" r:id="rId33"/>
    <p:sldId id="309" r:id="rId34"/>
    <p:sldId id="308" r:id="rId35"/>
    <p:sldId id="310" r:id="rId36"/>
    <p:sldId id="311" r:id="rId37"/>
    <p:sldId id="312" r:id="rId38"/>
    <p:sldId id="272" r:id="rId39"/>
    <p:sldId id="313" r:id="rId40"/>
    <p:sldId id="300" r:id="rId41"/>
    <p:sldId id="273" r:id="rId42"/>
    <p:sldId id="274" r:id="rId43"/>
    <p:sldId id="275" r:id="rId44"/>
    <p:sldId id="276" r:id="rId45"/>
    <p:sldId id="277" r:id="rId46"/>
    <p:sldId id="278" r:id="rId47"/>
    <p:sldId id="315" r:id="rId48"/>
    <p:sldId id="279" r:id="rId49"/>
    <p:sldId id="280" r:id="rId50"/>
    <p:sldId id="325" r:id="rId51"/>
    <p:sldId id="281" r:id="rId52"/>
    <p:sldId id="282" r:id="rId53"/>
    <p:sldId id="283" r:id="rId54"/>
    <p:sldId id="284" r:id="rId55"/>
    <p:sldId id="328" r:id="rId56"/>
    <p:sldId id="285" r:id="rId57"/>
    <p:sldId id="286" r:id="rId58"/>
    <p:sldId id="287" r:id="rId59"/>
    <p:sldId id="329" r:id="rId60"/>
    <p:sldId id="288" r:id="rId61"/>
    <p:sldId id="289" r:id="rId62"/>
    <p:sldId id="290" r:id="rId63"/>
    <p:sldId id="291" r:id="rId64"/>
    <p:sldId id="314" r:id="rId65"/>
    <p:sldId id="292" r:id="rId66"/>
    <p:sldId id="303" r:id="rId67"/>
    <p:sldId id="305" r:id="rId68"/>
    <p:sldId id="293" r:id="rId69"/>
    <p:sldId id="304" r:id="rId70"/>
    <p:sldId id="294" r:id="rId71"/>
    <p:sldId id="295" r:id="rId72"/>
    <p:sldId id="296" r:id="rId73"/>
    <p:sldId id="316" r:id="rId74"/>
    <p:sldId id="317" r:id="rId7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034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290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23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9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30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041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00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56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0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24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843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2577C-9562-4E1A-8961-6410D27B7FAB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A39B2-BEC5-4A59-BE53-8E0B2BC9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283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712968" cy="2085256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导读（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3-3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）：</a:t>
            </a:r>
            <a:endParaRPr lang="en-US" altLang="zh-CN" b="1" dirty="0" smtClean="0">
              <a:solidFill>
                <a:schemeClr val="tx1"/>
              </a:solidFill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显真心，开圆解（悟道分）（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endParaRPr lang="en-US" altLang="zh-CN" b="1" dirty="0" smtClean="0">
              <a:solidFill>
                <a:schemeClr val="tx1"/>
              </a:solidFill>
              <a:ea typeface="黑体" pitchFamily="49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示迷染悟净之用，明用大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353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ea typeface="黑体" pitchFamily="49" charset="-122"/>
              </a:rPr>
              <a:t>（</a:t>
            </a:r>
            <a:r>
              <a:rPr lang="en-US" altLang="zh-CN" sz="2800" b="1" dirty="0">
                <a:ea typeface="黑体" pitchFamily="49" charset="-122"/>
              </a:rPr>
              <a:t>2</a:t>
            </a:r>
            <a:r>
              <a:rPr lang="zh-CN" altLang="en-US" sz="2800" b="1" dirty="0" smtClean="0">
                <a:ea typeface="黑体" pitchFamily="49" charset="-122"/>
              </a:rPr>
              <a:t>）次辨无明 </a:t>
            </a:r>
            <a:r>
              <a:rPr lang="en-US" altLang="zh-CN" sz="2800" b="1" dirty="0" smtClean="0">
                <a:ea typeface="黑体" pitchFamily="49" charset="-122"/>
              </a:rPr>
              <a:t>——</a:t>
            </a:r>
            <a:r>
              <a:rPr lang="zh-CN" altLang="en-US" sz="2800" b="1" dirty="0" smtClean="0">
                <a:ea typeface="黑体" pitchFamily="49" charset="-122"/>
              </a:rPr>
              <a:t>无明落在能所对待、知与不知二边当中</a:t>
            </a:r>
            <a:r>
              <a:rPr lang="en-US" altLang="zh-CN" sz="2800" b="1" dirty="0" smtClean="0">
                <a:ea typeface="黑体" pitchFamily="49" charset="-122"/>
              </a:rPr>
              <a:t>——</a:t>
            </a:r>
            <a:r>
              <a:rPr lang="zh-CN" altLang="en-US" sz="2800" b="1" dirty="0" smtClean="0">
                <a:ea typeface="黑体" pitchFamily="49" charset="-122"/>
              </a:rPr>
              <a:t>双破明与非明</a:t>
            </a:r>
            <a:endParaRPr lang="en-US" altLang="zh-CN" sz="2800" b="1" dirty="0"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             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佛言：“汝称觉明，为复性明，称名为觉？为觉不明，称为明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觉？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”富楼那言：“若此不明名为觉者，则无所明。”佛言：“若无所明，则无明觉。有所非觉，无所非明，无明又非觉湛明性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2800" b="1" dirty="0" smtClean="0">
                <a:ea typeface="黑体" pitchFamily="49" charset="-122"/>
              </a:rPr>
              <a:t>              </a:t>
            </a:r>
            <a:r>
              <a:rPr lang="en-US" altLang="zh-CN" sz="2800" b="1" dirty="0" smtClean="0">
                <a:ea typeface="黑体" pitchFamily="49" charset="-122"/>
              </a:rPr>
              <a:t>【</a:t>
            </a:r>
            <a:r>
              <a:rPr lang="zh-CN" altLang="en-US" sz="2800" b="1" dirty="0" smtClean="0">
                <a:ea typeface="黑体" pitchFamily="49" charset="-122"/>
              </a:rPr>
              <a:t>佛言：汝</a:t>
            </a:r>
            <a:r>
              <a:rPr lang="zh-CN" altLang="en-US" sz="2800" b="1" dirty="0">
                <a:ea typeface="黑体" pitchFamily="49" charset="-122"/>
              </a:rPr>
              <a:t>称觉明，为复性明，称名为觉？为觉不明，称为明觉</a:t>
            </a:r>
            <a:r>
              <a:rPr lang="zh-CN" altLang="en-US" sz="2800" b="1" dirty="0" smtClean="0">
                <a:ea typeface="黑体" pitchFamily="49" charset="-122"/>
              </a:rPr>
              <a:t>？</a:t>
            </a:r>
            <a:r>
              <a:rPr lang="en-US" altLang="zh-CN" sz="2800" b="1" dirty="0" smtClean="0">
                <a:ea typeface="黑体" pitchFamily="49" charset="-122"/>
              </a:rPr>
              <a:t>】</a:t>
            </a:r>
            <a:endParaRPr lang="en-US" altLang="zh-CN" sz="2800" b="1" dirty="0" smtClean="0">
              <a:solidFill>
                <a:srgbClr val="FF0000"/>
              </a:solidFill>
              <a:ea typeface="黑体" pitchFamily="49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ea typeface="黑体" pitchFamily="49" charset="-122"/>
              </a:rPr>
              <a:t>             </a:t>
            </a:r>
            <a:r>
              <a:rPr lang="zh-CN" altLang="en-US" sz="2800" dirty="0" smtClean="0">
                <a:latin typeface="+mn-ea"/>
              </a:rPr>
              <a:t>你</a:t>
            </a:r>
            <a:r>
              <a:rPr lang="zh-CN" altLang="en-US" sz="2800" dirty="0">
                <a:latin typeface="+mn-ea"/>
              </a:rPr>
              <a:t>所理解的觉明，是觉体自性本觉、本明，称之为觉？还是觉体自性本来不觉、本来不明，须依他能所对待而后始觉始明，须依后天有为的能所觉照之造作而后始觉始明，故称之为明觉？</a:t>
            </a:r>
            <a:endParaRPr lang="en-US" altLang="zh-CN" sz="2800" dirty="0">
              <a:latin typeface="+mn-ea"/>
            </a:endParaRPr>
          </a:p>
          <a:p>
            <a:pPr>
              <a:buNone/>
            </a:pPr>
            <a:r>
              <a:rPr lang="en-US" altLang="zh-CN" sz="2800" dirty="0">
                <a:latin typeface="+mn-ea"/>
              </a:rPr>
              <a:t>     </a:t>
            </a:r>
            <a:r>
              <a:rPr lang="zh-CN" altLang="en-US" sz="2800" dirty="0">
                <a:latin typeface="+mn-ea"/>
              </a:rPr>
              <a:t>长水：问意云：汝闻我说，性觉妙明，为作何解？为此觉体本性自明，名为觉明？为复觉自不明，由觉他明，明与觉异，名为明觉？</a:t>
            </a:r>
          </a:p>
          <a:p>
            <a:pPr>
              <a:lnSpc>
                <a:spcPct val="120000"/>
              </a:lnSpc>
              <a:buNone/>
            </a:pP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None/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0390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62473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“为</a:t>
            </a:r>
            <a:r>
              <a:rPr lang="zh-CN" altLang="en-US" dirty="0"/>
              <a:t>觉不明，称为明</a:t>
            </a:r>
            <a:r>
              <a:rPr lang="zh-CN" altLang="en-US" dirty="0" smtClean="0"/>
              <a:t>觉”，译成白话文就是：觉本身是不明，须依所明之对象，其明之用方显，故称为明觉。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“若</a:t>
            </a:r>
            <a:r>
              <a:rPr lang="zh-CN" altLang="en-US" dirty="0"/>
              <a:t>此不明名为觉者，则无所明”</a:t>
            </a:r>
            <a:r>
              <a:rPr lang="zh-CN" altLang="en-US" dirty="0" smtClean="0"/>
              <a:t>，如果觉本性就是不明，那么说明觉没有所明的对象，没有所明的对象不得称为明觉。故觉必须是有所明、必须是明，方称为觉。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南泉祖师讲：“道不属知，不属不知，知是妄觉，不知是无记。”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我们所说的知，必须是有所知的对象。若无所知的对象，即是不知。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依此而论，本觉不是知，离能所故；不是不知，非木石故。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dirty="0" smtClean="0"/>
              <a:t>富那楼所说的明就是知，不明就是不知。依南泉之见，本觉非明、非不明。但富楼那把明与觉当作一个东西，故佛与富楼那之间作了如下一连串的对辩。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4998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3"/>
          <p:cNvSpPr>
            <a:spLocks noGrp="1" noChangeArrowheads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ea typeface="黑体" pitchFamily="49" charset="-122"/>
              </a:rPr>
              <a:t>【</a:t>
            </a:r>
            <a:r>
              <a:rPr lang="zh-CN" altLang="en-US" sz="2800" b="1" dirty="0" smtClean="0">
                <a:ea typeface="黑体" pitchFamily="49" charset="-122"/>
              </a:rPr>
              <a:t>富楼那言：若此不明，名为觉者，则无所明</a:t>
            </a:r>
            <a:r>
              <a:rPr lang="en-US" altLang="zh-CN" sz="2800" b="1" dirty="0" smtClean="0">
                <a:ea typeface="黑体" pitchFamily="49" charset="-122"/>
              </a:rPr>
              <a:t>】</a:t>
            </a:r>
            <a:endParaRPr lang="zh-CN" altLang="en-US" sz="2800" b="1" dirty="0" smtClean="0">
              <a:ea typeface="黑体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800" dirty="0" smtClean="0"/>
              <a:t>             </a:t>
            </a:r>
            <a:r>
              <a:rPr lang="zh-CN" altLang="en-US" sz="2800" dirty="0" smtClean="0">
                <a:latin typeface="+mn-ea"/>
              </a:rPr>
              <a:t>若此觉体不依能所对待、来令其生起觉明之用，这个时候若称它为觉的话，那么，这个觉也就无所觉、无所明了，故不能称之为“觉明”</a:t>
            </a:r>
            <a:r>
              <a:rPr lang="zh-CN" altLang="en-US" sz="2800" dirty="0">
                <a:latin typeface="+mn-ea"/>
              </a:rPr>
              <a:t>。很显然，富楼那</a:t>
            </a:r>
            <a:r>
              <a:rPr lang="zh-CN" altLang="en-US" sz="2800" dirty="0" smtClean="0">
                <a:latin typeface="+mn-ea"/>
              </a:rPr>
              <a:t>把“觉”与“明”当成</a:t>
            </a:r>
            <a:r>
              <a:rPr lang="zh-CN" altLang="en-US" sz="2800" dirty="0">
                <a:latin typeface="+mn-ea"/>
              </a:rPr>
              <a:t>了同一个概念，实际上，觉非明非不明，非知非不知。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富</a:t>
            </a:r>
            <a:r>
              <a:rPr lang="zh-CN" altLang="en-US" sz="2800" dirty="0" smtClean="0">
                <a:latin typeface="+mn-ea"/>
              </a:rPr>
              <a:t>楼那的答意即：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觉体本自不能觉明，必须别假他能所对待而后有觉明之妙用，即有所觉之对象为其所觉，方称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“明觉”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。若无所觉之对象存在，那么这个“觉”也就无所觉、无所明了，故不得称为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“明觉”。</a:t>
            </a:r>
            <a:endParaRPr lang="en-US" altLang="zh-CN" sz="2800" dirty="0" smtClean="0">
              <a:latin typeface="+mn-ea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</a:t>
            </a:r>
            <a:r>
              <a:rPr lang="zh-CN" altLang="en-US" sz="2800" dirty="0" smtClean="0">
                <a:latin typeface="+mn-ea"/>
              </a:rPr>
              <a:t>富</a:t>
            </a:r>
            <a:r>
              <a:rPr lang="zh-CN" altLang="en-US" sz="2800" dirty="0" smtClean="0">
                <a:latin typeface="+mn-ea"/>
              </a:rPr>
              <a:t>楼那的观点，实际就是：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“若无所明，则无明觉；以有所明，方称觉明”。若无所觉明的对象存在，则无觉明之用，故不得称之为“明觉”；有觉明的对象存在，觉体的觉明之用方得显现，故方可</a:t>
            </a:r>
            <a:r>
              <a:rPr lang="zh-CN" altLang="en-US" sz="2800" smtClean="0">
                <a:solidFill>
                  <a:srgbClr val="FF0000"/>
                </a:solidFill>
                <a:latin typeface="+mn-ea"/>
              </a:rPr>
              <a:t>称为</a:t>
            </a:r>
            <a:r>
              <a:rPr lang="zh-CN" altLang="en-US" sz="2800" smtClean="0">
                <a:solidFill>
                  <a:srgbClr val="FF0000"/>
                </a:solidFill>
                <a:latin typeface="+mn-ea"/>
              </a:rPr>
              <a:t>“明觉”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。此观点</a:t>
            </a:r>
            <a:r>
              <a:rPr lang="zh-CN" altLang="en-US" sz="2800" smtClean="0">
                <a:solidFill>
                  <a:srgbClr val="FF0000"/>
                </a:solidFill>
                <a:latin typeface="+mn-ea"/>
              </a:rPr>
              <a:t>对</a:t>
            </a:r>
            <a:r>
              <a:rPr lang="zh-CN" altLang="en-US" sz="2800" smtClean="0">
                <a:solidFill>
                  <a:srgbClr val="FF0000"/>
                </a:solidFill>
                <a:latin typeface="+mn-ea"/>
              </a:rPr>
              <a:t>“觉”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的理解，是建立能所对待的基础上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，把觉与能所对待意义上的知（明）当成了同一个概念，与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佛所言“性觉明妙、本觉妙明”之旨不符。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前面十二番显真中，已经说明见性是超越了根尘相接、能所对待的绝待离缘之本明。</a:t>
            </a:r>
          </a:p>
        </p:txBody>
      </p:sp>
    </p:spTree>
    <p:extLst>
      <p:ext uri="{BB962C8B-B14F-4D97-AF65-F5344CB8AC3E}">
        <p14:creationId xmlns:p14="http://schemas.microsoft.com/office/powerpoint/2010/main" val="290648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ea typeface="黑体" pitchFamily="49" charset="-122"/>
              </a:rPr>
              <a:t>            </a:t>
            </a:r>
            <a:r>
              <a:rPr lang="en-US" altLang="zh-CN" sz="2400" b="1" dirty="0" smtClean="0">
                <a:ea typeface="黑体" pitchFamily="49" charset="-122"/>
              </a:rPr>
              <a:t>【</a:t>
            </a:r>
            <a:r>
              <a:rPr lang="zh-CN" altLang="en-US" sz="2400" b="1" dirty="0" smtClean="0">
                <a:ea typeface="黑体" pitchFamily="49" charset="-122"/>
              </a:rPr>
              <a:t>佛言：若无所明，则无明觉。有所非觉；无所非明，无明又非觉湛明性</a:t>
            </a:r>
            <a:r>
              <a:rPr lang="en-US" altLang="zh-CN" sz="2400" b="1" dirty="0" smtClean="0">
                <a:ea typeface="黑体" pitchFamily="49" charset="-122"/>
              </a:rPr>
              <a:t>】</a:t>
            </a:r>
            <a:endParaRPr lang="zh-CN" altLang="en-US" sz="2400" b="1" dirty="0" smtClean="0"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           </a:t>
            </a:r>
            <a:r>
              <a:rPr lang="zh-CN" altLang="en-US" sz="2400" dirty="0" smtClean="0">
                <a:latin typeface="+mn-ea"/>
              </a:rPr>
              <a:t>如果你坚持认为，必须有所觉明的对象存在，然后才有觉明之用，方可以称之为明觉；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若无所觉明的对象存在，则无觉明之用，故不得称之为明觉。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+mn-ea"/>
              </a:rPr>
              <a:t>      佛于是破云：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“有所非觉”</a:t>
            </a:r>
            <a:r>
              <a:rPr lang="zh-CN" altLang="en-US" sz="2400" dirty="0" smtClean="0">
                <a:latin typeface="+mn-ea"/>
              </a:rPr>
              <a:t>，有所觉明的对象存在而后始觉始明者，说明它是因缘生灭法，即非本具之真觉，若依能所对待、有所觉明的对象存在而后始觉始明者，则必非是本有本具之真觉。夫真觉者，离能所相，不依能所对待、不依有为之能所觉照而后有。故“有所明，方称觉明”之观点是站不住脚的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+mn-ea"/>
              </a:rPr>
              <a:t>      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“无所非明”</a:t>
            </a:r>
            <a:r>
              <a:rPr lang="zh-CN" altLang="en-US" sz="2400" dirty="0" smtClean="0">
                <a:latin typeface="+mn-ea"/>
              </a:rPr>
              <a:t>，若无所觉明的对象存在，则无觉明之用生起。这样一来，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“无明又非觉湛明性”。</a:t>
            </a:r>
            <a:r>
              <a:rPr lang="zh-CN" altLang="en-US" sz="2400" dirty="0" smtClean="0">
                <a:latin typeface="+mn-ea"/>
              </a:rPr>
              <a:t>可是，如来常说，觉湛明性，岂得无明？若实无明，不合名为觉湛明性，这与真如自性的“觉湛明性”常住不灭，是相矛盾的。故“无所非明”的观点，也是站不住脚的</a:t>
            </a:r>
            <a:r>
              <a:rPr lang="zh-CN" altLang="en-US" sz="2400" dirty="0" smtClean="0">
                <a:latin typeface="+mn-ea"/>
              </a:rPr>
              <a:t>。</a:t>
            </a:r>
            <a:endParaRPr lang="en-US" altLang="zh-CN" sz="2400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dirty="0">
                <a:latin typeface="+mn-ea"/>
              </a:rPr>
              <a:t> </a:t>
            </a:r>
            <a:r>
              <a:rPr lang="en-US" altLang="zh-CN" sz="2400" dirty="0" smtClean="0">
                <a:latin typeface="+mn-ea"/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佛想表达的意思是，觉非知非不知，非明非不明。因为知与明都是建立在能所对待的基础上因缘生灭法。</a:t>
            </a:r>
            <a:endParaRPr lang="en-US" altLang="zh-CN" sz="2400" dirty="0" smtClean="0">
              <a:solidFill>
                <a:srgbClr val="FF0000"/>
              </a:solidFill>
              <a:latin typeface="+mn-ea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7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16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内容占位符 2"/>
          <p:cNvSpPr>
            <a:spLocks noGrp="1"/>
          </p:cNvSpPr>
          <p:nvPr>
            <p:ph idx="1"/>
          </p:nvPr>
        </p:nvSpPr>
        <p:spPr>
          <a:xfrm>
            <a:off x="107950" y="0"/>
            <a:ext cx="8928100" cy="68580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这一段双破执明与非明，蕅益解云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富楼那即便答云：若此不明名为觉者，则无所明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意显必有所明，方可称觉。是竟堕在明之一关矣。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佛遂双破之云：汝谓若无所明，则无明觉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意必取有所明，不知有所便非觉性矣。既破其所领之非，恐彼转计无明，故又牒破之曰：无所又复非明，而无明又非觉湛明性也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有所非觉句，显此觉性不堕明之一关；无所非明二句，显此觉性不堕不明一关。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惟其非明不明，故本来不属迷悟，而得为迷悟作本也。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+mn-ea"/>
              </a:rPr>
              <a:t>    【</a:t>
            </a:r>
            <a:r>
              <a:rPr lang="zh-CN" altLang="en-US" sz="2800" b="1" dirty="0" smtClean="0">
                <a:latin typeface="+mn-ea"/>
              </a:rPr>
              <a:t>按</a:t>
            </a:r>
            <a:r>
              <a:rPr lang="en-US" altLang="zh-CN" sz="2800" b="1" dirty="0" smtClean="0">
                <a:latin typeface="+mn-ea"/>
              </a:rPr>
              <a:t>】</a:t>
            </a:r>
            <a:r>
              <a:rPr lang="zh-CN" altLang="en-US" sz="2800" b="1" dirty="0" smtClean="0">
                <a:latin typeface="+mn-ea"/>
              </a:rPr>
              <a:t>南泉禅师讲，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“道不属知不属不知，知是妄觉，不知是无记”，</a:t>
            </a:r>
            <a:r>
              <a:rPr lang="zh-CN" altLang="en-US" sz="2800" b="1" dirty="0" smtClean="0">
                <a:latin typeface="+mn-ea"/>
              </a:rPr>
              <a:t>可作为这段经文的注脚。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5886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内容占位符 2"/>
          <p:cNvSpPr>
            <a:spLocks noGrp="1"/>
          </p:cNvSpPr>
          <p:nvPr>
            <p:ph idx="1"/>
          </p:nvPr>
        </p:nvSpPr>
        <p:spPr>
          <a:xfrm>
            <a:off x="107950" y="116632"/>
            <a:ext cx="8928100" cy="662473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、别示众生迷真起妄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）明所起妄因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        A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、无明不觉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       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、生三细</a:t>
            </a:r>
            <a:r>
              <a:rPr lang="en-US" altLang="zh-CN" b="1" dirty="0" smtClean="0">
                <a:latin typeface="Arial" charset="0"/>
                <a:ea typeface="仿宋_GB2312" pitchFamily="49" charset="-122"/>
              </a:rPr>
              <a:t>——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生相（业相）、转相（见分）、现相（相分）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       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、境界为缘长六粗</a:t>
            </a:r>
            <a:r>
              <a:rPr lang="en-US" altLang="zh-CN" b="1" dirty="0" smtClean="0">
                <a:latin typeface="Arial" charset="0"/>
                <a:ea typeface="仿宋_GB2312" pitchFamily="49" charset="-122"/>
              </a:rPr>
              <a:t>——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智相、相续相、执取相、计名字相、起业相、业系苦相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）明所感妄果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     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世界、众生、业果三种相续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082737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0871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性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觉必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妄为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觉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非所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因明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立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所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所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既妄立，生汝妄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，无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同异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中，炽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然成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异。异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彼所异，因异立同，同异发明，因此复立无同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无异。如是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扰乱相待生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劳，劳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久发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尘，自相浑浊，由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是引起尘劳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烦恼，起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为世界，静成虚空，虚空为同，世界为异，彼无同异真有为法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3487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036496" cy="4968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、无明不觉</a:t>
            </a:r>
            <a:r>
              <a:rPr lang="en-US" altLang="zh-CN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性觉必明，妄为明觉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 smtClean="0"/>
              <a:t>             </a:t>
            </a:r>
            <a:r>
              <a:rPr lang="zh-CN" altLang="en-US" dirty="0" smtClean="0">
                <a:latin typeface="+mn-ea"/>
              </a:rPr>
              <a:t>性觉之本明，因为超越了“知”与“不知”，非能所意义上的“明”与“不明”，但是，众生不能守此真觉，一念妄动，生起能明所明，故落入生死轮回。所谓“性觉必明，妄为明觉”，乃最初之无明妄动。</a:t>
            </a:r>
            <a:endParaRPr lang="en-US" altLang="zh-CN" dirty="0" smtClean="0">
              <a:latin typeface="+mn-ea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宗门中讲，“动念即乖”，指的就是最初一念无明妄动。</a:t>
            </a:r>
          </a:p>
        </p:txBody>
      </p:sp>
    </p:spTree>
    <p:extLst>
      <p:ext uri="{BB962C8B-B14F-4D97-AF65-F5344CB8AC3E}">
        <p14:creationId xmlns:p14="http://schemas.microsoft.com/office/powerpoint/2010/main" val="2295895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8964488" cy="6857999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ea typeface="黑体" pitchFamily="49" charset="-122"/>
              </a:rPr>
              <a:t>【</a:t>
            </a:r>
            <a:r>
              <a:rPr lang="zh-CN" altLang="en-US" sz="2800" b="1" dirty="0" smtClean="0">
                <a:ea typeface="黑体" pitchFamily="49" charset="-122"/>
              </a:rPr>
              <a:t>性觉必明，妄为明觉</a:t>
            </a:r>
            <a:r>
              <a:rPr lang="en-US" altLang="zh-CN" sz="2800" b="1" dirty="0" smtClean="0">
                <a:ea typeface="黑体" pitchFamily="49" charset="-122"/>
              </a:rPr>
              <a:t>】</a:t>
            </a:r>
            <a:endParaRPr lang="zh-CN" altLang="en-US" sz="2800" b="1" dirty="0" smtClean="0"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>
                <a:latin typeface="+mn-ea"/>
              </a:rPr>
              <a:t>      性觉本具真明，真明乃真如自性之本具本有，非依能所对待而有，非依后天有为的能所觉照而有，故云“性觉妙明，本觉明妙”。但众生不悟此理，妄以为性觉必须有所明的对象、必依能所对待，而后才有“明觉”之用，方可称之为“明觉”。此“性觉必明”之含义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>
                <a:latin typeface="+mn-ea"/>
              </a:rPr>
              <a:t>      妄为明觉，意即由于不知性觉本觉之妙明是本有的而非始有的，是本具的而非依他起的，是能所双亡、法界一相的，妄执性觉或本觉的觉明之用，乃依能所对待而有、依后天有为的能所觉观而有，所谓“若无所明，则无明觉；以有所明，方称觉明”，故落在能所对待的生灭法中。妄为明觉，即将本具的能所双亡、法界一相的妙明明妙之用，变为能所角立、落入二边的妄明妄觉。此“妄为明觉”之含义。</a:t>
            </a:r>
          </a:p>
        </p:txBody>
      </p:sp>
    </p:spTree>
    <p:extLst>
      <p:ext uri="{BB962C8B-B14F-4D97-AF65-F5344CB8AC3E}">
        <p14:creationId xmlns:p14="http://schemas.microsoft.com/office/powerpoint/2010/main" val="2372836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260350"/>
            <a:ext cx="903605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           </a:t>
            </a:r>
            <a:r>
              <a:rPr lang="zh-CN" altLang="en-US" dirty="0" smtClean="0">
                <a:latin typeface="+mn-ea"/>
              </a:rPr>
              <a:t>性觉、本觉，本具妙明明妙的功用，不落于能所。可是迷人却认为，必定要依于能所对待而后才能令其生起觉明之用，即此“依能所对待令其生起觉明之用”（性觉必明）之一念，便是根本无明，遂将本具妙明，转为能明之妄明，将真觉而立为所明之妄觉，落入能所、色心、内外等二边对立当中，远离“法界一相”。</a:t>
            </a:r>
          </a:p>
        </p:txBody>
      </p:sp>
    </p:spTree>
    <p:extLst>
      <p:ext uri="{BB962C8B-B14F-4D97-AF65-F5344CB8AC3E}">
        <p14:creationId xmlns:p14="http://schemas.microsoft.com/office/powerpoint/2010/main" val="2677992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21088"/>
            <a:ext cx="9144000" cy="22322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036050" cy="6858000"/>
          </a:xfrm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开圆解（悟道分）的义理结构</a:t>
            </a:r>
            <a:endParaRPr lang="en-US" altLang="zh-CN" sz="2400" b="1" dirty="0" smtClean="0">
              <a:ea typeface="黑体" pitchFamily="49" charset="-122"/>
            </a:endParaRPr>
          </a:p>
          <a:p>
            <a:pPr>
              <a:buNone/>
            </a:pPr>
            <a:r>
              <a:rPr lang="zh-CN" altLang="en-US" sz="2000" b="1" dirty="0">
                <a:ea typeface="黑体" pitchFamily="49" charset="-122"/>
              </a:rPr>
              <a:t>一、明</a:t>
            </a:r>
            <a:r>
              <a:rPr lang="zh-CN" altLang="en-US" sz="2000" b="1" dirty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>
                <a:ea typeface="黑体" pitchFamily="49" charset="-122"/>
              </a:rPr>
              <a:t>体大</a:t>
            </a:r>
            <a:r>
              <a:rPr lang="zh-CN" altLang="en-US" sz="2000" b="1" dirty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000" b="1" dirty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>
                <a:ea typeface="黑体" pitchFamily="49" charset="-122"/>
              </a:rPr>
              <a:t>空如来藏</a:t>
            </a:r>
            <a:r>
              <a:rPr lang="en-US" altLang="zh-CN" sz="2000" b="1" dirty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>
                <a:ea typeface="黑体" pitchFamily="49" charset="-122"/>
              </a:rPr>
              <a:t>破妄识，显见性，指示因地</a:t>
            </a:r>
            <a:r>
              <a:rPr lang="zh-CN" altLang="en-US" sz="2000" b="1" dirty="0" smtClean="0">
                <a:ea typeface="黑体" pitchFamily="49" charset="-122"/>
              </a:rPr>
              <a:t>真心</a:t>
            </a:r>
            <a:r>
              <a:rPr lang="en-US" altLang="zh-CN" sz="2000" b="1" dirty="0" smtClean="0"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对妄明真，开真如门</a:t>
            </a:r>
            <a:endParaRPr lang="zh-CN" altLang="en-US" sz="2000" b="1" dirty="0">
              <a:ea typeface="黑体" pitchFamily="49" charset="-122"/>
            </a:endParaRPr>
          </a:p>
          <a:p>
            <a:pPr>
              <a:buNone/>
            </a:pPr>
            <a:r>
              <a:rPr lang="zh-CN" altLang="en-US" sz="2000" b="1" dirty="0">
                <a:ea typeface="仿宋_GB2312" pitchFamily="49" charset="-122"/>
              </a:rPr>
              <a:t>（一）七处征心，破妄心无处，显如来藏真心性空无相，以明解脱真</a:t>
            </a:r>
            <a:r>
              <a:rPr lang="zh-CN" altLang="en-US" sz="2000" b="1" dirty="0" smtClean="0">
                <a:ea typeface="仿宋_GB2312" pitchFamily="49" charset="-122"/>
              </a:rPr>
              <a:t>因。</a:t>
            </a:r>
            <a:endParaRPr lang="en-US" altLang="zh-CN" sz="2000" b="1" dirty="0" smtClean="0">
              <a:ea typeface="仿宋_GB2312" pitchFamily="49" charset="-122"/>
            </a:endParaRPr>
          </a:p>
          <a:p>
            <a:pPr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</a:t>
            </a:r>
            <a:r>
              <a:rPr lang="zh-CN" altLang="en-US" sz="2000" b="1" dirty="0">
                <a:ea typeface="仿宋_GB2312" pitchFamily="49" charset="-122"/>
              </a:rPr>
              <a:t>二）十二番显真（十二番显见），借功明位，克就见性（识精元明、六根之精明）显示如来藏之本觉妙用，以为修行的因地真心，作为修行的下手处，令见如来藏体；又，此十二番显真，以眼根为例，从不同侧面，对比妄识，显示如来藏妙明真心之全体；又依破妄显真之时间先后，明功夫次第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黑体" pitchFamily="49" charset="-122"/>
              </a:rPr>
              <a:t>二、示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 smtClean="0">
                <a:ea typeface="黑体" pitchFamily="49" charset="-122"/>
              </a:rPr>
              <a:t>相大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0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说不空如来藏，会通四科、圆融七大，要在拣择执能观鉴觉为究竟，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 smtClean="0">
                <a:ea typeface="黑体" pitchFamily="49" charset="-122"/>
              </a:rPr>
              <a:t>夺人（能观）融境（所观）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zh-CN" altLang="en-US" sz="2000" b="1" dirty="0" smtClean="0">
                <a:ea typeface="黑体" pitchFamily="49" charset="-122"/>
              </a:rPr>
              <a:t>，显法界圆融</a:t>
            </a:r>
            <a:r>
              <a:rPr lang="en-US" altLang="zh-CN" sz="2000" b="1" dirty="0" smtClean="0"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了妄即真，开生灭门</a:t>
            </a:r>
            <a:endParaRPr lang="en-US" altLang="zh-CN" sz="2000" b="1" dirty="0" smtClean="0"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（一）会通四科，本如来藏性</a:t>
            </a:r>
            <a:r>
              <a:rPr lang="en-US" altLang="zh-CN" sz="2000" b="1" dirty="0" smtClean="0"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会妄归真，即事即理，随缘不变，色即是空。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（二）圆彰七大，即性周遍</a:t>
            </a:r>
            <a:r>
              <a:rPr lang="en-US" altLang="zh-CN" sz="2000" b="1" dirty="0" smtClean="0"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循业发现，理事无碍，不变随缘，空即是色。</a:t>
            </a:r>
            <a:endParaRPr lang="en-US" altLang="zh-CN" sz="2000" b="1" dirty="0" smtClean="0"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（三）结归达妄本空，知真本具，心遍十方，法界一相。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黑体" pitchFamily="49" charset="-122"/>
              </a:rPr>
              <a:t>三、陈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 smtClean="0">
                <a:ea typeface="黑体" pitchFamily="49" charset="-122"/>
              </a:rPr>
              <a:t>用大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0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即空不空如来藏</a:t>
            </a:r>
            <a:r>
              <a:rPr lang="en-US" altLang="zh-CN" sz="20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示如来藏真心随迷染之因缘，而成众生三种相续有碍之染用，随悟净之因缘而成诸佛如来果德无终、圆融无碍之净用，明“真妄不二，狂心顿歇，歇即菩提”之理</a:t>
            </a:r>
            <a:r>
              <a:rPr lang="en-US" altLang="zh-CN" sz="2000" b="1" dirty="0" smtClean="0"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真妄不二，开真生不二之中道门</a:t>
            </a:r>
            <a:endParaRPr lang="en-US" altLang="zh-CN" sz="2000" b="1" dirty="0" smtClean="0"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（一）众生迷真起妄，依染缘而成有碍之迷用</a:t>
            </a:r>
            <a:r>
              <a:rPr lang="en-US" altLang="zh-CN" sz="2000" b="1" dirty="0" smtClean="0">
                <a:latin typeface="Arial" charset="0"/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三种相续，揭示轮回虚妄，无明本空。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（二）诸佛如来悟如来藏空不空性而成无碍之净用</a:t>
            </a:r>
            <a:r>
              <a:rPr lang="en-US" altLang="zh-CN" sz="2000" b="1" dirty="0" smtClean="0"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如来果德无终、入法界圆融。</a:t>
            </a:r>
            <a:endParaRPr lang="en-US" altLang="zh-CN" sz="2000" b="1" dirty="0" smtClean="0"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（三）明迷悟因缘无性，真妄本空，狂心顿歇，歇即菩提，以劝修。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24704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、生三细</a:t>
            </a:r>
            <a:r>
              <a:rPr lang="en-US" altLang="zh-CN" sz="28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生相（业相）、转相（见分）、现相（相分）</a:t>
            </a:r>
          </a:p>
          <a:p>
            <a:pPr>
              <a:buNone/>
            </a:pPr>
            <a:r>
              <a:rPr lang="zh-CN" altLang="en-US" sz="2800" b="1" dirty="0" smtClean="0"/>
              <a:t>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觉非所明，因明立所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（按：真觉之本明，原非能所对立的有所明，因不明此理，妄为真觉立一个有所明。此即最初一念妄动，即无明业相）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；所既妄立，生汝妄能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（按：真觉必有所明之妄念既生，遂转本有之智光为能明之明。此即转相，又称见分）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。无同异中，炽然成异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按：四大相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立。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又憨山云：一真法界常住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真心，本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无同异之相，以一念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妄动，则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真如随缘而有生灭，遂为不觉成阿赖耶识，由此即有微细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三相，而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六粗已兆，则世界、众生种种差别之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相，炳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然现于藏识之中，是则本无同异而今有之，法尔齐现，故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曰炽然）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；异彼所异，因异立同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（按：虚空相立）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；同异发明，因此复立无同无异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按：见大相立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有情众生执见大为实有我，俱生我执产生，故众生世界立。又按：“无同异中，炽然成异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等数句，指现相，即相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分。憨山云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：“异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彼所异下四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句，从一‘所’字，以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拣迷中之同异，将显六粗之相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也。所异，即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炽然成异，谓无明为能异，世界等为所异；今就异中拣有一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法，不同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所异之世界，乃虚空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所谓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迷妄有虚空。因世界种种差别之异而立虚空为同，以恒一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故。以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虚空静而世界动，动、静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发明，则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又立一法为无同无异，乃众生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也。以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众生有色相不同虚空，有知觉不同世界，此则迷中从三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细‘现相’而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有虚空、世界、众生之异相，所谓依空立世界，知觉乃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众生。”无同无异，一者指众生非同虚空，非同世界；二者众生执非同非异之见分为实有我）。</a:t>
            </a:r>
          </a:p>
        </p:txBody>
      </p:sp>
    </p:spTree>
    <p:extLst>
      <p:ext uri="{BB962C8B-B14F-4D97-AF65-F5344CB8AC3E}">
        <p14:creationId xmlns:p14="http://schemas.microsoft.com/office/powerpoint/2010/main" val="355721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【</a:t>
            </a:r>
            <a:r>
              <a:rPr lang="zh-CN" altLang="en-US" dirty="0" smtClean="0"/>
              <a:t>觉非所明，因明立所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真</a:t>
            </a:r>
            <a:r>
              <a:rPr lang="zh-CN" altLang="en-US" dirty="0"/>
              <a:t>觉之体，本有妙明，不逐缘生，非由境起。本来寂照，法界一相，故云“觉非所明</a:t>
            </a:r>
            <a:r>
              <a:rPr lang="zh-CN" altLang="en-US" dirty="0" smtClean="0"/>
              <a:t>”</a:t>
            </a:r>
            <a:r>
              <a:rPr lang="zh-CN" altLang="en-US" dirty="0"/>
              <a:t>。</a:t>
            </a:r>
            <a:r>
              <a:rPr lang="zh-CN" altLang="en-US" dirty="0" smtClean="0"/>
              <a:t>因此</a:t>
            </a:r>
            <a:r>
              <a:rPr lang="zh-CN" altLang="en-US" dirty="0"/>
              <a:t>真明，无明不了，妄执为所，由是一念才起，四惑俱生，本识初相，莫不是此。</a:t>
            </a:r>
            <a:r>
              <a:rPr lang="en-US" altLang="zh-CN" dirty="0"/>
              <a:t>《</a:t>
            </a:r>
            <a:r>
              <a:rPr lang="zh-CN" altLang="en-US" dirty="0"/>
              <a:t>起信</a:t>
            </a:r>
            <a:r>
              <a:rPr lang="en-US" altLang="zh-CN" dirty="0"/>
              <a:t>》</a:t>
            </a:r>
            <a:r>
              <a:rPr lang="zh-CN" altLang="en-US" dirty="0"/>
              <a:t>云：“由不如实知真如法一，故不觉心起而有于念。”又云：“不生不灭与生灭和合，非一非异，名为阿梨耶识。”是此真明为执所认，而立所明也。此即真如，不守自性，为妄所见，便为所相。如前灯光为眚所见，便为圆影，此名无始住地无明。</a:t>
            </a:r>
            <a:r>
              <a:rPr lang="en-US" altLang="zh-CN" dirty="0"/>
              <a:t>《</a:t>
            </a:r>
            <a:r>
              <a:rPr lang="zh-CN" altLang="en-US" dirty="0"/>
              <a:t>缨络经</a:t>
            </a:r>
            <a:r>
              <a:rPr lang="en-US" altLang="zh-CN" dirty="0"/>
              <a:t>》</a:t>
            </a:r>
            <a:r>
              <a:rPr lang="zh-CN" altLang="en-US" dirty="0"/>
              <a:t>云，“四住地前使，无法起故，寂极微细，”即此所相也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【</a:t>
            </a:r>
            <a:r>
              <a:rPr lang="zh-CN" altLang="en-US" dirty="0" smtClean="0"/>
              <a:t>所既妄立，生汝妄能，无同异中，炽然成异</a:t>
            </a:r>
            <a:r>
              <a:rPr lang="en-US" altLang="zh-CN" dirty="0"/>
              <a:t>】《</a:t>
            </a:r>
            <a:r>
              <a:rPr lang="zh-CN" altLang="en-US" dirty="0"/>
              <a:t>起信</a:t>
            </a:r>
            <a:r>
              <a:rPr lang="en-US" altLang="zh-CN" dirty="0"/>
              <a:t>》</a:t>
            </a:r>
            <a:r>
              <a:rPr lang="zh-CN" altLang="en-US" dirty="0"/>
              <a:t>名为“业相”，故</a:t>
            </a:r>
            <a:r>
              <a:rPr lang="en-US" altLang="zh-CN" dirty="0"/>
              <a:t>《</a:t>
            </a:r>
            <a:r>
              <a:rPr lang="zh-CN" altLang="en-US" dirty="0"/>
              <a:t>论</a:t>
            </a:r>
            <a:r>
              <a:rPr lang="en-US" altLang="zh-CN" dirty="0"/>
              <a:t>》</a:t>
            </a:r>
            <a:r>
              <a:rPr lang="zh-CN" altLang="en-US" dirty="0"/>
              <a:t>云：“以依不觉故，心动说名为业；觉则不动，动即有苦，果不杂因故。</a:t>
            </a:r>
            <a:r>
              <a:rPr lang="zh-CN" altLang="en-US" dirty="0" smtClean="0"/>
              <a:t>”此</a:t>
            </a:r>
            <a:r>
              <a:rPr lang="zh-CN" altLang="en-US" dirty="0"/>
              <a:t>经名为异相者，异有二义：一相望论异，谓不觉则动，觉则不动，动异不动故；二当体论异，谓此业相具能所故，有生灭故</a:t>
            </a:r>
            <a:r>
              <a:rPr lang="zh-CN" altLang="en-US" dirty="0" smtClean="0"/>
              <a:t>。今</a:t>
            </a:r>
            <a:r>
              <a:rPr lang="zh-CN" altLang="en-US" dirty="0"/>
              <a:t>此文云“所既妄立，生汝妄能”者，即当体论异也。真觉妙明，本非能所相；无明不觉，妄认为所。妄所成故，妄能随生，能所二心，不相离也</a:t>
            </a:r>
            <a:r>
              <a:rPr lang="zh-CN" altLang="en-US" dirty="0" smtClean="0"/>
              <a:t>。“</a:t>
            </a:r>
            <a:r>
              <a:rPr lang="zh-CN" altLang="en-US" dirty="0"/>
              <a:t>无同异中，炽然成异”者，即相望论异也。一真之体，离言说相，离心缘相，故无同异；能所妄分，二相俄起，显然成立，相异无相也，亦名动相异静心故。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672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 【</a:t>
            </a:r>
            <a:r>
              <a:rPr lang="zh-CN" altLang="en-US" dirty="0" smtClean="0"/>
              <a:t>异彼所异，因异立同</a:t>
            </a:r>
            <a:r>
              <a:rPr lang="en-US" altLang="zh-CN" dirty="0" smtClean="0"/>
              <a:t>】《</a:t>
            </a:r>
            <a:r>
              <a:rPr lang="zh-CN" altLang="en-US" dirty="0"/>
              <a:t>起信</a:t>
            </a:r>
            <a:r>
              <a:rPr lang="en-US" altLang="zh-CN" dirty="0"/>
              <a:t>》</a:t>
            </a:r>
            <a:r>
              <a:rPr lang="zh-CN" altLang="en-US" dirty="0"/>
              <a:t>名为转相，故</a:t>
            </a:r>
            <a:r>
              <a:rPr lang="en-US" altLang="zh-CN" dirty="0"/>
              <a:t>《</a:t>
            </a:r>
            <a:r>
              <a:rPr lang="zh-CN" altLang="en-US" dirty="0"/>
              <a:t>论</a:t>
            </a:r>
            <a:r>
              <a:rPr lang="en-US" altLang="zh-CN" dirty="0"/>
              <a:t>》</a:t>
            </a:r>
            <a:r>
              <a:rPr lang="zh-CN" altLang="en-US" dirty="0"/>
              <a:t>云：“以依动故能见，不动则无见。”转者，起也。转前动心，起成能见故</a:t>
            </a:r>
            <a:r>
              <a:rPr lang="zh-CN" altLang="en-US" dirty="0" smtClean="0"/>
              <a:t>。今</a:t>
            </a:r>
            <a:r>
              <a:rPr lang="zh-CN" altLang="en-US" dirty="0"/>
              <a:t>言“异彼所异”者，能异即同相，所异即异相；欲异异相，须立同名。前异于真，今异于异，待异立同。又粗显故，亦名静相，静异动故；此静待动，非绝待静，故云“因异立同。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【</a:t>
            </a:r>
            <a:r>
              <a:rPr lang="zh-CN" altLang="en-US" dirty="0" smtClean="0"/>
              <a:t>同异发明，因此复立无同无异</a:t>
            </a:r>
            <a:r>
              <a:rPr lang="en-US" altLang="zh-CN" dirty="0"/>
              <a:t>】《</a:t>
            </a:r>
            <a:r>
              <a:rPr lang="zh-CN" altLang="en-US" dirty="0"/>
              <a:t>起信</a:t>
            </a:r>
            <a:r>
              <a:rPr lang="en-US" altLang="zh-CN" dirty="0"/>
              <a:t>》</a:t>
            </a:r>
            <a:r>
              <a:rPr lang="zh-CN" altLang="en-US" dirty="0"/>
              <a:t>名为“现相”，故</a:t>
            </a:r>
            <a:r>
              <a:rPr lang="en-US" altLang="zh-CN" dirty="0"/>
              <a:t>《</a:t>
            </a:r>
            <a:r>
              <a:rPr lang="zh-CN" altLang="en-US" dirty="0"/>
              <a:t>论</a:t>
            </a:r>
            <a:r>
              <a:rPr lang="en-US" altLang="zh-CN" dirty="0"/>
              <a:t>》</a:t>
            </a:r>
            <a:r>
              <a:rPr lang="zh-CN" altLang="en-US" dirty="0"/>
              <a:t>云：“以依能见故，境界妄现，离见则无境界。”此则梨耶三境现也</a:t>
            </a:r>
            <a:r>
              <a:rPr lang="zh-CN" altLang="en-US" dirty="0" smtClean="0"/>
              <a:t>。今</a:t>
            </a:r>
            <a:r>
              <a:rPr lang="zh-CN" altLang="en-US" dirty="0"/>
              <a:t>云“同异发明”者，由前同异，二相相形显发故，遂令心相转粗，能成外境，形对前二而立此名。非前静相，故名“无同”；非前动相，名为“无异”。此则待同异之无同异，非绝待之无同异也，故云“同异发明”也</a:t>
            </a:r>
            <a:r>
              <a:rPr lang="zh-CN" altLang="en-US" dirty="0" smtClean="0"/>
              <a:t>。此</a:t>
            </a:r>
            <a:r>
              <a:rPr lang="zh-CN" altLang="en-US" dirty="0"/>
              <a:t>之三相，本识分齐，流注生灭，念念不息，非凡夫二乘之所能觉，由彼一念无明所起，</a:t>
            </a:r>
            <a:r>
              <a:rPr lang="en-US" altLang="zh-CN" dirty="0"/>
              <a:t>《</a:t>
            </a:r>
            <a:r>
              <a:rPr lang="zh-CN" altLang="en-US" dirty="0"/>
              <a:t>起信</a:t>
            </a:r>
            <a:r>
              <a:rPr lang="en-US" altLang="zh-CN" dirty="0"/>
              <a:t>》</a:t>
            </a:r>
            <a:r>
              <a:rPr lang="zh-CN" altLang="en-US" dirty="0"/>
              <a:t>名为“不相应染，唯佛究尽”。故文云：“依无明熏习所起识者，非凡夫能知，亦非二乘智慧所觉，谓依菩萨从初正信发心观察，若证法身，得少分知，乃至菩萨究竟地，不能尽知，唯佛穷了。”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4128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性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觉必明，妄为明觉。</a:t>
            </a:r>
          </a:p>
          <a:p>
            <a:pPr marL="0" indent="0">
              <a:buNone/>
            </a:pPr>
            <a:r>
              <a:rPr lang="zh-CN" altLang="en-US" dirty="0"/>
              <a:t>性觉必定有觉明之用（否则不能称为本觉），此本具的觉明之用是超能所的本明（无为法）。但是众生被无明所障，不明白本觉是这种超能所的本明，妄认为必须有所明之对象，才有觉明之用。在此无明的作用下，真如不守自性，一念妄动，无能所的本觉本明于是变成了虚妄的能所对待意义上的妄觉妄明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觉非所明，因明立所。</a:t>
            </a:r>
          </a:p>
          <a:p>
            <a:pPr marL="0" indent="0">
              <a:buNone/>
            </a:pPr>
            <a:r>
              <a:rPr lang="zh-CN" altLang="en-US" dirty="0"/>
              <a:t>真觉之本明，原非能所对待意义上的有所明，因不明此理（此即无明），于是妄为真觉立一个所明的对象（此即最初一念妄动，见、相斯分，乃第八识之业相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所既妄立，生汝妄能。</a:t>
            </a:r>
          </a:p>
          <a:p>
            <a:pPr marL="0" indent="0">
              <a:buNone/>
            </a:pPr>
            <a:r>
              <a:rPr lang="zh-CN" altLang="en-US" dirty="0"/>
              <a:t>能所的对待关系既然产生，本有之智光遂被化为虚妄的能明（此即第八识之转相，又称见分）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无同异中，炽然成异。异彼所异，因异立同；同异发明，因此复立，无同无异。</a:t>
            </a:r>
          </a:p>
          <a:p>
            <a:pPr marL="0" indent="0">
              <a:buNone/>
            </a:pPr>
            <a:r>
              <a:rPr lang="zh-CN" altLang="en-US" dirty="0"/>
              <a:t>这样一来，本无同异之相的一真法界、常住真心，以最初一念妄动，产生了虚妄的见、相二分，此见、相二分又展转增上，迷上起迷，妄上生妄，于是世界、虚空、众生等种种差别之相，炳然现前。见分为能异（即“能分别”，属非同非异相），相分为所异（即“所分别”，属异相）。今复就相分之异中，更立同、异：对世界之异相，立虚空之同相；又以同相之虚空静而异相之世界动，动、静发明，更立一法，为无同无异之众生（以众生有色相不同虚空，有知觉不同世界。又，众生执非同非异之见分为能分别的实有我，故名非同非异）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4228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8964488" cy="6625480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、境界为缘长六粗</a:t>
            </a:r>
            <a:r>
              <a:rPr lang="en-US" altLang="zh-CN" sz="28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智相、相续相、执取相、计名字相、起业相、业系苦相</a:t>
            </a:r>
          </a:p>
          <a:p>
            <a:pPr>
              <a:buNone/>
            </a:pPr>
            <a:r>
              <a:rPr lang="zh-CN" altLang="en-US" sz="2800" b="1" dirty="0" smtClean="0"/>
              <a:t>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如是扰乱，相待生劳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（按：眚妄之智相立），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劳久发尘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（按：根身尘境纷然，当相续相），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自相浑浊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（按：执取相，计名字相），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由是引起尘劳烦恼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（按：起业相、业系苦相。又按：“如是扰乱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等数句，指前七识生起，为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识大相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。憨山云：一真法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界，妙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圆心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中，湛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然常寂，今既迷妄而有世界、众生，于虚空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中，动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、静相待，扰乱生劳，劳则妄生分别，当粗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中“智相”也。劳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久则发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尘，劳久当“相续相”也。自相浑浊，所谓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自心取自心，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当“执取”、“计名字相”也。由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是引起尘劳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烦恼，业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起而苦必随之，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当“业”、“系苦相”也。盖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因动念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一“所”字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，故于本然清净界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中，妄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有山河大地有为迁流之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相，由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是而生起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723687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起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为世界，静成虚空，虚空为同，世界为异；彼无同异，真有为法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（按：指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众生相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。众生执无同异之见分为实有之自我，故成有为之众生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世界。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众生为业力所系，染净胜劣，不得自由，各各受报，名真有为法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。长水云：“起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即是动，动即异相，异名差别，为世界体。世为迁流，界为方位，前后改转，隔别不同，故名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世界，皆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由内有异相为本，故云“起为世界”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即同相，同名不异，形前差别动乱，故名为静，即虚空之体也。虚空无差别动转，由内有同相，对动之静，为此因故，故云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“静成虚空”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“彼无”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下，指现相，亦名现识，此就梨耶三相具足成就位，说名真有为法，以能成就八识、六尘、及根身种子等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之二相，虽亦有为，三相未具，能事未办，故成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就位，方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说有为。又此一相名无同异，滥前所说真如觉体“亦无同异”，故此特指是有为法，即知非是真无同异。无同异言真妄俱有，由此拣故，无相滥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失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925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长</a:t>
            </a:r>
            <a:r>
              <a:rPr lang="zh-CN" altLang="en-US" dirty="0"/>
              <a:t>水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如是</a:t>
            </a:r>
            <a:r>
              <a:rPr lang="zh-CN" altLang="en-US" dirty="0"/>
              <a:t>扰乱，相待生劳。劳久发尘，自相</a:t>
            </a:r>
            <a:r>
              <a:rPr lang="zh-CN" altLang="en-US" dirty="0" smtClean="0"/>
              <a:t>浑浊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如是</a:t>
            </a:r>
            <a:r>
              <a:rPr lang="zh-CN" altLang="en-US" dirty="0"/>
              <a:t>三相，互相扰恼，互相杂乱，形待不息，遂成劳倦，如劳目睛，则有狂华，三相虚妄，染污真性，故名为尘。汩清净体，令失明洁，故名为浊。浊之粗细名相五重，如下广辨，皆由此三，而为根本也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【</a:t>
            </a:r>
            <a:r>
              <a:rPr lang="zh-CN" altLang="en-US" dirty="0" smtClean="0"/>
              <a:t>由</a:t>
            </a:r>
            <a:r>
              <a:rPr lang="zh-CN" altLang="en-US" dirty="0"/>
              <a:t>是，引起尘劳</a:t>
            </a:r>
            <a:r>
              <a:rPr lang="zh-CN" altLang="en-US" dirty="0" smtClean="0"/>
              <a:t>烦恼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由</a:t>
            </a:r>
            <a:r>
              <a:rPr lang="zh-CN" altLang="en-US" dirty="0"/>
              <a:t>前三细，引起四粗，谓智相、相续、执取、计名也。此四正是二障之体，以妄想内熏，境界外熏，因缘具足，由是方生，故云“引起”。染污劳累，造业受报，轮转无穷，皆由于此，即烦恼道也。下业果、众生，即后二粗。</a:t>
            </a:r>
            <a:r>
              <a:rPr lang="en-US" altLang="zh-CN" dirty="0"/>
              <a:t>《</a:t>
            </a:r>
            <a:r>
              <a:rPr lang="zh-CN" altLang="en-US" dirty="0"/>
              <a:t>起信</a:t>
            </a:r>
            <a:r>
              <a:rPr lang="en-US" altLang="zh-CN" dirty="0"/>
              <a:t>》</a:t>
            </a:r>
            <a:r>
              <a:rPr lang="zh-CN" altLang="en-US" dirty="0"/>
              <a:t>云：“以有境界缘故，复生六种相。”此即六粗也。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669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59735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【</a:t>
            </a:r>
            <a:r>
              <a:rPr lang="zh-CN" altLang="en-US" dirty="0" smtClean="0"/>
              <a:t>起为世界，静成虚空。虚空为同，世界为异。彼无同异，真有为法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起</a:t>
            </a:r>
            <a:r>
              <a:rPr lang="zh-CN" altLang="en-US" dirty="0"/>
              <a:t>即是动，动即异相，异名差别，为世界体。世为迁流，界为方位，前后改转，隔别不同，故名世界。皆由内有异相为本，故云“起为世界”。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静</a:t>
            </a:r>
            <a:r>
              <a:rPr lang="zh-CN" altLang="en-US" dirty="0"/>
              <a:t>即同相，同名不异，形前差别动乱，故名为静，即虚空之体也。虚空无差别动转，由内有同相，对动之静，为此因故，故云“静成虚空”。“虚空”下二句，结由二相也。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“彼无”</a:t>
            </a:r>
            <a:r>
              <a:rPr lang="zh-CN" altLang="en-US" dirty="0"/>
              <a:t>下，指现相，亦名现识，此就梨耶三相具足成就位，说名真有为法，以能成就八识、六尘、及根身种子等</a:t>
            </a:r>
            <a:r>
              <a:rPr lang="zh-CN" altLang="en-US" dirty="0" smtClean="0"/>
              <a:t>。前</a:t>
            </a:r>
            <a:r>
              <a:rPr lang="zh-CN" altLang="en-US" dirty="0"/>
              <a:t>之二相，虽亦有为，三相未具，能事未办，故成就位方说有为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又</a:t>
            </a:r>
            <a:r>
              <a:rPr lang="zh-CN" altLang="en-US" dirty="0"/>
              <a:t>此一相名无同异，滥前所说真如觉体“亦无同异”，故此特指是有为法，即知非是真无同异。无同异言真妄俱有，由此拣故，无相滥失。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然</a:t>
            </a:r>
            <a:r>
              <a:rPr lang="zh-CN" altLang="en-US" dirty="0"/>
              <a:t>此三相，说虽次第，起即同时。所感外器、虚空，及有情根，一念顿现，亦非前后，不可以说之次第而责现之后先耳。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08348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667563"/>
              </p:ext>
            </p:extLst>
          </p:nvPr>
        </p:nvGraphicFramePr>
        <p:xfrm>
          <a:off x="107505" y="116630"/>
          <a:ext cx="8928992" cy="6624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6964"/>
                <a:gridCol w="616964"/>
                <a:gridCol w="616964"/>
                <a:gridCol w="3993282"/>
                <a:gridCol w="2681326"/>
                <a:gridCol w="403492"/>
              </a:tblGrid>
              <a:tr h="419780">
                <a:tc gridSpan="3"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根本无明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无始不觉，不知能所一体，妄立能所。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性觉必明，妄为明觉。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7120">
                <a:tc rowSpan="3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第八识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业相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业识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)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在根本无明的作用下，真如不守自性，最初一念妄动。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觉非所明，因明立所（一念妄动）。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4847">
                <a:tc vMerge="1"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转相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转识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)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转真见为虚妄之能见（见分）。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所既妄立，生汝妄能。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7067">
                <a:tc vMerge="1"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现相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现识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)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依虚妄能见感现虚妄之境界（相分）。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无同异中，炽然成异（四大色法，四大相立）；异彼所异，因异立同（虚空，虚空相立）；同异发明，因此复立无同无异（众生，见大相立）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12890"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第七识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智相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智识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俱生法执）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于所现境界，不了唯心，分别染净，执为实有。能所历然，主客判立。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如是扰乱，相待生劳（眚妄之智相立）。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6">
                  <a:txBody>
                    <a:bodyPr/>
                    <a:lstStyle/>
                    <a:p>
                      <a:endParaRPr lang="en-US" altLang="zh-CN" sz="1600" b="1" dirty="0" smtClean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endParaRPr lang="en-US" altLang="zh-CN" sz="1600" b="1" dirty="0" smtClean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endParaRPr lang="en-US" altLang="zh-CN" sz="1600" b="1" dirty="0" smtClean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识大相立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70949">
                <a:tc vMerge="1"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相续相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相续识</a:t>
                      </a:r>
                      <a:r>
                        <a:rPr lang="en-US" altLang="zh-CN" sz="1600" b="1" dirty="0" smtClean="0">
                          <a:latin typeface="楷体" pitchFamily="49" charset="-122"/>
                          <a:ea typeface="楷体" pitchFamily="49" charset="-122"/>
                        </a:rPr>
                        <a:t>,</a:t>
                      </a:r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分别法执）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依前分别执实，于境界起苦乐受，念念执实，念念分别，无有间断。能执藏种子，能感来果，能令种子现行。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劳久发尘（根身尘境纷然，当相续相）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82010"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第六识</a:t>
                      </a:r>
                      <a:endParaRPr lang="en-US" altLang="zh-CN" sz="16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执取相</a:t>
                      </a:r>
                      <a:endParaRPr lang="en-US" altLang="zh-CN" sz="16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俱生我执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于所受苦乐境界，执实分别，执我我所。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自相浑浊（当执取、记名字相）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82010">
                <a:tc vMerge="1">
                  <a:txBody>
                    <a:bodyPr/>
                    <a:lstStyle/>
                    <a:p>
                      <a:endParaRPr lang="en-US" altLang="zh-CN" sz="16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计名字相</a:t>
                      </a:r>
                      <a:endParaRPr lang="en-US" altLang="zh-CN" sz="16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分别我执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依于执着，分别名相，思维计度，生喜怒烦恼。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0896">
                <a:tc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起业相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依所分别名相，发动身口，造种种业。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由是引起尘劳烦恼（当起业、业系苦）</a:t>
                      </a:r>
                      <a:endParaRPr lang="zh-CN" altLang="en-US" sz="16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7170">
                <a:tc>
                  <a:txBody>
                    <a:bodyPr/>
                    <a:lstStyle/>
                    <a:p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业系苦相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 smtClean="0">
                          <a:latin typeface="楷体" pitchFamily="49" charset="-122"/>
                          <a:ea typeface="楷体" pitchFamily="49" charset="-122"/>
                        </a:rPr>
                        <a:t>依善恶业，受苦乐报，不得自在。</a:t>
                      </a:r>
                      <a:endParaRPr lang="zh-CN" altLang="en-US" sz="16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7719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8892480" cy="6742112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、三种相续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）世界相续</a:t>
            </a:r>
            <a:r>
              <a:rPr lang="en-US" altLang="zh-CN" sz="24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400" b="1" dirty="0" smtClean="0">
                <a:latin typeface="Arial" charset="0"/>
                <a:ea typeface="黑体" pitchFamily="49" charset="-122"/>
              </a:rPr>
              <a:t>无明妄现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四大，相缠相交，故有世界相续</a:t>
            </a:r>
          </a:p>
          <a:p>
            <a:pPr>
              <a:buNone/>
            </a:pPr>
            <a:r>
              <a:rPr lang="zh-CN" altLang="en-US" sz="2400" b="1" dirty="0" smtClean="0"/>
              <a:t>      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觉明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（能观之妄明）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空昧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（由所观之真体变成的顽空晦昧之相），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相待成摇，故有风轮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（蕅益：一念心之动相。乾为天）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，执持世界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由前“所既妄立，生汝妄能”，所即影明，能即妄觉，此之觉明全是无明，无明昏钝，遍述法界，即成空昧。故下文云：“汝见虚空遍十方界，空见不分”等，见即妄觉也。一明一昧，一动一静，刹那生灭，相待不息，于内生灭，即名为摇；于外即成，风轮初起。是故，世界之初，风轮为始，虚空即为世界所依。故下文云：“迷妄有虚空，依空立世界”也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。因空生摇，坚明立碍，彼金宝者，明觉立坚，故有金轮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（蕅益：一念心之静相。坤为地）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，保持国土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无明生灭，形待不息，故云“因空生摇”。执认所明，坚持不舍，故云“坚明立碍”。于内即是觉明坚执，于外即成金轮次起，故云：“彼金宝者，明觉立坚”。故知宝性因觉明有，是故众宝皆体坚而用明也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39423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144000" cy="6742112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>
                <a:ea typeface="黑体" pitchFamily="2" charset="-122"/>
              </a:rPr>
              <a:t>三、陈“用大”</a:t>
            </a:r>
            <a:r>
              <a:rPr lang="en-US" altLang="zh-CN" b="1" dirty="0">
                <a:ea typeface="黑体" pitchFamily="2" charset="-122"/>
              </a:rPr>
              <a:t>——</a:t>
            </a:r>
            <a:r>
              <a:rPr lang="zh-CN" altLang="en-US" b="1" dirty="0">
                <a:ea typeface="黑体" pitchFamily="2" charset="-122"/>
              </a:rPr>
              <a:t>即空不空如来藏</a:t>
            </a:r>
            <a:r>
              <a:rPr lang="en-US" altLang="zh-CN" b="1" dirty="0">
                <a:ea typeface="黑体" pitchFamily="2" charset="-122"/>
              </a:rPr>
              <a:t>——</a:t>
            </a:r>
            <a:r>
              <a:rPr lang="zh-CN" altLang="en-US" b="1" dirty="0">
                <a:ea typeface="黑体" pitchFamily="2" charset="-122"/>
              </a:rPr>
              <a:t>示如来藏真心随迷染之因缘，而成众生三种相续有碍之染用，随悟净之因缘而成诸佛如来果德无终、法界圆</a:t>
            </a:r>
            <a:r>
              <a:rPr lang="zh-CN" altLang="en-US" b="1" dirty="0" smtClean="0">
                <a:ea typeface="黑体" pitchFamily="2" charset="-122"/>
              </a:rPr>
              <a:t>融之</a:t>
            </a:r>
            <a:r>
              <a:rPr lang="zh-CN" altLang="en-US" b="1" dirty="0">
                <a:ea typeface="黑体" pitchFamily="2" charset="-122"/>
              </a:rPr>
              <a:t>净用，明“真妄不二</a:t>
            </a:r>
            <a:r>
              <a:rPr lang="zh-CN" altLang="en-US" b="1" dirty="0" smtClean="0">
                <a:ea typeface="黑体" pitchFamily="2" charset="-122"/>
              </a:rPr>
              <a:t>，狂</a:t>
            </a:r>
            <a:r>
              <a:rPr lang="zh-CN" altLang="en-US" b="1" dirty="0">
                <a:ea typeface="黑体" pitchFamily="2" charset="-122"/>
              </a:rPr>
              <a:t>心顿歇，歇即菩提</a:t>
            </a:r>
            <a:r>
              <a:rPr lang="zh-CN" altLang="en-US" b="1" dirty="0" smtClean="0">
                <a:ea typeface="黑体" pitchFamily="2" charset="-122"/>
              </a:rPr>
              <a:t>”之理</a:t>
            </a:r>
            <a:r>
              <a:rPr lang="en-US" altLang="zh-CN" b="1" dirty="0" smtClean="0">
                <a:ea typeface="黑体" pitchFamily="2" charset="-122"/>
              </a:rPr>
              <a:t>——</a:t>
            </a:r>
            <a:r>
              <a:rPr lang="zh-CN" altLang="en-US" b="1" dirty="0" smtClean="0">
                <a:ea typeface="黑体" pitchFamily="2" charset="-122"/>
              </a:rPr>
              <a:t>真妄不二，开真生不二之中道门</a:t>
            </a:r>
            <a:endParaRPr lang="en-US" altLang="zh-CN" b="1" dirty="0" smtClean="0">
              <a:ea typeface="黑体" pitchFamily="2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一）众生迷真起妄，依染缘而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成有碍之迷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用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三种相续，揭示轮回虚妄，无明本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空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      (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二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诸佛如来悟如来藏空不空性而成无碍之净用</a:t>
            </a:r>
            <a:r>
              <a:rPr lang="en-US" altLang="zh-CN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如来果德无终、入法界圆融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     （</a:t>
            </a:r>
            <a:r>
              <a:rPr lang="zh-CN" altLang="en-US" dirty="0">
                <a:latin typeface="仿宋" pitchFamily="49" charset="-122"/>
                <a:ea typeface="仿宋" pitchFamily="49" charset="-122"/>
              </a:rPr>
              <a:t>三）明迷悟因缘无性，真妄本空，狂心顿歇，歇即菩提，以劝</a:t>
            </a:r>
            <a:r>
              <a:rPr lang="zh-CN" altLang="en-US" dirty="0" smtClean="0">
                <a:latin typeface="仿宋" pitchFamily="49" charset="-122"/>
                <a:ea typeface="仿宋" pitchFamily="49" charset="-122"/>
              </a:rPr>
              <a:t>修</a:t>
            </a:r>
            <a:endParaRPr lang="zh-CN" altLang="en-US" dirty="0" smtClean="0">
              <a:ea typeface="仿宋_GB2312" pitchFamily="49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dirty="0" smtClean="0"/>
              <a:t>             </a:t>
            </a:r>
            <a:r>
              <a:rPr lang="zh-CN" altLang="en-US" dirty="0" smtClean="0">
                <a:latin typeface="+mn-ea"/>
              </a:rPr>
              <a:t>如来藏之用，有迷有悟。迷则依染缘起执成有碍，“世界、众生、业果，迁流不息”，悟则依净缘起而融成法界圆融。</a:t>
            </a:r>
          </a:p>
        </p:txBody>
      </p:sp>
    </p:spTree>
    <p:extLst>
      <p:ext uri="{BB962C8B-B14F-4D97-AF65-F5344CB8AC3E}">
        <p14:creationId xmlns:p14="http://schemas.microsoft.com/office/powerpoint/2010/main" val="141659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坚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觉宝成，摇明风出，风金相摩，故有火光，为变化性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一念心之动静二相。体阴用阳，离卦。长水：前二句指前二性，为生火之由。于内则生灭不停，坚执不舍；于外则动摇不息，坚刚难坏；互相摩触而有火生，如取火法，钻燧与木，一坚一动，火能镕散，成熟万物，故云“为变化性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。宝明生润，火光上蒸，故有水轮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（蕅益：一念心中之金火二妄。体阳用阴，坎卦。）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，含十方界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（长水：于内则爱明坚执，燥心炽盛；于外则宝润火蒸，遂成流水也；如世蒸物，必有污流。故一切业种，非爱不生；一切草木，非水不长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。由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四性，互相假藉，体不相离，同一妄心所变起故；如虚空华，不离翳故。愚人不了，心外执境，颠倒见故。然小乘宗“水轮在前，金轮在后”，与此不同者，而不知风轮持水，即是坚碍。约相在后，举性在初，故风轮后，即说金轮。又彼但知增上业感，而不知是何因种，以教非了义，粗相说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94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腾水降，交发立坚，湿为巨海，干为洲滩。以是义故，彼大海中，火光常起；彼洲滩中，江河常注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火炎上而就燥，水降注而流湿，交互击发，立成坚碍。火虽炎上而相击发，终为水克，故大海广而洲潬狭也，皆由妄性不常，前后变异。爱心多故成巨海，执心盛故成洲潬。嗔性生慢，执性生嗔。于色起爱，潬中流水。违爱生嗔，海中火起。水中可居曰洲，水中沙聚曰潬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。水势劣火，结为高山，是故山石，击则成焰，融则成水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（长水：外则水势劣火，内则嗔增爱微；嗔复加慢，结为高山）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。土势劣水，抽为草木，是故林薮，遇烧成土，因绞成水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（长水：外则土势劣水，内则爱增慢轻。爱能生水，水能长养，技抽草木，嗔爱慢三，互相滋蔓，异类成形，草木山川，千差万品）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。交妄发生，递相为种，以是因缘，世界相续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先从明、昧，摇动有风轮，风摇明立有金宝，金风相摩生火性，火蒸金润有水生。水火相交，势有胜劣，水胜火劣为海洲，火胜水劣为山石，土劣水胜为草木等。外相虽尔，皆由内心，内心无变，外岂差别？经且约外，故云“递相为种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2110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蕅益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latin typeface="+mn-ea"/>
              </a:rPr>
              <a:t>由</a:t>
            </a:r>
            <a:r>
              <a:rPr lang="zh-CN" altLang="en-US" b="1" dirty="0">
                <a:latin typeface="+mn-ea"/>
              </a:rPr>
              <a:t>妄为明觉，因明立所，因所彰能，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能为妄觉，所为顽空。妄觉是明，顽空是昧。二法相待，法尔成摇，故有风轮执持世界，可见一切风轮，只是一念中之动相耳。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空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既生摇，对动成静，故曰坚明立碍，谓于妄明之中，坚立一种碍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相，以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与动相对也。</a:t>
            </a:r>
            <a:r>
              <a:rPr lang="zh-CN" altLang="en-US" b="1" dirty="0">
                <a:latin typeface="+mn-ea"/>
              </a:rPr>
              <a:t>彼世界之金宝，即汝妄明觉体所立坚相，故有金轮保持国土。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可见一切金轮，只是一念中之坚相耳。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+mn-ea"/>
              </a:rPr>
              <a:t>    于</a:t>
            </a:r>
            <a:r>
              <a:rPr lang="zh-CN" altLang="en-US" b="1" dirty="0">
                <a:latin typeface="+mn-ea"/>
              </a:rPr>
              <a:t>妄心中，坚觉之宝既成，摇明之风复出，以心中妄动之风，摩心中妄立之金，故有火光为变化性，无而忽有，有而忽无。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可见一切火大，只是一念中之动静二相所摩成耳。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+mn-ea"/>
              </a:rPr>
              <a:t>    妄</a:t>
            </a:r>
            <a:r>
              <a:rPr lang="zh-CN" altLang="en-US" b="1" dirty="0">
                <a:latin typeface="+mn-ea"/>
              </a:rPr>
              <a:t>心坚觉之宝明，既能生润，妄心变化之火光，又复上烝，故有水轮含十方界。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可见一切水大，只是一念中之金火二妄所烝成耳</a:t>
            </a:r>
            <a:r>
              <a:rPr lang="zh-CN" altLang="en-US" b="1" dirty="0" smtClean="0">
                <a:latin typeface="+mn-ea"/>
              </a:rPr>
              <a:t>。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944049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    </a:t>
            </a:r>
            <a:r>
              <a:rPr lang="zh-CN" altLang="en-US" b="1" dirty="0" smtClean="0">
                <a:latin typeface="+mn-ea"/>
              </a:rPr>
              <a:t>一</a:t>
            </a:r>
            <a:r>
              <a:rPr lang="zh-CN" altLang="en-US" b="1" dirty="0">
                <a:latin typeface="+mn-ea"/>
              </a:rPr>
              <a:t>念妄心，既已全具四大。于四大中，火性常腾，水性常降，交互发生，立诸坚碍，遂有山河大地。水胜则湿为巨海，火胜则干为洲潬。大者为洲，小者为潬。然大海亦心中妄火互立，故得火光常起。洲潬亦藉心中妄水互立，故得江河常注也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+mn-ea"/>
              </a:rPr>
              <a:t>    若</a:t>
            </a:r>
            <a:r>
              <a:rPr lang="zh-CN" altLang="en-US" b="1" dirty="0">
                <a:latin typeface="+mn-ea"/>
              </a:rPr>
              <a:t>妄心中之水势甚劣，火势甚胜，则结为高山。由此山石，只是妄心水火结成，故击则成焰，融则成水。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+mn-ea"/>
              </a:rPr>
              <a:t>    若</a:t>
            </a:r>
            <a:r>
              <a:rPr lang="zh-CN" altLang="en-US" b="1" dirty="0">
                <a:latin typeface="+mn-ea"/>
              </a:rPr>
              <a:t>妄心中之土势甚劣，水势甚胜，则抽为草木。由此草木，只是妄心水土抽出，故烧还成土，绞还得水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可见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地水火风，全是妄心中物。以此妄物，于妄心中交互发生，递相为种，以是因缘，妄有世界相续。除却妄心之外，安有少许实法可得耶！</a:t>
            </a:r>
            <a:r>
              <a:rPr lang="zh-CN" altLang="en-US" b="1" dirty="0">
                <a:latin typeface="+mn-ea"/>
              </a:rPr>
              <a:t>此虽答示迷真成妄，理不违事，而海中火起等义，即可密释相违性之难端。至后相倾相夺，随为色空等义，又可兼释理违事之余惑。良由谛理圆彻，故使佛语巧妙若此，珍之味之。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68183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latin typeface="+mn-ea"/>
              </a:rPr>
              <a:t>又</a:t>
            </a:r>
            <a:r>
              <a:rPr lang="zh-CN" altLang="en-US" b="1" dirty="0">
                <a:latin typeface="+mn-ea"/>
              </a:rPr>
              <a:t>复应知，文中似惟显示同居世界相续之相，而方便、实报二种世界相续，亦不外此。以不达妄心中四大即空，故有同居世界相续。以不达妄心中四大假名无量，故有方便世界相续。以不达妄心中四大即中，故有实报世界相续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此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文旧以五行生克训之，甚违经旨。</a:t>
            </a:r>
            <a:r>
              <a:rPr lang="zh-CN" altLang="en-US" b="1" dirty="0">
                <a:latin typeface="+mn-ea"/>
              </a:rPr>
              <a:t>经显一切惟心，乃用世间妄计为解，安得相蒙！且如山石击焰融水，于五行之说，云何会通？若以石属金，则金能生水，乌能又生于火？若以石为土，则水火皆不应生，又林烧成灰，可云火能生土，因绞成水，岂是木反生水？故知世间五行，元无实义，不应以彼而释此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+mn-ea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然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儒宗太极两仪之说，却与此经暗合，但彼不说惟心所现，便非正因缘境。</a:t>
            </a:r>
            <a:r>
              <a:rPr lang="zh-CN" altLang="en-US" b="1" dirty="0">
                <a:latin typeface="+mn-ea"/>
              </a:rPr>
              <a:t>今不避繁文，试一点出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06395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经文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所称觉明空昧，即彼所称太极。太极图中，半白半黑，黑表空昧，白表觉明也。相待生摇，风轮持世，即彼所谓太极动而生阳，以其周行地外，计以为天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也（乾卦）。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坚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明立碍，金轮持国，即彼所谓动极复静，静而生阴，以其成形于内，计以为地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也（坤卦）。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火光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为变化性者，即彼所谓体阴用阳，离之象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也（离卦）。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水轮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含十方界者，即彼所谓体阳用阴，坎之象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也（坎卦）。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所以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先天八卦，乾南坤北，离东坎西，正仿佛此惟心四大，但不达惟心，故云太极生两仪，两仪生四象耳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火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腾水降等者，即彼所谓后天八卦，水火为政，故离南坎北，以表腾降之象也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b="1" dirty="0" smtClean="0">
                <a:latin typeface="+mn-ea"/>
              </a:rPr>
              <a:t>大约</a:t>
            </a:r>
            <a:r>
              <a:rPr lang="zh-CN" altLang="en-US" b="1" dirty="0">
                <a:latin typeface="+mn-ea"/>
              </a:rPr>
              <a:t>儒门，计风金二大为天地之体，计水火二大为天地之用，然后具生后天五行，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不知太极动静，全是当人妄心动静，依此妄动妄静，妄有世界相续，岂有五行实法能相生克哉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！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69577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latin typeface="+mn-ea"/>
              </a:rPr>
              <a:t>惟</a:t>
            </a:r>
            <a:r>
              <a:rPr lang="zh-CN" altLang="en-US" b="1" dirty="0">
                <a:latin typeface="+mn-ea"/>
              </a:rPr>
              <a:t>周</a:t>
            </a:r>
            <a:r>
              <a:rPr lang="zh-CN" altLang="en-US" b="1" dirty="0" smtClean="0">
                <a:latin typeface="+mn-ea"/>
              </a:rPr>
              <a:t>子（周敦颐）先</a:t>
            </a:r>
            <a:r>
              <a:rPr lang="zh-CN" altLang="en-US" b="1" dirty="0">
                <a:latin typeface="+mn-ea"/>
              </a:rPr>
              <a:t>悟道于东林，</a:t>
            </a:r>
            <a:r>
              <a:rPr lang="zh-CN" altLang="en-US" b="1" dirty="0" smtClean="0">
                <a:latin typeface="+mn-ea"/>
              </a:rPr>
              <a:t>故作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太极图说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欲人了知太极本非心外实法，只是无明迷于觉性，妄成阿赖耶识，而此无明，全体虚妄，了无自性可得，故点破云：无极而太极，谓此太极本无，所谓太极，但是从无住本，立一切法耳。后儒不达，更推无极为太极本，失旨甚矣。又孔子易传，亦云易有太极，乃密指易理为随缘不变、不变随缘之藏心，特以机缘未到，不得明言。此又菩萨苦心，不可不知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78073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    周敦颐</a:t>
            </a:r>
            <a:r>
              <a:rPr lang="en-US" altLang="zh-TW" sz="3800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佛印了元禅师法嗣</a:t>
            </a:r>
            <a:r>
              <a:rPr lang="en-US" altLang="zh-TW" sz="3800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TW" sz="38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周敦頥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字茂叔</a:t>
            </a:r>
            <a:r>
              <a:rPr lang="en-US" altLang="zh-CN" sz="3800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初见晦堂心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问教外别传之旨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心谕之曰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只消向你自家屋里打点。孔子谓朝闻道夕死可矣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毕竟以何为道夕死可耶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？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颜子不改其乐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所乐何事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？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但于此究竟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久久自然有个契合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处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38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    又扣东林总禅师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总曰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吾佛谓实际理地即真实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无妄诚也。大哉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，乾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元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万物资始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资此实理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。乾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道变化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各正性命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正此实理。天地圣人之道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至诚而已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必要着一路实地工夫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直至于一旦豁然悟入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不可只在言语上会。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又尝与总论性及理法界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事法界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至于理事交彻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冷然独会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著</a:t>
            </a:r>
            <a:r>
              <a:rPr lang="en-US" altLang="zh-CN" sz="3800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太极图说</a:t>
            </a:r>
            <a:r>
              <a:rPr lang="en-US" altLang="zh-CN" sz="3800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语语出自东林口诀。</a:t>
            </a:r>
            <a:endParaRPr lang="en-US" altLang="zh-TW" sz="38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    因游庐山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乐其幽胜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遂筑室焉。时佛印了元寓鸾溪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，颐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谒之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相与讲道。问曰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天命之谓性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率性之谓道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禅门何谓无心是道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元曰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疑则别参。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sz="3800" dirty="0">
                <a:latin typeface="宋体" pitchFamily="2" charset="-122"/>
                <a:ea typeface="宋体" pitchFamily="2" charset="-122"/>
              </a:rPr>
              <a:t>颐曰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参则不无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毕竟以何为道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？”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元曰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满目青山一任看。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sz="3800" dirty="0">
                <a:latin typeface="宋体" pitchFamily="2" charset="-122"/>
                <a:ea typeface="宋体" pitchFamily="2" charset="-122"/>
              </a:rPr>
              <a:t>颐豁然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有省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一日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忽见窓前草生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乃曰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与自家意思一般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！”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以偈呈元曰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昔本不迷今不悟。心融境会豁幽潜。草深窓外松当道。尽日令人看不厌。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en-US" altLang="zh-CN" sz="3800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TW" altLang="en-US" sz="3800" dirty="0">
                <a:latin typeface="宋体" pitchFamily="2" charset="-122"/>
                <a:ea typeface="宋体" pitchFamily="2" charset="-122"/>
              </a:rPr>
              <a:t>颐尝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叹曰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：“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吾此妙心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实启廸于黄龙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发明于佛印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然易理廓达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自非东林开遮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拂拭无繇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表里洞然。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TW" altLang="en-US" sz="3800" dirty="0">
                <a:latin typeface="宋体" pitchFamily="2" charset="-122"/>
                <a:ea typeface="宋体" pitchFamily="2" charset="-122"/>
              </a:rPr>
              <a:t>颐后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倡明道学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TW" altLang="en-US" sz="3800" dirty="0" smtClean="0">
                <a:latin typeface="宋体" pitchFamily="2" charset="-122"/>
                <a:ea typeface="宋体" pitchFamily="2" charset="-122"/>
              </a:rPr>
              <a:t>学者称为濂溪先生。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800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居士分灯录</a:t>
            </a:r>
            <a:r>
              <a:rPr lang="en-US" altLang="zh-CN" sz="3800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800" dirty="0" smtClean="0">
                <a:latin typeface="宋体" pitchFamily="2" charset="-122"/>
                <a:ea typeface="宋体" pitchFamily="2" charset="-122"/>
              </a:rPr>
              <a:t>卷二）</a:t>
            </a:r>
            <a:endParaRPr lang="zh-TW" altLang="en-US" sz="3800" dirty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zh-TW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8320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3"/>
          <p:cNvSpPr>
            <a:spLocks noGrp="1" noChangeArrowheads="1"/>
          </p:cNvSpPr>
          <p:nvPr>
            <p:ph idx="1"/>
          </p:nvPr>
        </p:nvSpPr>
        <p:spPr>
          <a:xfrm>
            <a:off x="7938" y="0"/>
            <a:ext cx="8956550" cy="6858000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）众生相续</a:t>
            </a:r>
            <a:r>
              <a:rPr lang="en-US" altLang="zh-CN" sz="28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众生以眚妄为本，依乎妄能妄所，生情想离合等分别取舍，故有众生相续</a:t>
            </a:r>
          </a:p>
          <a:p>
            <a:pPr>
              <a:buNone/>
            </a:pPr>
            <a:r>
              <a:rPr lang="zh-CN" altLang="en-US" sz="2800" b="1" dirty="0" smtClean="0"/>
              <a:t>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复次，富楼那，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明妄非他，觉明为咎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（按：一念不了，妄生能所，以为过咎）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所妄既立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（按：所见之虚妄根身、尘境即生），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明理不逾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（按：本觉妙明之理体即被根尘所局，不能超越六根六尘而得圆通大用）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；以是因缘，听不出声，见不超色。色香味触六妄成就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（按：眚劳之所见妄现六尘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），由是分开见觉闻知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（按：眚劳之能见六识）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。同业相缠，合离成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化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（胎卵湿化，各随业力相感，执逐妄境而成就。同业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相缠而有胎卵之形，合离成应而有湿化之类。长水云：胎卵有情，要因父母同业相感，故云“同业相缠”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。湿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化有情，但因自己情想合离，合处湿生，离处化生，不由父母同业相感，故云“合离成化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436789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明色发，明见想成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（中阴身投胎之境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象。于明相处，见种种境界，此境界乃内心习气种子所幻现，故云想成）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异见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（同性相斥谓之异见）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成憎，同想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（异性相吸谓之同想）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成爱，流爱为种，纳想为胎。交遘发生，吸引同业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，故有因缘，生羯罗蓝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（凝滑，一七日之结胎相）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、遏蒲昙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（疱，二七日之结胎相）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（指蔽尸，即软肉，三七之状；健南，即坚肉，四七之状；钵罗奢，形位，六根方具，五七之状）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胎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卵湿化，随其所应。卵惟想生，胎因情有，湿以合感，化以离应。情想合离，更相变易，所有受业，逐其飞沉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（按：十二类生，依情想离合而生），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以是因缘，众生相续。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1528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当机疑请</a:t>
            </a:r>
            <a:r>
              <a:rPr lang="en-US" altLang="zh-CN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zh-CN" sz="3400" b="1" dirty="0">
                <a:latin typeface="楷体" pitchFamily="49" charset="-122"/>
                <a:ea typeface="楷体" pitchFamily="49" charset="-122"/>
              </a:rPr>
              <a:t>时，富楼那弥多罗尼子在大众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zh-CN" sz="3400" b="1" dirty="0">
                <a:latin typeface="楷体" pitchFamily="49" charset="-122"/>
                <a:ea typeface="楷体" pitchFamily="49" charset="-122"/>
              </a:rPr>
              <a:t>从座起，偏袒右肩，右膝着地，合掌恭敬而白佛言：大威德世尊！善为众生敷演如来第一义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谛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（长水：如来藏</a:t>
            </a:r>
            <a:r>
              <a:rPr lang="zh-CN" altLang="en-US" sz="3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心不空不有，即性即相，名第一义，是佛所证，决定无妄，审实名谛）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3400" b="1" dirty="0">
                <a:latin typeface="楷体" pitchFamily="49" charset="-122"/>
                <a:ea typeface="楷体" pitchFamily="49" charset="-122"/>
              </a:rPr>
              <a:t>世尊常推说法人中我为第一，今闻如来微妙法音，犹如聋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zh-CN" sz="3400" b="1" dirty="0">
                <a:latin typeface="楷体" pitchFamily="49" charset="-122"/>
                <a:ea typeface="楷体" pitchFamily="49" charset="-122"/>
              </a:rPr>
              <a:t>百步外聆于蚊蚋，本所不见，何况得闻！佛虽宣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令</a:t>
            </a:r>
            <a:r>
              <a:rPr lang="zh-CN" altLang="zh-CN" sz="3400" b="1" dirty="0">
                <a:latin typeface="楷体" pitchFamily="49" charset="-122"/>
                <a:ea typeface="楷体" pitchFamily="49" charset="-122"/>
              </a:rPr>
              <a:t>我除惑，今犹未详斯义究竟无疑惑地。世尊！如阿难辈虽则开悟，习漏未除，我等会中登无漏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虽</a:t>
            </a:r>
            <a:r>
              <a:rPr lang="zh-CN" altLang="zh-CN" sz="3400" b="1" dirty="0">
                <a:latin typeface="楷体" pitchFamily="49" charset="-122"/>
                <a:ea typeface="楷体" pitchFamily="49" charset="-122"/>
              </a:rPr>
              <a:t>尽诸漏，今闻如来所说法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音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尚</a:t>
            </a:r>
            <a:r>
              <a:rPr lang="zh-CN" altLang="zh-CN" sz="3400" b="1" dirty="0">
                <a:latin typeface="楷体" pitchFamily="49" charset="-122"/>
                <a:ea typeface="楷体" pitchFamily="49" charset="-122"/>
              </a:rPr>
              <a:t>纡疑悔</a:t>
            </a:r>
            <a:r>
              <a:rPr lang="zh-CN" altLang="zh-CN" sz="3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4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【</a:t>
            </a:r>
            <a:r>
              <a:rPr lang="zh-CN" altLang="en-US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正说疑情</a:t>
            </a:r>
            <a:r>
              <a:rPr lang="en-US" altLang="zh-CN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】【</a:t>
            </a:r>
            <a:r>
              <a:rPr lang="zh-CN" altLang="en-US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初疑真不容妄（藏性生相疑）</a:t>
            </a:r>
            <a:r>
              <a:rPr lang="en-US" altLang="zh-CN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尊！若复世间一切根尘阴处界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等，皆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如来藏清净本然，云何忽生山河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大地，诸有为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相，次第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迁流，终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而复始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 </a:t>
            </a:r>
            <a:endParaRPr lang="zh-CN" altLang="en-US" sz="3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【</a:t>
            </a:r>
            <a:r>
              <a:rPr lang="zh-CN" altLang="en-US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二疑四大相陵（四大俱遍疑）</a:t>
            </a:r>
            <a:r>
              <a:rPr lang="en-US" altLang="zh-CN" sz="3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如来说地、水、火、风本性圆融，周遍法界，湛然常住。世尊！若地性遍，云何容水？水性周遍，火则不生，复云何明水、火二性俱遍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虚空，不</a:t>
            </a:r>
            <a:r>
              <a:rPr lang="zh-CN" altLang="en-US" sz="3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相陵灭？世尊！地性障碍，空性虚通，云何二俱周遍法界？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而我不知是义攸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往，惟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愿如来宣流大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慈，开</a:t>
            </a:r>
            <a:r>
              <a:rPr lang="zh-CN" altLang="en-US" sz="3400" b="1" dirty="0">
                <a:latin typeface="楷体" pitchFamily="49" charset="-122"/>
                <a:ea typeface="楷体" pitchFamily="49" charset="-122"/>
              </a:rPr>
              <a:t>我迷云及诸大众！作是语已，五体投地，钦渴如来无上慈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诲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（以世谛水火等四大性异，疑第一义谛性相俱融）</a:t>
            </a:r>
            <a:r>
              <a:rPr lang="zh-CN" altLang="en-US" sz="3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400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848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/>
              <a:t>憨山：六</a:t>
            </a:r>
            <a:r>
              <a:rPr lang="zh-CN" altLang="en-US" dirty="0"/>
              <a:t>道升沉不一，此就人道</a:t>
            </a:r>
            <a:r>
              <a:rPr lang="zh-CN" altLang="en-US" dirty="0" smtClean="0"/>
              <a:t>而言。谓</a:t>
            </a:r>
            <a:r>
              <a:rPr lang="zh-CN" altLang="en-US" dirty="0"/>
              <a:t>众生既造妄业，死后得中阴身，所谓游魂</a:t>
            </a:r>
            <a:r>
              <a:rPr lang="zh-CN" altLang="en-US" dirty="0" smtClean="0"/>
              <a:t>也</a:t>
            </a:r>
            <a:r>
              <a:rPr lang="zh-CN" altLang="en-US" dirty="0"/>
              <a:t>。鬼无色身（指中阴身）而有五通，眼见最远，以爱染</a:t>
            </a:r>
            <a:r>
              <a:rPr lang="zh-CN" altLang="en-US" dirty="0" smtClean="0"/>
              <a:t>习气，必</a:t>
            </a:r>
            <a:r>
              <a:rPr lang="zh-CN" altLang="en-US" dirty="0"/>
              <a:t>寻所爱之境，极其见而求之，虽数千里外而可爱之境遂现，故</a:t>
            </a:r>
            <a:r>
              <a:rPr lang="zh-CN" altLang="en-US" dirty="0" smtClean="0"/>
              <a:t>曰“见</a:t>
            </a:r>
            <a:r>
              <a:rPr lang="zh-CN" altLang="en-US" dirty="0"/>
              <a:t>明色</a:t>
            </a:r>
            <a:r>
              <a:rPr lang="zh-CN" altLang="en-US" dirty="0" smtClean="0"/>
              <a:t>发”。</a:t>
            </a:r>
            <a:r>
              <a:rPr lang="zh-CN" altLang="en-US" dirty="0"/>
              <a:t>既见其境而识神必趋其所，以明见可爱而想形之，故</a:t>
            </a:r>
            <a:r>
              <a:rPr lang="zh-CN" altLang="en-US" dirty="0" smtClean="0"/>
              <a:t>曰“明</a:t>
            </a:r>
            <a:r>
              <a:rPr lang="zh-CN" altLang="en-US" dirty="0"/>
              <a:t>见想</a:t>
            </a:r>
            <a:r>
              <a:rPr lang="zh-CN" altLang="en-US" dirty="0" smtClean="0"/>
              <a:t>成”。</a:t>
            </a:r>
            <a:r>
              <a:rPr lang="zh-CN" altLang="en-US" dirty="0"/>
              <a:t>当其男女交遘之际而识神守之，若本是男则爱母而憎父，若本是女则爱父而憎母，故</a:t>
            </a:r>
            <a:r>
              <a:rPr lang="zh-CN" altLang="en-US" dirty="0" smtClean="0"/>
              <a:t>曰“异</a:t>
            </a:r>
            <a:r>
              <a:rPr lang="zh-CN" altLang="en-US" dirty="0"/>
              <a:t>见成憎，同想</a:t>
            </a:r>
            <a:r>
              <a:rPr lang="zh-CN" altLang="en-US" dirty="0" smtClean="0"/>
              <a:t>成爱”。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乘</a:t>
            </a:r>
            <a:r>
              <a:rPr lang="zh-CN" altLang="en-US" dirty="0"/>
              <a:t>其交媾而渴爱随之，吸爱涎而流入母胎，而为受形之种子，故曰“流爱为种”。想揽父母一点精血，纳想于中，遂执为我，故曰“纳想为胎”。此入胎受形之始，盖从交遘发生也。若其男女之辨，又因憎爱吸引同业而有别也。由爱业为因、爱境为缘而胎，胎一七日而为羯罗蓝（此云凝滑）、遏蒲昙（此云疱，二七之状）、蔽尸（此云软肉，三七之状）、健南（此云坚肉，四七之状）、钵罗奢（此云形位，谓六根方具，五七之状也）。上言投胎之所以也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</a:t>
            </a:r>
            <a:r>
              <a:rPr lang="en-US" altLang="zh-CN" dirty="0"/>
              <a:t>【</a:t>
            </a:r>
            <a:r>
              <a:rPr lang="zh-CN" altLang="en-US" dirty="0"/>
              <a:t>按</a:t>
            </a:r>
            <a:r>
              <a:rPr lang="en-US" altLang="zh-CN" dirty="0"/>
              <a:t>】</a:t>
            </a:r>
            <a:r>
              <a:rPr lang="zh-CN" altLang="en-US" dirty="0"/>
              <a:t>修行人当远离色情文字音像。色情文字音像如同中阴投胎之境象，若经常受其熏染，命终难脱轮回。</a:t>
            </a:r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930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/>
          <p:cNvSpPr>
            <a:spLocks noGrp="1" noChangeArrowheads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）业果相续</a:t>
            </a:r>
            <a:r>
              <a:rPr lang="en-US" altLang="zh-CN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众生以杀盗淫为本，故有业果相续</a:t>
            </a:r>
          </a:p>
          <a:p>
            <a:pPr>
              <a:buNone/>
            </a:pPr>
            <a:r>
              <a:rPr lang="zh-CN" altLang="en-US" b="1" dirty="0" smtClean="0"/>
              <a:t> 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富楼那，想爱同结，爱不能离，则诸世间父母子孙，相生不断，是等则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以欲贪为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（长水：爱欲情深，互相缠缚，结滞难舍，故云“不离”。父母生子，子复生孙，子子孙孙，续生不断，皆欲为本也）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贪爱同滋，贪不能止，则诸世间卵化湿胎，随力强弱，递相吞食，是等则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以杀贪为本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长水：为贪故杀，用滋我命，以强制弱，杀害不止，故为杀本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以人食羊，羊死为人，人死为羊。如是乃至，十生之类，死死生生，互来相噉，恶业俱生，穷未来际。是等则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以盗贪为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（长水：不与而取，故名为盗。今非理食他，即夺其命也。以恶业故，同处一世，令怨对相值，更互酬偿，尽未来际，相夺不止，皆盗为本）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汝负我命，我还汝债，以是因缘，经百千劫，常在生死。汝爱我心，我怜汝色，以是因缘，经百千劫，常在缠缚。唯杀盗淫三为根本，以是因缘，业果相续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673878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144000" cy="674211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 smtClean="0"/>
              <a:t>            </a:t>
            </a:r>
            <a:r>
              <a:rPr lang="zh-CN" altLang="en-US" dirty="0" smtClean="0"/>
              <a:t>以上世界、众生、业果三种相续，皆无明虚妄所生，非为实有。</a:t>
            </a:r>
            <a:endParaRPr lang="zh-CN" altLang="en-US" b="1" dirty="0" smtClean="0"/>
          </a:p>
          <a:p>
            <a:pPr>
              <a:lnSpc>
                <a:spcPct val="90000"/>
              </a:lnSpc>
              <a:buNone/>
            </a:pPr>
            <a:r>
              <a:rPr lang="zh-CN" altLang="en-US" b="1" dirty="0" smtClean="0"/>
              <a:t>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富楼那，如是三种颠倒相续，皆是觉明明了知性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（按：真如自性在无明的作用下，不守自性，产生能所之妄明，亦即产生眚妄），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因了发相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（按：因明立所，如因目眚而见圆影），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从妄见生山河大地诸有为相，次第迁流，因此虚妄，终而复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（长水：觉明妙体，本有明了知性，即性觉妙明也。因本明了，迷成所相，即因明立所也，故云“因了发相”。此之所相由妄分别，故云“从妄见生”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即总结前来三种相续，皆由迷本真明，妄成所相，所必生能，展转粗著，遂成世界、众生、业果次第迁流，皆不离一念无明妄觉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373334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913"/>
            <a:ext cx="9144000" cy="44640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ea typeface="黑体" pitchFamily="49" charset="-122"/>
              </a:rPr>
              <a:t> </a:t>
            </a:r>
            <a:r>
              <a:rPr lang="zh-CN" altLang="en-US" b="1" dirty="0" smtClean="0">
                <a:ea typeface="黑体" pitchFamily="49" charset="-122"/>
              </a:rPr>
              <a:t>（二）诸佛如来悟如来藏空不空性而成无碍之净用</a:t>
            </a:r>
            <a:r>
              <a:rPr lang="en-US" altLang="zh-CN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b="1" dirty="0" smtClean="0">
                <a:ea typeface="黑体" pitchFamily="49" charset="-122"/>
              </a:rPr>
              <a:t>如来果德无终、入法界圆融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        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、妄不复生，真不复变，明如来果德无终；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、如来之果德乃背尘合觉，圆证空不空之藏性，入法界圆融。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3195876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15888"/>
            <a:ext cx="8857109" cy="662548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b="1" dirty="0" smtClean="0"/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、妄不复生，真不复灭，明如来果德无终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dirty="0" smtClean="0">
                <a:latin typeface="+mn-ea"/>
              </a:rPr>
              <a:t>富楼那问佛：众生心与如来究竟觉心，平等无二，众生既能迷真起妄，则诸佛如来，证得妙空明觉后，何时复起无明，而生出世界、众生、业果等有为法？</a:t>
            </a:r>
            <a:endParaRPr lang="en-US" altLang="zh-CN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dirty="0" smtClean="0">
              <a:latin typeface="+mn-ea"/>
            </a:endParaRPr>
          </a:p>
          <a:p>
            <a:pPr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富楼那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言：若此妙觉，本妙觉明，与如来心，不增不减，无状忽生山河大地、诸有为相。如来今得妙空明觉，山河大地、有为习漏，何当复生？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             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65050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15888"/>
            <a:ext cx="8928992" cy="662548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迷方喻</a:t>
            </a:r>
            <a:r>
              <a:rPr lang="en-US" altLang="zh-CN" sz="28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明方向若悟，即不重为迷，且此迷本无因，喻指无明本空。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佛告富楼那：譬如迷人，于一聚落，惑南为北。此迷为复因迷而有，因悟而出？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富楼那言：如是迷人，亦不因迷，又不因悟。何以故？迷本无根，云何因迷？悟非生迷，云何因悟？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佛言：彼之迷人，正在迷时，倏有悟人，指示令悟。富楼那！于意云何？此人纵迷，于此聚落，更生迷不？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不也，世尊。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富楼那！十方如来，亦复如是。此迷无本，性毕竟空，昔本无迷，似有迷觉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（似有者，即非实有。明迷与觉皆是假有）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；觉迷迷灭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（觉悟迷无自性、了不可得，迷当下即灭）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，觉不生迷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（一旦觉悟迷之性空了不可得，就不会再生迷惑）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452805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内容占位符 2"/>
          <p:cNvSpPr>
            <a:spLocks noGrp="1"/>
          </p:cNvSpPr>
          <p:nvPr>
            <p:ph idx="1"/>
          </p:nvPr>
        </p:nvSpPr>
        <p:spPr>
          <a:xfrm>
            <a:off x="179388" y="188912"/>
            <a:ext cx="8856662" cy="6552456"/>
          </a:xfrm>
        </p:spPr>
        <p:txBody>
          <a:bodyPr>
            <a:normAutofit lnSpcReduction="10000"/>
          </a:bodyPr>
          <a:lstStyle/>
          <a:p>
            <a:pPr marL="0" indent="0">
              <a:buFont typeface="Arial" charset="0"/>
              <a:buNone/>
            </a:pPr>
            <a:r>
              <a:rPr lang="zh-CN" altLang="en-US" dirty="0" smtClean="0"/>
              <a:t>        迷时，谓定方之南为北；因人教示，悟定方之南非北。一悟之后，不会再迷定方之南为北。</a:t>
            </a:r>
            <a:endParaRPr lang="en-US" altLang="zh-CN" dirty="0" smtClean="0"/>
          </a:p>
          <a:p>
            <a:pPr marL="0" indent="0">
              <a:buFont typeface="Arial" charset="0"/>
              <a:buNone/>
            </a:pPr>
            <a:r>
              <a:rPr lang="zh-CN" altLang="en-US" dirty="0" smtClean="0"/>
              <a:t>        定方之南，喻真；虚妄之北，喻妄；真妄同依定方之南而起，真妄同体，而非并立的两个东西。或迷或悟，定方之南，如如不动，喻迷悟本空。 </a:t>
            </a:r>
            <a:endParaRPr lang="en-US" altLang="zh-CN" dirty="0" smtClean="0"/>
          </a:p>
          <a:p>
            <a:pPr marL="0" indent="0">
              <a:buFont typeface="Arial" charset="0"/>
              <a:buNone/>
            </a:pPr>
            <a:r>
              <a:rPr lang="zh-CN" altLang="en-US" dirty="0" smtClean="0"/>
              <a:t> </a:t>
            </a:r>
            <a:endParaRPr lang="en-US" altLang="zh-CN" dirty="0" smtClean="0"/>
          </a:p>
          <a:p>
            <a:pPr marL="0" indent="0">
              <a:buFont typeface="Arial" charset="0"/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长水：</a:t>
            </a:r>
            <a:r>
              <a:rPr lang="zh-CN" altLang="en-US" dirty="0"/>
              <a:t>迷即无明，亦名为痴，亦名不觉。不觉即觉，故云“性毕竟空”。约真如门，昔本无迷；约生灭门，似有迷觉。觉即所迷，本觉亦即始觉也。“觉迷迷灭”者，始觉智起，觉尽无始妄念，合本觉时，更无始本之异，唯一妙觉，岂更生妄？故云“觉不生迷”。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6140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3888478"/>
              </p:ext>
            </p:extLst>
          </p:nvPr>
        </p:nvGraphicFramePr>
        <p:xfrm>
          <a:off x="107504" y="260647"/>
          <a:ext cx="8856984" cy="64141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9241"/>
                <a:gridCol w="2752524"/>
                <a:gridCol w="2117326"/>
                <a:gridCol w="2857893"/>
              </a:tblGrid>
              <a:tr h="1942171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法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真心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迷妄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觉悟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942171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喻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定方之南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妄以定方之南为北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知定方之南为南，不迷定方之南为北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380355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义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真妄同依定方之南而起，真妄同体，而非并立的两个实有之物。或迷或悟，定方之南，如如不动，在迷不失，在悟不增，喻迷悟本空，真妄迷悟本是一体。   </a:t>
                      </a:r>
                    </a:p>
                    <a:p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4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913"/>
            <a:ext cx="8964488" cy="6408439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）空花喻</a:t>
            </a:r>
            <a:r>
              <a:rPr lang="en-US" altLang="zh-CN" sz="36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明空本无花，但由翳目妄见，喻指万法虚妄。</a:t>
            </a:r>
          </a:p>
          <a:p>
            <a:pPr>
              <a:buNone/>
            </a:pPr>
            <a:r>
              <a:rPr lang="zh-CN" altLang="en-US" sz="3600" b="1" dirty="0" smtClean="0"/>
              <a:t>      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亦如翳人，见空中花，翳病若除，花于空灭。忽有愚人，于彼空花所灭空地，待花更生，汝观是人，为愚为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慧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（长水：翳喻妄见。华喻山河。妄见若亡，山河自灭。故下文云：“见闻如幻翳，三界若空华，闻复翳根除，尘消觉圆净。”空无华处，故云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“空地”）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富楼那言：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空元无花，妄见生灭，见花灭空，已是颠倒，敕令更出，斯实狂痴，云何更名如是狂人为愚为慧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水：真元无相，妄见起灭，见山河灭已是倒见，若待更起，斯同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狂人）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3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佛言：如汝所解，云何问言，诸佛如来，妙觉明空，何当更出山河大地？</a:t>
            </a:r>
          </a:p>
        </p:txBody>
      </p:sp>
    </p:spTree>
    <p:extLst>
      <p:ext uri="{BB962C8B-B14F-4D97-AF65-F5344CB8AC3E}">
        <p14:creationId xmlns:p14="http://schemas.microsoft.com/office/powerpoint/2010/main" val="198099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3"/>
          <p:cNvSpPr>
            <a:spLocks noGrp="1" noChangeArrowheads="1"/>
          </p:cNvSpPr>
          <p:nvPr>
            <p:ph idx="1"/>
          </p:nvPr>
        </p:nvSpPr>
        <p:spPr>
          <a:xfrm>
            <a:off x="0" y="116633"/>
            <a:ext cx="9144000" cy="6624736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）金矿喻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dirty="0" smtClean="0"/>
              <a:t>说明矿炼成金即不重为矿，喻指诸佛如来，既转烦恼，得成菩提智德，究竟不变，更不再有烦恼。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）木灰喻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dirty="0" smtClean="0"/>
              <a:t>说明木烧成灰即不再为木，喻指诸佛如来，既转生死，得成涅槃断德，究竟无生，更不再受生死。</a:t>
            </a:r>
            <a:endParaRPr lang="zh-CN" altLang="en-US" sz="3600" b="1" dirty="0" smtClean="0"/>
          </a:p>
          <a:p>
            <a:pPr>
              <a:lnSpc>
                <a:spcPct val="110000"/>
              </a:lnSpc>
              <a:buNone/>
            </a:pPr>
            <a:r>
              <a:rPr lang="zh-CN" altLang="en-US" sz="3600" b="1" dirty="0" smtClean="0"/>
              <a:t>      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又如金矿，杂于精金，其金一纯，更不成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杂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（长水：众生觉隐，如金杂矿；诸佛觉显，如金一纯。已入果海，不重为因，故云“更不成杂”。然因果虽殊，觉性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平等）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如木成灰，不重为木。诸佛如来，菩提涅槃，亦复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如是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（长水：觉性如地，惑障如木；加行如燧，智照如火；涅槃如灰，燧动火起。木尽灰成，灰归于地，不重为木；修行智起，惑灭觉显，显处唯真，不重起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92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7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700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700" b="1" dirty="0" smtClean="0">
                <a:latin typeface="黑体" pitchFamily="2" charset="-122"/>
                <a:ea typeface="黑体" pitchFamily="2" charset="-122"/>
              </a:rPr>
              <a:t>富楼那闻佛四科七大本如来藏妙真如性之开示，提出两个问题</a:t>
            </a:r>
            <a:r>
              <a:rPr lang="en-US" altLang="zh-CN" sz="2700" b="1" dirty="0" smtClean="0">
                <a:latin typeface="黑体" pitchFamily="2" charset="-122"/>
                <a:ea typeface="黑体" pitchFamily="2" charset="-122"/>
              </a:rPr>
              <a:t>: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7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700" b="1" dirty="0" smtClean="0"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2700" b="1" dirty="0" smtClean="0">
                <a:latin typeface="黑体" pitchFamily="2" charset="-122"/>
                <a:ea typeface="黑体" pitchFamily="2" charset="-122"/>
              </a:rPr>
              <a:t>第一个问题是万法续生之因（“理违事”难、“真不容妄”疑）</a:t>
            </a:r>
            <a:r>
              <a:rPr lang="en-US" altLang="zh-CN" sz="2700" b="1" dirty="0" smtClean="0">
                <a:latin typeface="Arial"/>
                <a:ea typeface="黑体" pitchFamily="2" charset="-122"/>
              </a:rPr>
              <a:t>——</a:t>
            </a:r>
            <a:endParaRPr lang="en-US" altLang="zh-CN" sz="2700" b="1" dirty="0" smtClean="0">
              <a:latin typeface="黑体" pitchFamily="2" charset="-122"/>
              <a:ea typeface="黑体" pitchFamily="2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7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世尊！若复世间，一切根尘，阴、处、界等，皆如来藏清净本然，云何忽生山河大地诸有为相，次第迁流，终而复始？</a:t>
            </a:r>
            <a:endParaRPr lang="en-US" altLang="zh-CN" sz="2700" b="1" dirty="0" smtClean="0">
              <a:latin typeface="楷体" pitchFamily="49" charset="-122"/>
              <a:ea typeface="楷体" pitchFamily="49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700" b="1" dirty="0">
                <a:latin typeface="+mn-ea"/>
              </a:rPr>
              <a:t> </a:t>
            </a:r>
            <a:r>
              <a:rPr lang="en-US" altLang="zh-CN" sz="2700" b="1" dirty="0" smtClean="0">
                <a:latin typeface="+mn-ea"/>
              </a:rPr>
              <a:t>     </a:t>
            </a:r>
            <a:r>
              <a:rPr lang="zh-CN" altLang="en-US" sz="2700" dirty="0" smtClean="0">
                <a:latin typeface="+mn-ea"/>
              </a:rPr>
              <a:t>佛通过众生之迷，生三种相续，释此问难，明众生迷如来藏而成染用、有碍之用</a:t>
            </a:r>
            <a:r>
              <a:rPr lang="zh-CN" altLang="en-US" sz="2700" dirty="0">
                <a:latin typeface="+mn-ea"/>
              </a:rPr>
              <a:t>。</a:t>
            </a:r>
            <a:endParaRPr lang="zh-CN" altLang="en-US" sz="2700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700" dirty="0" smtClean="0">
                <a:ea typeface="黑体" pitchFamily="2" charset="-122"/>
              </a:rPr>
              <a:t>             </a:t>
            </a:r>
            <a:r>
              <a:rPr lang="zh-CN" altLang="en-US" sz="2700" b="1" dirty="0" smtClean="0">
                <a:ea typeface="黑体" pitchFamily="2" charset="-122"/>
              </a:rPr>
              <a:t>第二个问题是四大圆融之故（“相违性”难、“四大相陵”疑）</a:t>
            </a:r>
            <a:r>
              <a:rPr lang="en-US" altLang="zh-CN" sz="2700" b="1" dirty="0" smtClean="0">
                <a:latin typeface="Arial"/>
                <a:ea typeface="黑体" pitchFamily="2" charset="-122"/>
              </a:rPr>
              <a:t>——</a:t>
            </a:r>
            <a:endParaRPr lang="en-US" altLang="zh-CN" sz="2700" b="1" dirty="0" smtClean="0">
              <a:ea typeface="黑体" pitchFamily="2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700" b="1" dirty="0" smtClean="0"/>
              <a:t>             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又如来说，地水火风本性圆融，周遍法界，湛然常住。世尊！若地性遍，云何容水？水性周遍，火则不生，复云何明，水火二性，俱遍虚空，不相陵灭？世尊！地性障碍，空性虚通，云何二俱周遍法界？而我不知是义攸往。</a:t>
            </a:r>
            <a:endParaRPr lang="en-US" altLang="zh-CN" sz="2700" b="1" dirty="0" smtClean="0">
              <a:latin typeface="楷体" pitchFamily="49" charset="-122"/>
              <a:ea typeface="楷体" pitchFamily="49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700" b="1" dirty="0">
                <a:ea typeface="仿宋_GB2312" pitchFamily="49" charset="-122"/>
              </a:rPr>
              <a:t> </a:t>
            </a:r>
            <a:r>
              <a:rPr lang="en-US" altLang="zh-CN" sz="2700" b="1" dirty="0" smtClean="0">
                <a:ea typeface="仿宋_GB2312" pitchFamily="49" charset="-122"/>
              </a:rPr>
              <a:t>             </a:t>
            </a:r>
            <a:r>
              <a:rPr lang="zh-CN" altLang="en-US" sz="2700" dirty="0" smtClean="0">
                <a:latin typeface="+mn-ea"/>
              </a:rPr>
              <a:t>佛通过释此问难，明诸佛如来觉空不空如来藏而成净用、无碍之用。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b="1" dirty="0" smtClean="0">
                <a:ea typeface="仿宋_GB2312" pitchFamily="49" charset="-122"/>
              </a:rPr>
              <a:t>                                      </a:t>
            </a: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62946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        长水大师</a:t>
            </a:r>
            <a:r>
              <a:rPr lang="zh-CN" altLang="en-US" dirty="0" smtClean="0"/>
              <a:t>认为：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  </a:t>
            </a:r>
            <a:r>
              <a:rPr lang="zh-CN" altLang="en-US" dirty="0" smtClean="0"/>
              <a:t>迷</a:t>
            </a:r>
            <a:r>
              <a:rPr lang="zh-CN" altLang="en-US" dirty="0"/>
              <a:t>方、空华、金矿、木灰四喻，前二喻约众佛本具清净本然之如来藏，明无明无体，迷妄本空，“此迷无本，性毕竟空”。后二喻约不坏修证因果之相。</a:t>
            </a:r>
            <a:r>
              <a:rPr lang="zh-CN" altLang="en-US" dirty="0" smtClean="0"/>
              <a:t>两义当</a:t>
            </a:r>
            <a:r>
              <a:rPr lang="zh-CN" altLang="en-US" dirty="0"/>
              <a:t>融为一体，方不堕偏邪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 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迷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方、空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华，则始终元无；金之与灰，烧炼方显。意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云圆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顿之理虽齐，迷悟不妨成异。既有多生习障，还须背习显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真，真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显则究竟清净，更无再迷也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但用前二喻，则拨迷悟因果之相，便成邪见。若但用后二喻，即成众生觉性本来不净，失真常理，亦成邪见。道理微妙，一喻难齐，故说四事，各喻一法，以尽其理也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4953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036050" cy="619343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b="1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、如来之果德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乃背尘合觉，圆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证空不空之藏性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，入法界圆融</a:t>
            </a:r>
            <a:r>
              <a:rPr lang="zh-CN" altLang="en-US" b="1" dirty="0" smtClean="0"/>
              <a:t>           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800" b="1" dirty="0">
                <a:ea typeface="仿宋_GB2312" pitchFamily="49" charset="-122"/>
              </a:rPr>
              <a:t> </a:t>
            </a:r>
            <a:r>
              <a:rPr lang="en-US" altLang="zh-CN" sz="2800" b="1" dirty="0" smtClean="0">
                <a:ea typeface="仿宋_GB2312" pitchFamily="49" charset="-122"/>
              </a:rPr>
              <a:t>           </a:t>
            </a:r>
            <a:r>
              <a:rPr lang="zh-CN" altLang="en-US" sz="2800" dirty="0" smtClean="0">
                <a:latin typeface="+mn-ea"/>
              </a:rPr>
              <a:t>富楼那问佛：地、水、火、风、空等，本为相生相克，为何如来说五大本性圆融，周遍法界，湛然常住，不相陵灭？</a:t>
            </a:r>
            <a:endParaRPr lang="en-US" altLang="zh-CN" sz="2800" dirty="0" smtClean="0">
              <a:latin typeface="+mn-ea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</a:t>
            </a:r>
            <a:endParaRPr lang="zh-CN" altLang="en-US" sz="2800" dirty="0" smtClean="0">
              <a:latin typeface="+mn-ea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 smtClean="0"/>
              <a:t>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富楼那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，又汝问言，地水火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风本性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圆融，周遍法界，疑水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火性不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相陵灭。又征虚空，及诸大地，俱遍法界，不合相容。  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75365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15888"/>
            <a:ext cx="8856984" cy="6742112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）虚空群相喻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明如来藏不变随缘，随缘不变，性相圆融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en-US" altLang="zh-CN" b="1" dirty="0" smtClean="0">
                <a:ea typeface="仿宋_GB2312" pitchFamily="49" charset="-122"/>
              </a:rPr>
              <a:t> 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富楼那，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譬如虚空，体非群相，而不拒彼诸相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发挥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（长水：虚空，藏性也。群相，七大也。真元无相，不守自性，随缘现相，故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云不拒。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发，显；挥，扬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所以者何？富楼那，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彼太虚空，日照则明，云屯则暗，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当知是明，非日非空，不异空日。真妙觉明，亦复如是。汝以空明，则有空现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（你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若循以空之业去发明，就有空之相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显现）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；地水火风，各各发明，则各各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现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（若循地、水、火、风，各各不同之业去发明，就各各呈现其相）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若俱发明，则有俱现。云何俱现？富楼那！如一水中，现于日影，两人同观，水中之日，东西各行，则各有日随二人去，一东一西，先无准的。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不应难言，此日是一，云何各行？各日既双，云何现一？宛转虚妄，无可凭据。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观相元妄，无可指陈，犹邀空花，结为空果，云何诘其相陵灭义？观性元真，唯妙觉明、妙觉明心，先非水火，云何复问不相容者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（按：这一段经文顺序，长水疏与流通本有异。今依流通本）</a:t>
            </a:r>
          </a:p>
        </p:txBody>
      </p:sp>
    </p:spTree>
    <p:extLst>
      <p:ext uri="{BB962C8B-B14F-4D97-AF65-F5344CB8AC3E}">
        <p14:creationId xmlns:p14="http://schemas.microsoft.com/office/powerpoint/2010/main" val="15495203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0"/>
            <a:ext cx="9036050" cy="68580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）诸佛如来依不生不灭心合如来藏，背尘合觉，圆照法界，“离即离非，是即非即”，超越二边，融成无碍。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富楼那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，汝以色空相倾相夺于如来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（明凡夫以二边生灭心为真心，依生灭心而转）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而如来藏随为色空，周遍法界。是故于中，风动空澄，日明云暗，众生迷闷，背觉合尘，故发尘劳，有世间相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承结上文三种相续，明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众生背觉合尘，成有碍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之染用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。我以妙明不灭不生合如来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（明诸佛以超越二边的不生不灭心为真心，依不生不灭心为本修因），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而如来藏唯妙觉明，圆照法界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明诸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佛背尘合觉，成无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碍之净用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。是故于中，一为无量，无量为一；小中现大，大中现小。不动道场，遍十方界；身含十方，无尽虚空。于一毛端，现宝王刹；坐微尘里，转大法轮。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如来藏具随缘不变、不变随缘、圆融无碍义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en-US" altLang="zh-CN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83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别释佛果圆融无碍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灭尘合觉故，发真如妙觉明性，而如来藏本妙圆心非心、非空、非地、非水、非风、非火；非眼、非耳鼻舌身意；非色、非声香味触法；非眼识界，如是乃至，非意识界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空如来藏、体大。约真如门、非相，以明真谛。犹天台“十相如”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以是俱非世出世故，即如来藏元明心妙，即心、即空、即地、即水、即风、即火；即眼、即耳鼻舌身意；即色、即声香味触法；即眼识界，如是乃至，即意识界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不空如来藏、相大。约生灭门、即相，以明俗谛，犹天台“如是相”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以是俱即世出世故，即如来藏妙明心元，离即离非，是即非即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空不空如来藏、用大。约真生不二门、双遮真俗、双照真俗，以明中道谛。犹天台“相如是”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4947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如何世间三有众生，及出世间声闻缘觉，以所知心测度如来无上菩提，用世语言，入佛知见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譬如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琴、瑟、箜篌、琵琶，虽有妙音，若无妙指，终不能发。汝与众生亦复如是。宝觉真心，各各圆满；如我按指，海印发光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（长水：佛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如来法身性海，普现一切妙用之光，犹如“阎浮所有色像，大海皆有印文”）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；汝暂举心，尘劳先起。由不勤求无上觉道，爱念小乘，得少为足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（长水：无上觉道如宝所，小乘涅槃如化城，但恋权乘，不求究竟，得少为足，故发尘劳）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6942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036496" cy="6742112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>
                <a:latin typeface="黑体" pitchFamily="2" charset="-122"/>
                <a:ea typeface="黑体" pitchFamily="2" charset="-122"/>
              </a:rPr>
              <a:t>（三）明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迷悟因缘无性，真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妄本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空，狂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心顿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歇，歇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即菩提，以劝修。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    1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、迷头喻、衣珠喻：真性本具，非从外得，无明无因，歇即菩提。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dirty="0" smtClean="0"/>
              <a:t>            闻佛说众生</a:t>
            </a:r>
            <a:r>
              <a:rPr lang="zh-CN" altLang="en-US" dirty="0" smtClean="0">
                <a:latin typeface="+mn-ea"/>
              </a:rPr>
              <a:t>依染缘起执成有碍，诸佛依净缘起融成无碍，富楼那又疑：一切众生为何会有无明而自蔽三如来藏之真心（追问无明是怎么来的？暗含无明应该有起点、有最初因）？</a:t>
            </a:r>
            <a:endParaRPr lang="en-US" altLang="zh-CN" dirty="0" smtClean="0">
              <a:latin typeface="+mn-ea"/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en-US" altLang="zh-CN" dirty="0" smtClean="0">
              <a:latin typeface="+mn-ea"/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+mn-ea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富楼那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言：我与如来，宝觉圆明真妙净心 ，无二圆满。而我昔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遭无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妄想，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久在轮回，今得圣乘，犹未究竟；世尊诸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妄一切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圆灭，独妙真常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。敢问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如来，一切众生，何因有妄，自蔽妙明，受此沦溺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富楼那问无始妄相之因。下佛答无明无因，无明无体，破富楼那无明有始之妄见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+mn-ea"/>
              </a:rPr>
              <a:t>        </a:t>
            </a:r>
            <a:endParaRPr lang="en-US" altLang="zh-CN" sz="2800" b="1" dirty="0" smtClean="0">
              <a:latin typeface="+mn-ea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</a:t>
            </a: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0375211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036496" cy="662548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迷头喻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无明无因，歇即菩提 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dirty="0" smtClean="0"/>
              <a:t>              </a:t>
            </a:r>
            <a:r>
              <a:rPr lang="zh-CN" altLang="en-US" sz="2800" dirty="0" smtClean="0"/>
              <a:t>佛举城中演若达多，以一日照镜之因缘，忽爱镜中人头眉目清晰可见，嗔责己头不见面目，以为魑魅作怪，迷头奔走，然狂起狂歇，头本不失，以说明</a:t>
            </a:r>
            <a:r>
              <a:rPr lang="zh-CN" altLang="en-US" sz="2800" dirty="0" smtClean="0">
                <a:latin typeface="Arial" charset="0"/>
              </a:rPr>
              <a:t>“</a:t>
            </a:r>
            <a:r>
              <a:rPr lang="zh-CN" altLang="en-US" sz="2800" dirty="0" smtClean="0"/>
              <a:t>无明无因</a:t>
            </a:r>
            <a:r>
              <a:rPr lang="zh-CN" altLang="en-US" sz="2800" dirty="0" smtClean="0">
                <a:latin typeface="Arial" charset="0"/>
              </a:rPr>
              <a:t>”</a:t>
            </a:r>
            <a:r>
              <a:rPr lang="zh-CN" altLang="en-US" sz="2800" dirty="0" smtClean="0"/>
              <a:t>、</a:t>
            </a:r>
            <a:r>
              <a:rPr lang="zh-CN" altLang="en-US" sz="2800" dirty="0" smtClean="0">
                <a:latin typeface="Arial" charset="0"/>
              </a:rPr>
              <a:t>“菩提</a:t>
            </a:r>
            <a:r>
              <a:rPr lang="zh-CN" altLang="en-US" sz="2800" dirty="0" smtClean="0"/>
              <a:t>本自具足</a:t>
            </a:r>
            <a:r>
              <a:rPr lang="zh-CN" altLang="en-US" sz="2800" dirty="0" smtClean="0">
                <a:latin typeface="Arial" charset="0"/>
              </a:rPr>
              <a:t>”</a:t>
            </a:r>
            <a:r>
              <a:rPr lang="zh-CN" altLang="en-US" sz="2800" dirty="0" smtClean="0"/>
              <a:t>的道理，但能放下执著之心，则歇即菩提，胜净明心，本来周遍法界，不从他人而得。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佛告富楼那：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汝岂不闻，室罗城中，演若达多，忽于晨朝，以镜照面，爱镜中头眉目可见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（因妄见镜中人之面目，遂认为真头），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瞋责已头不见面目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（因不自见面目，遂以为自己无头），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以为魑魅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（认为是鬼在作怪），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无状狂走。于意云何？此人何因，无故狂走？富楼那言：是人心狂，更无他故。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6502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佛言：妙觉明圆，本圆明妙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（好比自己的真头，虽不见面目，自然不失）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，既称为妄，云何有因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（好比因认镜中面目为真头，迷自己之真头，以为无头而发狂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此狂与自己的头无关，全是妄想）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？若有所因，云何名妄？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自诸妄想，辗转相因，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从迷积迷，以历尘劫，虽佛发明，犹不能返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（佛虽开悟、诸妄圆灭，尚不能返觉至妄本，以妄本无因而可觉故。又，佛虽开示，众生犹不能返迷成悟）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如是迷因，因迷自有。识迷无因，妄无所依；尚无有生，欲何为灭？得菩提者，如寤时人，说梦中事，心纵精明，欲何因缘，取梦中物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（梦寤之人记梦中事，说虽可尔，取必不可，以所梦境毕竟无故。得菩提者，返观因时，灭诸妄惑，说虽可尔，毕竟无体可断灭故，将何为妄而推其因）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况复无因，本无所有。如彼城中，演若达多，岂有因缘，自怖头走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（并非有什么其他因缘，只是心迷，故发狂而走）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忽然狂歇，头非外得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（狂歇之后，发现自己的真头本在，并不是外在镜中所见）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；纵未歇狂，亦何遗失？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富楼那，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妄性如是，因何为在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（妄性本空，非因缘）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？汝但不随分别世间、业果、众生三种相续，三缘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（指随顺分别世界、众生、业果三种相续）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断故，三因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（指杀盗淫三业因）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不生，则汝心中演若达多狂性自歇，歇即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菩提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（长水：烦恼为缘，能润业故；杀等为因，正是业故；分别是识，能生烦恼。三种相续，是所分别；分别此三，故云“三缘”。三即缘也，或杀盗淫三之助缘，故三之缘也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。分别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既亡，业因不作，于三界中狂心自歇。故</a:t>
            </a:r>
            <a:r>
              <a:rPr lang="en-US" altLang="zh-CN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起信</a:t>
            </a:r>
            <a:r>
              <a:rPr lang="en-US" altLang="zh-CN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云：“一切众生不名为觉，以从本来念念相续，未曾离念故，说无始无明。”又云：“以远离微细念故，名究竟觉。念即分别也，由是一念不生，即名为佛”，即斯义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。 </a:t>
            </a:r>
            <a:endParaRPr lang="zh-CN" alt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2401917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3913120"/>
              </p:ext>
            </p:extLst>
          </p:nvPr>
        </p:nvGraphicFramePr>
        <p:xfrm>
          <a:off x="107503" y="1"/>
          <a:ext cx="8928994" cy="6675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623"/>
                <a:gridCol w="1950658"/>
                <a:gridCol w="2891126"/>
                <a:gridCol w="2420892"/>
                <a:gridCol w="1096695"/>
              </a:tblGrid>
              <a:tr h="595353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法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本觉（体）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不觉（本觉之迷相）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觉（本觉之悟相）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迷妄无因，迷妄本空。迷时不失，悟时不增。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狂心顿歇，歇即菩提。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念起即觉，觉之即无，远离对治。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092692">
                <a:tc rowSpan="5">
                  <a:txBody>
                    <a:bodyPr/>
                    <a:lstStyle/>
                    <a:p>
                      <a:endParaRPr lang="en-US" altLang="zh-CN" sz="24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endParaRPr lang="en-US" altLang="zh-CN" sz="24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endParaRPr lang="en-US" altLang="zh-CN" sz="24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endParaRPr lang="en-US" altLang="zh-CN" sz="24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喻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自然头</a:t>
                      </a:r>
                      <a:endParaRPr lang="en-US" altLang="zh-CN" sz="2400" b="1" dirty="0" smtClean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（本无得失）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迷头自失故狂走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悟故知头不失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52533">
                <a:tc vMerge="1">
                  <a:txBody>
                    <a:bodyPr/>
                    <a:lstStyle/>
                    <a:p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金色臂</a:t>
                      </a:r>
                      <a:endParaRPr lang="en-US" altLang="zh-CN" sz="2400" b="1" dirty="0" smtClean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（本无正倒）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迷倒正为实有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知倒正是妄，当体是臂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92692">
                <a:tc vMerge="1">
                  <a:txBody>
                    <a:bodyPr/>
                    <a:lstStyle/>
                    <a:p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定方之南</a:t>
                      </a:r>
                      <a:endParaRPr lang="en-US" altLang="zh-CN" sz="2400" b="1" dirty="0" smtClean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（本无迷悟）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迷时认南为北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悟时知南非北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58365">
                <a:tc vMerge="1">
                  <a:txBody>
                    <a:bodyPr/>
                    <a:lstStyle/>
                    <a:p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不睡者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梦时执梦境为实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觉时知梦境虚妄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929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好眼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眼有赤眚，故见圆影，执为实有。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知圆影虚妄本空。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84763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黑体" pitchFamily="49" charset="-122"/>
                          <a:ea typeface="黑体" pitchFamily="49" charset="-122"/>
                        </a:rPr>
                        <a:t>义</a:t>
                      </a:r>
                      <a:endParaRPr lang="zh-CN" altLang="en-US" sz="24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本觉</a:t>
                      </a:r>
                      <a:endParaRPr lang="en-US" altLang="zh-CN" sz="2400" b="1" dirty="0" smtClean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菩提心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不觉：随三缘、造三业，即生死。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觉：离三缘、断三业，即菩提。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0708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88640"/>
            <a:ext cx="8568952" cy="40324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从富楼那提出二疑开始，此后这一部分经文，正释“</a:t>
            </a:r>
            <a:r>
              <a:rPr lang="zh-CN" altLang="en-US" dirty="0" smtClean="0">
                <a:solidFill>
                  <a:srgbClr val="FF0000"/>
                </a:solidFill>
              </a:rPr>
              <a:t>非因缘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非自然</a:t>
            </a:r>
            <a:r>
              <a:rPr lang="zh-CN" altLang="en-US" dirty="0" smtClean="0"/>
              <a:t>”的真实原因，揭示</a:t>
            </a:r>
            <a:r>
              <a:rPr lang="zh-CN" altLang="en-US" dirty="0" smtClean="0">
                <a:solidFill>
                  <a:srgbClr val="FF0000"/>
                </a:solidFill>
              </a:rPr>
              <a:t>生命流转乃众生本具之真如心，随迷染之因缘，循业发现。相上有生灭去来，性上觅生死去来了不可得。</a:t>
            </a:r>
            <a:r>
              <a:rPr lang="zh-CN" altLang="en-US" dirty="0" smtClean="0"/>
              <a:t>其要义，正是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大论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中所讲“无明不觉生三细，境界为缘长六粗”。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694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内容占位符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Font typeface="Arial" charset="0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衣珠喻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真性本有，非从外得   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Font typeface="Arial" charset="0"/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胜净明心，本周法界，不从人得，何藉劬劳、肯綮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（筋肉相结之处）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修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（长水：分别不生，前后际断，故名为歇。菩提云觉。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起信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：“所言觉义者，谓心体离念。离念相者，等虚空界，无所不遍，法界一相，即是如来平等法身。依此法身，说名本觉”，故云“胜净明心，本周法界，不从人得”。既云“不从人得”，即显不由他缘，本自觉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。劬劳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修证，本息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分别只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为显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觉；今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分别既亡，觉性自显，故云“何藉”。然非谓全不修行，兀然空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坐；苟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妄想宛然，自谓即是者，误之甚矣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！言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“肯綮”者，骨边细肉也。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庄子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云：“经肯綮之未尝，而况大觚乎！”若执惑有实体，不能达妄即空，四相平等，一切唯觉，便谓从粗至细，断尽无明，方至妙觉者，何异解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牛，不能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游刃于大窾，不能亡见于全牛，但解皮肉以至着骨，岂曰妙得牛理哉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譬如有人，于自衣中，系如意珠，不自觉知，穷露他方，乞食驰走，虽实贫穷，珠不曾失。忽有智者，指示其珠，所愿从心，致大饶富。方悟神珠，非从外得。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Font typeface="Arial" charset="0"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按：衣珠喻，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法华经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中亦有此喻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 marL="0" indent="0">
              <a:lnSpc>
                <a:spcPct val="120000"/>
              </a:lnSpc>
              <a:buFont typeface="Arial" charset="0"/>
              <a:buNone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5417560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、借狂性无因本妄，明菩提本有，非因缘而生，非自然而有。非因缘而生，明菩提本有；非自然而有，明菩提要因修显。觉妄本空，歇即菩提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 smtClean="0"/>
              <a:t>              阿难闻佛说，</a:t>
            </a:r>
            <a:r>
              <a:rPr lang="zh-CN" altLang="en-US" dirty="0" smtClean="0">
                <a:latin typeface="Arial" charset="0"/>
              </a:rPr>
              <a:t>“</a:t>
            </a:r>
            <a:r>
              <a:rPr lang="zh-CN" altLang="en-US" dirty="0" smtClean="0"/>
              <a:t>胜净明心，不从人得，非从外得</a:t>
            </a:r>
            <a:r>
              <a:rPr lang="zh-CN" altLang="en-US" dirty="0" smtClean="0">
                <a:latin typeface="Arial" charset="0"/>
              </a:rPr>
              <a:t>”</a:t>
            </a:r>
            <a:r>
              <a:rPr lang="zh-CN" altLang="en-US" dirty="0" smtClean="0"/>
              <a:t>，遂起疑认为菩提心非因缘而生，乃自然而有，落自然外道知见。</a:t>
            </a:r>
            <a:endParaRPr lang="en-US" altLang="zh-CN" dirty="0" smtClean="0"/>
          </a:p>
          <a:p>
            <a:pPr>
              <a:lnSpc>
                <a:spcPct val="120000"/>
              </a:lnSpc>
              <a:buNone/>
            </a:pPr>
            <a:r>
              <a:rPr lang="zh-CN" altLang="en-US" dirty="0" smtClean="0"/>
              <a:t>  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白佛：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世尊现说，杀盗淫业，三缘断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（即前文所言“汝但不随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分别世间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、业果、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众生三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种相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续”）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三因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（杀盗淫三恶业因）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不生，心中达多，狂性自歇，歇即菩提，不从人得。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斯则因缘，皎然明白，云何如来顿弃因缘？我从因缘，心得开悟。世尊！此义何独我等年少，有学声闻，今此会中，大目犍连，及舍利弗、须菩提等，从老梵志，闻佛因缘，发心开悟，得成无漏。今说菩提不从因缘，则王舍城拘舍梨等所说自然，成第一义。惟垂大悲，开发迷闷。</a:t>
            </a:r>
            <a:endParaRPr lang="zh-CN" altLang="en-US" sz="28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51501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内容占位符 2"/>
          <p:cNvSpPr>
            <a:spLocks noGrp="1"/>
          </p:cNvSpPr>
          <p:nvPr>
            <p:ph idx="1"/>
          </p:nvPr>
        </p:nvSpPr>
        <p:spPr>
          <a:xfrm>
            <a:off x="107950" y="44450"/>
            <a:ext cx="8928100" cy="681355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针对阿难疑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菩提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心“非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因缘而生，乃自然而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有”，佛以迷头喻，双破因缘、自然之论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佛告阿难：“即如城中演若达多，狂性因缘若得灭除，则不狂性自然而出，因缘、自然，理穷于是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（若狂性之因缘得除，不狂之本性自然而出，因缘、自然之理也不过如此而已。总示，下别破因缘、自然）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2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阿难，演若达多头本自然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（头本来自然就有），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本自其然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（头本来就是自然这个样子），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无然非自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（无时而不自然，没有一个样子不是自然的），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何因缘故，怖头狂走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（那么，是什么因缘，使他认为自己没有头而狂走？）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从假设头是狂走之因缘这一角度，明显狂性虚妄，与头无关，暗破头是自然的，明头是非自然的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？若自然头因缘故狂，何不自然因缘故失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（既然头是因缘而有的，因为某种因缘而发狂，那么这个头，为什么不会因为某种因缘而消失呢？）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本头不失，狂怖妄出，曾无变易，何藉因缘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（今既本头无失，狂自妄出，头却没有任何变化，说明头与因缘是没有关系的）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从假设头是狂走之因缘这一角度，明显狂性虚妄，自生自灭，与头无关，暗破头是因缘的，明头非因缘的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本狂自然，本有狂怖，未狂之际，狂何所潜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破狂自然本有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不狂自然，头本无妄，何为狂走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（如果不狂是自然本有的，头本来在而不失，演若达多为什么发狂奔走 ）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【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破不狂自然本有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若悟本头，识知狂走，因缘、自然俱为戏论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（如果觉悟到头本来不失，看破自己在发狂奔走，那么自然、因缘两种说法都是戏论。总结）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8916231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内容占位符 2"/>
          <p:cNvSpPr>
            <a:spLocks noGrp="1"/>
          </p:cNvSpPr>
          <p:nvPr>
            <p:ph idx="1"/>
          </p:nvPr>
        </p:nvSpPr>
        <p:spPr>
          <a:xfrm>
            <a:off x="92075" y="44450"/>
            <a:ext cx="9036050" cy="6813550"/>
          </a:xfrm>
        </p:spPr>
        <p:txBody>
          <a:bodyPr>
            <a:normAutofit fontScale="92500"/>
          </a:bodyPr>
          <a:lstStyle/>
          <a:p>
            <a:pPr marL="0" indent="0">
              <a:buFont typeface="Arial" charset="0"/>
              <a:buNone/>
            </a:pPr>
            <a:r>
              <a:rPr lang="zh-CN" altLang="en-US" dirty="0" smtClean="0"/>
              <a:t>      </a:t>
            </a:r>
            <a:r>
              <a:rPr lang="zh-CN" altLang="en-US" sz="2400" dirty="0" smtClean="0"/>
              <a:t>这一段，从头和狂两个方面，明</a:t>
            </a:r>
            <a:r>
              <a:rPr lang="zh-CN" altLang="en-US" sz="2400" dirty="0" smtClean="0">
                <a:solidFill>
                  <a:srgbClr val="FF0000"/>
                </a:solidFill>
              </a:rPr>
              <a:t>破狂性是自然、因缘二论</a:t>
            </a:r>
            <a:r>
              <a:rPr lang="zh-CN" altLang="en-US" sz="2400" dirty="0" smtClean="0"/>
              <a:t>，同时暗破头是自然、因缘二论，</a:t>
            </a:r>
            <a:r>
              <a:rPr lang="zh-CN" altLang="en-US" sz="2400" dirty="0" smtClean="0">
                <a:solidFill>
                  <a:srgbClr val="FF0000"/>
                </a:solidFill>
              </a:rPr>
              <a:t>喻妄心及菩提，均非自然非因缘，明妄心与菩提不过是如明真心不变随缘、随缘不变之幻相而己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0">
              <a:buFont typeface="Arial" charset="0"/>
              <a:buNone/>
            </a:pPr>
            <a:r>
              <a:rPr lang="en-US" altLang="zh-CN" sz="2400" dirty="0" smtClean="0"/>
              <a:t>          1</a:t>
            </a:r>
            <a:r>
              <a:rPr lang="zh-CN" altLang="en-US" sz="2400" dirty="0" smtClean="0"/>
              <a:t>、先从头是狂性之因缘，明破狂（喻妄心）是自然、因缘，暗破头（喻菩提心）是自然、因缘：</a:t>
            </a:r>
            <a:endParaRPr lang="en-US" altLang="zh-CN" sz="2400" dirty="0" smtClean="0"/>
          </a:p>
          <a:p>
            <a:pPr marL="0" indent="0">
              <a:buFont typeface="Arial" charset="0"/>
              <a:buNone/>
            </a:pPr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）头是自然。自然的头既是自然的，本来一直如此的（无“不变随缘”之用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无能动性），演若达多何以突然会狂？这说明演若达多，并不相信头是自然的。一方面说明，狂是由妄想而生，与头无关。同时暗中说明，假如头是狂性之因缘，头应当是非自然的（有不变随缘之用，有能动性），以非自然故，演若达多发狂才有可能。</a:t>
            </a:r>
            <a:endParaRPr lang="en-US" altLang="zh-CN" sz="2400" dirty="0" smtClean="0"/>
          </a:p>
          <a:p>
            <a:pPr marL="0" indent="0">
              <a:buFont typeface="Arial" charset="0"/>
              <a:buNone/>
            </a:pP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头是因缘。自然的头若是因缘的（意谓着是生灭的），在某种因缘下能令人发狂，那么，为什么不会在某种因缘下突然消失？今自然的头本来不失，狂自生自灭，而自然的头如如不动，说明头是非因缘的，狂是虚妄的。</a:t>
            </a:r>
            <a:endParaRPr lang="en-US" altLang="zh-CN" sz="2400" dirty="0" smtClean="0"/>
          </a:p>
          <a:p>
            <a:pPr marL="0" indent="0">
              <a:buFont typeface="Arial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  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</a:rPr>
              <a:t>、次破狂是自然本有的</a:t>
            </a:r>
            <a:r>
              <a:rPr lang="en-US" altLang="zh-CN" sz="2400" dirty="0" smtClean="0">
                <a:solidFill>
                  <a:srgbClr val="FF0000"/>
                </a:solidFill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</a:rPr>
              <a:t>狂若是自然本有的，不狂之时，狂性何在？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  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</a:rPr>
              <a:t>、三破不狂是自然本有的</a:t>
            </a:r>
            <a:r>
              <a:rPr lang="en-US" altLang="zh-CN" sz="2400" dirty="0" smtClean="0">
                <a:solidFill>
                  <a:srgbClr val="FF0000"/>
                </a:solidFill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</a:rPr>
              <a:t>如果不狂是自然本有的，一直存在，又何以会发狂？</a:t>
            </a:r>
          </a:p>
        </p:txBody>
      </p:sp>
    </p:spTree>
    <p:extLst>
      <p:ext uri="{BB962C8B-B14F-4D97-AF65-F5344CB8AC3E}">
        <p14:creationId xmlns:p14="http://schemas.microsoft.com/office/powerpoint/2010/main" val="27882955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7094416"/>
              </p:ext>
            </p:extLst>
          </p:nvPr>
        </p:nvGraphicFramePr>
        <p:xfrm>
          <a:off x="0" y="1"/>
          <a:ext cx="9144000" cy="6675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544"/>
                <a:gridCol w="5040560"/>
                <a:gridCol w="3635896"/>
              </a:tblGrid>
              <a:tr h="404663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法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菩提心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妄心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29663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喻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头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518384">
                <a:tc row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破头是自然论。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若头是自然常有的，何故演若达多怖失己头而发狂？说明他并不相信头是自然的。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破狂是自然论。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狂若是自然的，应永远发狂才是；退而言之，不狂时，狂性藏在何处？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19081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破头是因缘论。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若头是因缘生灭的，在一定的因缘下会令人发狂，那么，在何种因缘下，头会消失？事实上，迷时发狂、悟时不狂，与头无关。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破狂是因缘论。</a:t>
                      </a:r>
                      <a:endParaRPr lang="en-US" altLang="zh-CN" sz="24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若狂以自然头为因缘而有，头既是自然常有，何故怖失己头而狂？可见狂乃妄见，非关于头。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2127546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义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狂心若是自然的，狂心不会消失，众生不能成佛。狂心若是因心外之因缘法而有，亦不得破尽。</a:t>
                      </a:r>
                      <a:endParaRPr lang="en-US" altLang="zh-CN" sz="2400" b="1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菩提心若是自然的，众生何以迷失？菩提心若是因缘的、生灭的，则说明成佛之后，果德有终，无明复起。故自然、因缘俱是戏论。落实在功夫上，觉妄本空，当下即菩提，非妄外别有菩提。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91308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5888"/>
            <a:ext cx="9036050" cy="698552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dirty="0" smtClean="0"/>
              <a:t>            实际上</a:t>
            </a:r>
            <a:r>
              <a:rPr lang="zh-CN" altLang="en-US" dirty="0"/>
              <a:t>，菩提心非</a:t>
            </a:r>
            <a:r>
              <a:rPr lang="zh-CN" altLang="en-US" dirty="0" smtClean="0"/>
              <a:t>因缘（和合）、</a:t>
            </a:r>
            <a:r>
              <a:rPr lang="zh-CN" altLang="en-US" dirty="0"/>
              <a:t>非自然，离诸戏论。</a:t>
            </a:r>
            <a:r>
              <a:rPr lang="zh-CN" altLang="en-US" dirty="0">
                <a:solidFill>
                  <a:srgbClr val="FF0000"/>
                </a:solidFill>
              </a:rPr>
              <a:t>说菩提心非因缘，乃因菩提</a:t>
            </a:r>
            <a:r>
              <a:rPr lang="zh-CN" altLang="en-US" dirty="0" smtClean="0">
                <a:solidFill>
                  <a:srgbClr val="FF0000"/>
                </a:solidFill>
              </a:rPr>
              <a:t>妙用不</a:t>
            </a:r>
            <a:r>
              <a:rPr lang="zh-CN" altLang="en-US" dirty="0">
                <a:solidFill>
                  <a:srgbClr val="FF0000"/>
                </a:solidFill>
              </a:rPr>
              <a:t>离如来藏妙真如性，为众生本有，非修得、乃显得。说菩提心非自然，乃是因为菩提妙德虽为众生本具，然若不借修，无以开显，必借修以显。 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zh-CN" altLang="en-US" b="1" dirty="0"/>
              <a:t>      </a:t>
            </a:r>
            <a:r>
              <a:rPr lang="zh-CN" altLang="en-US" b="1" dirty="0" smtClean="0"/>
              <a:t>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故我言：三缘断故，即菩提心。菩提心生，生灭心灭，此但生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灭，灭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生俱尽，无功用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水：若有执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言“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真心可得，分别可亡”，斯则菩提心生，生灭心灭，但是生灭。无菩提生，无生灭灭，方无功用。如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圆觉</a:t>
            </a: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云：“有照有觉，俱名障碍。是故菩萨，常觉不住；照与照者，同时寂灭。”此显地上证无生理，得无功用也）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若有自然，如是则明，自然心生，生灭心灭，此亦生灭。无生灭者，名为自然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（长水：今汝所明，自然心生，生灭心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灭。此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亦生灭，何名自然？夫自然者，必无生灭，故云“无生灭者，名为自然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。犹如世间诸相杂和、成一体者，名和合性。非和合者，称本然性。本然非然，和合非合，合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然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（和合、本然）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离，离合俱非，此句方名无戏论法。”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5902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3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300" b="1" dirty="0" smtClean="0">
                <a:latin typeface="黑体" pitchFamily="49" charset="-122"/>
                <a:ea typeface="黑体" pitchFamily="49" charset="-122"/>
              </a:rPr>
              <a:t>通议</a:t>
            </a:r>
            <a:r>
              <a:rPr lang="en-US" altLang="zh-CN" sz="23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300" b="1" dirty="0" smtClean="0">
                <a:latin typeface="黑体" pitchFamily="49" charset="-122"/>
                <a:ea typeface="黑体" pitchFamily="49" charset="-122"/>
              </a:rPr>
              <a:t>云：</a:t>
            </a:r>
            <a:endParaRPr lang="en-US" altLang="zh-CN" sz="23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dirty="0"/>
              <a:t> </a:t>
            </a:r>
            <a:r>
              <a:rPr lang="en-US" altLang="zh-CN" sz="2300" dirty="0" smtClean="0"/>
              <a:t>        </a:t>
            </a:r>
            <a:r>
              <a:rPr lang="zh-CN" altLang="en-US" sz="2300" dirty="0" smtClean="0"/>
              <a:t>此</a:t>
            </a:r>
            <a:r>
              <a:rPr lang="zh-CN" altLang="en-US" sz="2300" dirty="0"/>
              <a:t>即事例显真心绝待也！阿难向执因缘、自然之见，特常情</a:t>
            </a:r>
            <a:r>
              <a:rPr lang="zh-CN" altLang="en-US" sz="2300" dirty="0" smtClean="0"/>
              <a:t>耳，安</a:t>
            </a:r>
            <a:r>
              <a:rPr lang="zh-CN" altLang="en-US" sz="2300" dirty="0"/>
              <a:t>可以入绝待真心哉</a:t>
            </a:r>
            <a:r>
              <a:rPr lang="zh-CN" altLang="en-US" sz="2300" dirty="0" smtClean="0"/>
              <a:t>？</a:t>
            </a:r>
            <a:endParaRPr lang="en-US" altLang="zh-CN" sz="23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dirty="0"/>
              <a:t> </a:t>
            </a:r>
            <a:r>
              <a:rPr lang="en-US" altLang="zh-CN" sz="2300" dirty="0" smtClean="0"/>
              <a:t>        </a:t>
            </a:r>
            <a:r>
              <a:rPr lang="zh-CN" altLang="en-US" sz="2300" dirty="0" smtClean="0"/>
              <a:t>故世</a:t>
            </a:r>
            <a:r>
              <a:rPr lang="zh-CN" altLang="en-US" sz="2300" dirty="0"/>
              <a:t>尊以演若迷头之事责之曰：即</a:t>
            </a:r>
            <a:r>
              <a:rPr lang="zh-CN" altLang="en-US" sz="2300" dirty="0">
                <a:solidFill>
                  <a:srgbClr val="FF0000"/>
                </a:solidFill>
              </a:rPr>
              <a:t>演若迷头之事，若狂性因缘灭时，则有自然头之见，但观未狂已</a:t>
            </a:r>
            <a:r>
              <a:rPr lang="zh-CN" altLang="en-US" sz="2300" dirty="0" smtClean="0">
                <a:solidFill>
                  <a:srgbClr val="FF0000"/>
                </a:solidFill>
              </a:rPr>
              <a:t>前何</a:t>
            </a:r>
            <a:r>
              <a:rPr lang="zh-CN" altLang="en-US" sz="2300" dirty="0">
                <a:solidFill>
                  <a:srgbClr val="FF0000"/>
                </a:solidFill>
              </a:rPr>
              <a:t>有因缘、自然哉？故曰：理穷于是。</a:t>
            </a:r>
            <a:r>
              <a:rPr lang="zh-CN" altLang="en-US" sz="2300" dirty="0"/>
              <a:t>下示本无因缘、自然，故双辩其相</a:t>
            </a:r>
            <a:r>
              <a:rPr lang="zh-CN" altLang="en-US" sz="2300" dirty="0" smtClean="0"/>
              <a:t>：</a:t>
            </a:r>
            <a:endParaRPr lang="en-US" altLang="zh-CN" sz="23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dirty="0"/>
              <a:t> </a:t>
            </a:r>
            <a:r>
              <a:rPr lang="en-US" altLang="zh-CN" sz="2300" dirty="0" smtClean="0"/>
              <a:t>       </a:t>
            </a:r>
            <a:r>
              <a:rPr lang="zh-CN" altLang="en-US" sz="2300" dirty="0" smtClean="0"/>
              <a:t>谓</a:t>
            </a:r>
            <a:r>
              <a:rPr lang="zh-CN" altLang="en-US" sz="2300" dirty="0"/>
              <a:t>汝以离诸因缘便为自然者，且如演若头本自然，则毕竟自然，又何因缘故怖头狂走？则非自然</a:t>
            </a:r>
            <a:r>
              <a:rPr lang="zh-CN" altLang="en-US" sz="2300" dirty="0" smtClean="0"/>
              <a:t>矣。此</a:t>
            </a:r>
            <a:r>
              <a:rPr lang="zh-CN" altLang="en-US" sz="2300" dirty="0"/>
              <a:t>绝自然</a:t>
            </a:r>
            <a:r>
              <a:rPr lang="zh-CN" altLang="en-US" sz="2300" dirty="0" smtClean="0"/>
              <a:t>也。</a:t>
            </a:r>
            <a:endParaRPr lang="en-US" altLang="zh-CN" sz="23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dirty="0"/>
              <a:t> </a:t>
            </a:r>
            <a:r>
              <a:rPr lang="en-US" altLang="zh-CN" sz="2300" dirty="0" smtClean="0"/>
              <a:t>        </a:t>
            </a:r>
            <a:r>
              <a:rPr lang="zh-CN" altLang="en-US" sz="2300" dirty="0" smtClean="0"/>
              <a:t>若</a:t>
            </a:r>
            <a:r>
              <a:rPr lang="zh-CN" altLang="en-US" sz="2300" dirty="0"/>
              <a:t>自然头以因缘故狂，何以不自然头假因缘而失耶？</a:t>
            </a:r>
            <a:r>
              <a:rPr lang="zh-CN" altLang="en-US" sz="2300" dirty="0">
                <a:solidFill>
                  <a:srgbClr val="FF0000"/>
                </a:solidFill>
              </a:rPr>
              <a:t>虽狂而头本不失，乃狂怖妄出</a:t>
            </a:r>
            <a:r>
              <a:rPr lang="zh-CN" altLang="en-US" sz="2300" dirty="0" smtClean="0">
                <a:solidFill>
                  <a:srgbClr val="FF0000"/>
                </a:solidFill>
              </a:rPr>
              <a:t>耳，纵</a:t>
            </a:r>
            <a:r>
              <a:rPr lang="zh-CN" altLang="en-US" sz="2300" dirty="0">
                <a:solidFill>
                  <a:srgbClr val="FF0000"/>
                </a:solidFill>
              </a:rPr>
              <a:t>狂而头无变改，何藉因缘耶？此绝因缘</a:t>
            </a:r>
            <a:r>
              <a:rPr lang="zh-CN" altLang="en-US" sz="2300" dirty="0" smtClean="0">
                <a:solidFill>
                  <a:srgbClr val="FF0000"/>
                </a:solidFill>
              </a:rPr>
              <a:t>也。</a:t>
            </a:r>
            <a:endParaRPr lang="en-US" altLang="zh-CN" sz="2300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300" dirty="0" smtClean="0">
                <a:solidFill>
                  <a:srgbClr val="0000FF"/>
                </a:solidFill>
              </a:rPr>
              <a:t>         上</a:t>
            </a:r>
            <a:r>
              <a:rPr lang="zh-CN" altLang="en-US" sz="2300" dirty="0">
                <a:solidFill>
                  <a:srgbClr val="0000FF"/>
                </a:solidFill>
              </a:rPr>
              <a:t>辩头不因自然、因缘而有得失，足知真性不属因缘、自然</a:t>
            </a:r>
            <a:r>
              <a:rPr lang="zh-CN" altLang="en-US" sz="2300" dirty="0" smtClean="0">
                <a:solidFill>
                  <a:srgbClr val="0000FF"/>
                </a:solidFill>
              </a:rPr>
              <a:t>也。</a:t>
            </a:r>
            <a:endParaRPr lang="en-US" altLang="zh-CN" sz="2300" dirty="0" smtClean="0">
              <a:solidFill>
                <a:srgbClr val="0000FF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 dirty="0"/>
              <a:t> </a:t>
            </a:r>
            <a:r>
              <a:rPr lang="en-US" altLang="zh-CN" sz="2300" dirty="0" smtClean="0"/>
              <a:t>       </a:t>
            </a:r>
            <a:r>
              <a:rPr lang="zh-CN" altLang="en-US" sz="2300" dirty="0" smtClean="0"/>
              <a:t>下</a:t>
            </a:r>
            <a:r>
              <a:rPr lang="zh-CN" altLang="en-US" sz="2300" dirty="0"/>
              <a:t>辩狂</a:t>
            </a:r>
            <a:r>
              <a:rPr lang="zh-CN" altLang="en-US" sz="2300" dirty="0" smtClean="0"/>
              <a:t>：谓</a:t>
            </a:r>
            <a:r>
              <a:rPr lang="zh-CN" altLang="en-US" sz="2300" dirty="0"/>
              <a:t>不但头不属因缘、自然，即</a:t>
            </a:r>
            <a:r>
              <a:rPr lang="zh-CN" altLang="en-US" sz="2300" dirty="0">
                <a:solidFill>
                  <a:srgbClr val="FF0000"/>
                </a:solidFill>
              </a:rPr>
              <a:t>狂亦无因缘、</a:t>
            </a:r>
            <a:r>
              <a:rPr lang="zh-CN" altLang="en-US" sz="2300" dirty="0" smtClean="0">
                <a:solidFill>
                  <a:srgbClr val="FF0000"/>
                </a:solidFill>
              </a:rPr>
              <a:t>自然。若</a:t>
            </a:r>
            <a:r>
              <a:rPr lang="zh-CN" altLang="en-US" sz="2300" dirty="0">
                <a:solidFill>
                  <a:srgbClr val="FF0000"/>
                </a:solidFill>
              </a:rPr>
              <a:t>狂是自然，于未狂之先，狂何所潜耶？此狂非自然</a:t>
            </a:r>
            <a:r>
              <a:rPr lang="zh-CN" altLang="en-US" sz="2300" dirty="0" smtClean="0">
                <a:solidFill>
                  <a:srgbClr val="FF0000"/>
                </a:solidFill>
              </a:rPr>
              <a:t>也。若狂不自然而头本无妄，何为狂走？此狂亦非因缘也。足知妄亦不属因缘、自然矣。</a:t>
            </a:r>
            <a:endParaRPr lang="zh-CN" altLang="en-US" sz="2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2250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</a:t>
            </a:r>
            <a:r>
              <a:rPr lang="zh-CN" altLang="en-US" dirty="0"/>
              <a:t>总而言之，凡因缘、自然之说皆妄计名言习气，但未一悟本头耳。若悟本头，识知狂走，则因缘、自然俱为戏论矣。以此而</a:t>
            </a:r>
            <a:r>
              <a:rPr lang="zh-CN" altLang="en-US" dirty="0" smtClean="0"/>
              <a:t>观则</a:t>
            </a:r>
            <a:r>
              <a:rPr lang="zh-CN" altLang="en-US" dirty="0"/>
              <a:t>知天然妙性，不属因缘、自然明矣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故</a:t>
            </a:r>
            <a:r>
              <a:rPr lang="zh-CN" altLang="en-US" dirty="0"/>
              <a:t>下合显果海，妙绝言</a:t>
            </a:r>
            <a:r>
              <a:rPr lang="zh-CN" altLang="en-US" dirty="0" smtClean="0"/>
              <a:t>思，是</a:t>
            </a:r>
            <a:r>
              <a:rPr lang="zh-CN" altLang="en-US" dirty="0"/>
              <a:t>故我</a:t>
            </a:r>
            <a:r>
              <a:rPr lang="zh-CN" altLang="en-US" dirty="0" smtClean="0"/>
              <a:t>言“三</a:t>
            </a:r>
            <a:r>
              <a:rPr lang="zh-CN" altLang="en-US" dirty="0"/>
              <a:t>缘断</a:t>
            </a:r>
            <a:r>
              <a:rPr lang="zh-CN" altLang="en-US" dirty="0" smtClean="0"/>
              <a:t>故，即</a:t>
            </a:r>
            <a:r>
              <a:rPr lang="zh-CN" altLang="en-US" dirty="0"/>
              <a:t>菩提</a:t>
            </a:r>
            <a:r>
              <a:rPr lang="zh-CN" altLang="en-US" dirty="0" smtClean="0"/>
              <a:t>心”者</a:t>
            </a:r>
            <a:r>
              <a:rPr lang="zh-CN" altLang="en-US" dirty="0"/>
              <a:t>：</a:t>
            </a:r>
            <a:r>
              <a:rPr lang="zh-CN" altLang="en-US" dirty="0">
                <a:solidFill>
                  <a:srgbClr val="FF0000"/>
                </a:solidFill>
              </a:rPr>
              <a:t>此但妄缘断而觉性生，但是生灭边事。若此灭生俱尽，至于无功用道，此虽观</a:t>
            </a:r>
            <a:r>
              <a:rPr lang="zh-CN" altLang="en-US" dirty="0" smtClean="0">
                <a:solidFill>
                  <a:srgbClr val="FF0000"/>
                </a:solidFill>
              </a:rPr>
              <a:t>智，而</a:t>
            </a:r>
            <a:r>
              <a:rPr lang="zh-CN" altLang="en-US" dirty="0">
                <a:solidFill>
                  <a:srgbClr val="FF0000"/>
                </a:solidFill>
              </a:rPr>
              <a:t>对待未</a:t>
            </a:r>
            <a:r>
              <a:rPr lang="zh-CN" altLang="en-US" dirty="0" smtClean="0">
                <a:solidFill>
                  <a:srgbClr val="FF0000"/>
                </a:solidFill>
              </a:rPr>
              <a:t>亡。若</a:t>
            </a:r>
            <a:r>
              <a:rPr lang="zh-CN" altLang="en-US" dirty="0">
                <a:solidFill>
                  <a:srgbClr val="FF0000"/>
                </a:solidFill>
              </a:rPr>
              <a:t>有</a:t>
            </a:r>
            <a:r>
              <a:rPr lang="zh-CN" altLang="en-US" dirty="0" smtClean="0">
                <a:solidFill>
                  <a:srgbClr val="FF0000"/>
                </a:solidFill>
              </a:rPr>
              <a:t>自然，则</a:t>
            </a:r>
            <a:r>
              <a:rPr lang="zh-CN" altLang="en-US" dirty="0">
                <a:solidFill>
                  <a:srgbClr val="FF0000"/>
                </a:solidFill>
              </a:rPr>
              <a:t>名自然心生，生灭心灭，此犹属生灭边</a:t>
            </a:r>
            <a:r>
              <a:rPr lang="zh-CN" altLang="en-US" dirty="0" smtClean="0">
                <a:solidFill>
                  <a:srgbClr val="FF0000"/>
                </a:solidFill>
              </a:rPr>
              <a:t>收。</a:t>
            </a:r>
            <a:r>
              <a:rPr lang="zh-CN" altLang="en-US" dirty="0" smtClean="0"/>
              <a:t>又</a:t>
            </a:r>
            <a:r>
              <a:rPr lang="zh-CN" altLang="en-US" dirty="0"/>
              <a:t>指无生灭者名为</a:t>
            </a:r>
            <a:r>
              <a:rPr lang="zh-CN" altLang="en-US" dirty="0" smtClean="0"/>
              <a:t>自然，岂非</a:t>
            </a:r>
            <a:r>
              <a:rPr lang="zh-CN" altLang="en-US" dirty="0"/>
              <a:t>妄见耶？智虽泯而理未忘，宗门到此，但名法身边事，未是法身向上事，犹如世间调和成味，而指非和合者称本然性</a:t>
            </a:r>
            <a:r>
              <a:rPr lang="zh-CN" altLang="en-US" dirty="0" smtClean="0"/>
              <a:t>耳。此</a:t>
            </a:r>
            <a:r>
              <a:rPr lang="zh-CN" altLang="en-US" dirty="0"/>
              <a:t>非绝待真心</a:t>
            </a:r>
            <a:r>
              <a:rPr lang="zh-CN" altLang="en-US" dirty="0" smtClean="0"/>
              <a:t>也。</a:t>
            </a:r>
            <a:r>
              <a:rPr lang="zh-CN" altLang="en-US" dirty="0" smtClean="0">
                <a:solidFill>
                  <a:srgbClr val="FF0000"/>
                </a:solidFill>
              </a:rPr>
              <a:t>必</a:t>
            </a:r>
            <a:r>
              <a:rPr lang="zh-CN" altLang="en-US" dirty="0">
                <a:solidFill>
                  <a:srgbClr val="FF0000"/>
                </a:solidFill>
              </a:rPr>
              <a:t>若本然非本然，和合非和合，和</a:t>
            </a:r>
            <a:r>
              <a:rPr lang="zh-CN" altLang="en-US" dirty="0" smtClean="0">
                <a:solidFill>
                  <a:srgbClr val="FF0000"/>
                </a:solidFill>
              </a:rPr>
              <a:t>合、本</a:t>
            </a:r>
            <a:r>
              <a:rPr lang="zh-CN" altLang="en-US" dirty="0">
                <a:solidFill>
                  <a:srgbClr val="FF0000"/>
                </a:solidFill>
              </a:rPr>
              <a:t>然一切俱离，离合俱非；至此则观智俱泯，心境两忘，圣凡情尽，迷悟双祛，不堕法身，泯同果海，迥出言思，此句方名无戏论法</a:t>
            </a:r>
            <a:r>
              <a:rPr lang="zh-CN" altLang="en-US" dirty="0" smtClean="0">
                <a:solidFill>
                  <a:srgbClr val="FF0000"/>
                </a:solidFill>
              </a:rPr>
              <a:t>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20245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内容占位符 2"/>
          <p:cNvSpPr>
            <a:spLocks noGrp="1"/>
          </p:cNvSpPr>
          <p:nvPr>
            <p:ph idx="1"/>
          </p:nvPr>
        </p:nvSpPr>
        <p:spPr>
          <a:xfrm>
            <a:off x="1" y="26988"/>
            <a:ext cx="9036495" cy="6831012"/>
          </a:xfrm>
        </p:spPr>
        <p:txBody>
          <a:bodyPr>
            <a:no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7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700" b="1" dirty="0" smtClean="0">
                <a:latin typeface="黑体" pitchFamily="49" charset="-122"/>
                <a:ea typeface="黑体" pitchFamily="49" charset="-122"/>
              </a:rPr>
              <a:t>、菩提心非自然、因缘，劝离戏论而修无漏业</a:t>
            </a:r>
            <a:endParaRPr lang="en-US" altLang="zh-CN" sz="27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    （佛责阿难言：）菩提涅槃尚在遥远，非汝历劫辛勤修证；虽复忆持十方如来十二部经 、清净妙理，如恒河沙，只益戏论。汝虽谈说因缘、自然，决定明了，人间称汝多闻第一。以此积劫多闻熏习，不能免离摩登伽难，何须待我佛顶神咒，摩登伽心淫火顿歇，得阿那含，于我法中，成精进林，爱河干枯，令汝解脱。是故阿难！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汝虽历劫忆持如来秘密妙严，不如一日修无漏业，远离世间，憎爱二苦。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如摩登伽，宿为淫女，由神咒力，销其爱欲，法中今名性比丘尼，与罗睺罗母耶输陀罗，同悟宿因，知历世因，贪爱为苦！一念熏修，无漏善故，或得出缠，或蒙授记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（耶输陀罗于</a:t>
            </a:r>
            <a:r>
              <a:rPr lang="en-US" altLang="zh-CN" sz="27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法华经</a:t>
            </a:r>
            <a:r>
              <a:rPr lang="en-US" altLang="zh-CN" sz="27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中受记）</a:t>
            </a:r>
            <a:r>
              <a:rPr lang="zh-CN" altLang="en-US" sz="2700" b="1" dirty="0" smtClean="0">
                <a:latin typeface="楷体" pitchFamily="49" charset="-122"/>
                <a:ea typeface="楷体" pitchFamily="49" charset="-122"/>
              </a:rPr>
              <a:t>。如何自欺，尚留观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（长水：彼尚女人，一修无漏，便获圣果，如何汝今厌离小乘，志求大道，而以世间因缘自然，戏论名相，而自缠绕？随逐根尘，为境所碍，不能超越，故云“尚留观听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”）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7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43146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60648"/>
            <a:ext cx="9036496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通议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云：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         前</a:t>
            </a:r>
            <a:r>
              <a:rPr lang="zh-CN" altLang="en-US" dirty="0"/>
              <a:t>阿难陈</a:t>
            </a:r>
            <a:r>
              <a:rPr lang="zh-CN" altLang="en-US" dirty="0" smtClean="0"/>
              <a:t>悟，谓</a:t>
            </a:r>
            <a:r>
              <a:rPr lang="zh-CN" altLang="en-US" dirty="0"/>
              <a:t>不历僧祇获法身</a:t>
            </a:r>
            <a:r>
              <a:rPr lang="zh-CN" altLang="en-US" dirty="0" smtClean="0"/>
              <a:t>矣，至此</a:t>
            </a:r>
            <a:r>
              <a:rPr lang="zh-CN" altLang="en-US" dirty="0"/>
              <a:t>又以因缘、自然为疑，正是多闻名言习气未忘，岂可以戏论名言取菩提涅盘哉</a:t>
            </a:r>
            <a:r>
              <a:rPr lang="zh-CN" altLang="en-US" dirty="0" smtClean="0"/>
              <a:t>？ 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    故</a:t>
            </a:r>
            <a:r>
              <a:rPr lang="zh-CN" altLang="en-US" dirty="0"/>
              <a:t>如来大慈结责劝修曰：菩提</a:t>
            </a:r>
            <a:r>
              <a:rPr lang="zh-CN" altLang="en-US" dirty="0" smtClean="0"/>
              <a:t>涅槃尚</a:t>
            </a:r>
            <a:r>
              <a:rPr lang="zh-CN" altLang="en-US" dirty="0"/>
              <a:t>在遥远，非汝历劫勤修无以</a:t>
            </a:r>
            <a:r>
              <a:rPr lang="zh-CN" altLang="en-US" dirty="0" smtClean="0"/>
              <a:t>取证。纵</a:t>
            </a:r>
            <a:r>
              <a:rPr lang="zh-CN" altLang="en-US" dirty="0"/>
              <a:t>汝忆持十二部经</a:t>
            </a:r>
            <a:r>
              <a:rPr lang="zh-CN" altLang="en-US" dirty="0" smtClean="0"/>
              <a:t>，只益</a:t>
            </a:r>
            <a:r>
              <a:rPr lang="zh-CN" altLang="en-US" dirty="0"/>
              <a:t>戏论</a:t>
            </a:r>
            <a:r>
              <a:rPr lang="zh-CN" altLang="en-US" dirty="0" smtClean="0"/>
              <a:t>耳。且</a:t>
            </a:r>
            <a:r>
              <a:rPr lang="zh-CN" altLang="en-US" dirty="0"/>
              <a:t>汝多</a:t>
            </a:r>
            <a:r>
              <a:rPr lang="zh-CN" altLang="en-US" dirty="0" smtClean="0"/>
              <a:t>闻，乃</a:t>
            </a:r>
            <a:r>
              <a:rPr lang="zh-CN" altLang="en-US" dirty="0"/>
              <a:t>积劫熏习，何以不免摩登伽难，只须待我神咒令汝解脱耶？是故汝虽历劫忆持，不如一日修无漏业。且</a:t>
            </a:r>
            <a:r>
              <a:rPr lang="zh-CN" altLang="en-US" dirty="0" smtClean="0"/>
              <a:t>摩登，淫</a:t>
            </a:r>
            <a:r>
              <a:rPr lang="zh-CN" altLang="en-US" dirty="0"/>
              <a:t>女</a:t>
            </a:r>
            <a:r>
              <a:rPr lang="zh-CN" altLang="en-US" dirty="0" smtClean="0"/>
              <a:t>也；耶输，妇人也，只一</a:t>
            </a:r>
            <a:r>
              <a:rPr lang="zh-CN" altLang="en-US" dirty="0"/>
              <a:t>念熏修无漏善故，或得出</a:t>
            </a:r>
            <a:r>
              <a:rPr lang="zh-CN" altLang="en-US" dirty="0" smtClean="0"/>
              <a:t>缠，或</a:t>
            </a:r>
            <a:r>
              <a:rPr lang="zh-CN" altLang="en-US" dirty="0"/>
              <a:t>蒙授</a:t>
            </a:r>
            <a:r>
              <a:rPr lang="zh-CN" altLang="en-US" dirty="0" smtClean="0"/>
              <a:t>记。而</a:t>
            </a:r>
            <a:r>
              <a:rPr lang="zh-CN" altLang="en-US" dirty="0"/>
              <a:t>汝丈夫何不勇猛熏修，而返留滞于见闻观听之迹耶？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0591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（一）众生迷真起妄，依染缘而成有碍之迷用</a:t>
            </a:r>
            <a:r>
              <a:rPr lang="en-US" altLang="zh-CN" sz="24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400" b="1" dirty="0" smtClean="0">
                <a:ea typeface="黑体" pitchFamily="49" charset="-122"/>
              </a:rPr>
              <a:t>三种相续，揭示轮回虚妄，无明本空。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      </a:t>
            </a:r>
            <a:r>
              <a:rPr lang="en-US" altLang="zh-CN" sz="2400" b="1" dirty="0" smtClean="0">
                <a:ea typeface="黑体" pitchFamily="49" charset="-122"/>
              </a:rPr>
              <a:t>1</a:t>
            </a:r>
            <a:r>
              <a:rPr lang="zh-CN" altLang="en-US" sz="2400" b="1" dirty="0" smtClean="0">
                <a:ea typeface="黑体" pitchFamily="49" charset="-122"/>
              </a:rPr>
              <a:t>、总辨真觉与无明：真觉本明，离能所；无明妄动，依能所</a:t>
            </a:r>
            <a:endParaRPr lang="en-US" altLang="zh-CN" sz="2400" b="1" dirty="0" smtClean="0"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时，世尊告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富楼那，及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诸会中漏尽无学诸阿罗汉：如来今日普为此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会，宣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胜义中真胜义性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（长水：如来常依二谛说法，谓世俗谛、胜义谛。今所说者，异乎常说，谓胜义胜义谛也。一真法界，中道实相，无法不收，无法不遍，上圣下凡，情与非情，皆成佛道，斯为极唱，最后垂范也）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，令汝会中定性声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闻，及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诸一切未得二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空，回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向上乘阿罗汉等，皆获一乘寂灭场地真阿练若正修行处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（长水：阿练若，云“无諠杂”，首楞严王，即诸佛之大寂定，名真无喧杂，正修行处也）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；汝今谛听！当为汝说！富楼那等钦佛法音，默然承听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]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400" b="1" dirty="0">
                <a:ea typeface="黑体" pitchFamily="49" charset="-122"/>
              </a:rPr>
              <a:t> </a:t>
            </a:r>
            <a:r>
              <a:rPr lang="en-US" altLang="zh-CN" sz="2400" b="1" dirty="0" smtClean="0">
                <a:ea typeface="黑体" pitchFamily="49" charset="-122"/>
              </a:rPr>
              <a:t>           </a:t>
            </a:r>
            <a:r>
              <a:rPr lang="zh-CN" altLang="en-US" sz="2400" b="1" dirty="0" smtClean="0">
                <a:ea typeface="黑体" pitchFamily="49" charset="-122"/>
              </a:rPr>
              <a:t>（</a:t>
            </a:r>
            <a:r>
              <a:rPr lang="en-US" altLang="zh-CN" sz="2400" b="1" dirty="0">
                <a:ea typeface="黑体" pitchFamily="49" charset="-122"/>
              </a:rPr>
              <a:t>1</a:t>
            </a:r>
            <a:r>
              <a:rPr lang="zh-CN" altLang="en-US" sz="2400" b="1" dirty="0" smtClean="0">
                <a:ea typeface="黑体" pitchFamily="49" charset="-122"/>
              </a:rPr>
              <a:t>）先辨本觉：本觉本来寂照，离能所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佛言：富楼那！如汝所言，清净本然云何忽生山河大地？汝常不闻，如来宣说性觉妙明，本觉明妙？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富楼那言：唯然世尊，我常闻佛，宣说斯义。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100" b="1" dirty="0" smtClean="0">
                <a:ea typeface="黑体" pitchFamily="49" charset="-122"/>
              </a:rPr>
              <a:t>         </a:t>
            </a:r>
          </a:p>
        </p:txBody>
      </p:sp>
    </p:spTree>
    <p:extLst>
      <p:ext uri="{BB962C8B-B14F-4D97-AF65-F5344CB8AC3E}">
        <p14:creationId xmlns:p14="http://schemas.microsoft.com/office/powerpoint/2010/main" val="96905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144000" cy="6742112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ea typeface="黑体" pitchFamily="49" charset="-122"/>
              </a:rPr>
              <a:t>总结：悟道分主要是从两个方面来说明什么是道</a:t>
            </a:r>
            <a:r>
              <a:rPr lang="en-US" altLang="zh-CN" sz="2800" b="1" dirty="0" smtClean="0">
                <a:latin typeface="Arial" charset="0"/>
                <a:ea typeface="黑体" pitchFamily="49" charset="-122"/>
              </a:rPr>
              <a:t>——</a:t>
            </a:r>
            <a:endParaRPr lang="en-US" altLang="zh-CN" sz="2800" b="1" dirty="0" smtClean="0"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ea typeface="黑体" pitchFamily="49" charset="-122"/>
              </a:rPr>
              <a:t>1</a:t>
            </a:r>
            <a:r>
              <a:rPr lang="zh-CN" altLang="en-US" sz="2800" b="1" dirty="0" smtClean="0">
                <a:ea typeface="黑体" pitchFamily="49" charset="-122"/>
              </a:rPr>
              <a:t>、道作为法界体性</a:t>
            </a:r>
            <a:r>
              <a:rPr lang="en-US" altLang="zh-CN" sz="28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800" b="1" dirty="0" smtClean="0">
                <a:ea typeface="黑体" pitchFamily="49" charset="-122"/>
              </a:rPr>
              <a:t>揭示证道的全部内容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ea typeface="仿宋_GB2312" pitchFamily="49" charset="-122"/>
              </a:rPr>
              <a:t>             </a:t>
            </a:r>
            <a:r>
              <a:rPr lang="zh-CN" altLang="en-US" sz="2800" dirty="0" smtClean="0">
                <a:latin typeface="+mn-ea"/>
              </a:rPr>
              <a:t>作为法界体性的大道，融体大、相大、用大于一体。具空不空性，超越二边，圆融无碍，离一切妄想分别，离文字相、离心缘相、究竟平等。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故圆满的证悟，必须是圆证体相用三大，统色心、自他、内外、依正于一体，即契入“法界一相”：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证体大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理法界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截断众流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初关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成就空观智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十住位（初住至七住）；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证相大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理事无碍法界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函盖乾坤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重关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成就假观智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十行十向位（八住至十向）；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证用大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事事无碍法界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随波逐浪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牢关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十向位满入初地，成就中道智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入别初地圆初住；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+mn-ea"/>
              </a:rPr>
              <a:t>      证体大，可以独处，当自了汉。证相大，可以入红尘，得自受用，兼行菩萨道。证用大，可以随愿自在度生，得他受用。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ea typeface="楷体_GB2312" pitchFamily="49" charset="-122"/>
              </a:rPr>
              <a:t>             </a:t>
            </a:r>
          </a:p>
        </p:txBody>
      </p:sp>
    </p:spTree>
    <p:extLst>
      <p:ext uri="{BB962C8B-B14F-4D97-AF65-F5344CB8AC3E}">
        <p14:creationId xmlns:p14="http://schemas.microsoft.com/office/powerpoint/2010/main" val="59724316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8820472" cy="659735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dirty="0" smtClean="0">
                <a:latin typeface="+mn-ea"/>
              </a:rPr>
              <a:t>从法界体性的角度谈证道的“三大”内容，其目的是提醒学人，注意避免落入不到位之知见：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 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、执离念之空境为自性；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 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dirty="0" smtClean="0">
                <a:latin typeface="+mn-ea"/>
              </a:rPr>
              <a:t>、执平等无分别的能观鉴觉为自性佛；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 </a:t>
            </a:r>
            <a:r>
              <a:rPr lang="en-US" altLang="zh-CN" dirty="0" smtClean="0">
                <a:latin typeface="+mn-ea"/>
              </a:rPr>
              <a:t>3</a:t>
            </a:r>
            <a:r>
              <a:rPr lang="zh-CN" altLang="en-US" dirty="0" smtClean="0">
                <a:latin typeface="+mn-ea"/>
              </a:rPr>
              <a:t>、执“仅与离妄想分别的体大相应”为究竟；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 此三知见，会导行人落入狂禅、得少为足和排斥境缘、内守幽闲等禅病。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11969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912"/>
            <a:ext cx="9144000" cy="6408439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ea typeface="黑体" pitchFamily="49" charset="-122"/>
              </a:rPr>
              <a:t>2</a:t>
            </a:r>
            <a:r>
              <a:rPr lang="zh-CN" altLang="en-US" b="1" dirty="0" smtClean="0">
                <a:ea typeface="黑体" pitchFamily="49" charset="-122"/>
              </a:rPr>
              <a:t>、道作为本觉妙用</a:t>
            </a:r>
            <a:r>
              <a:rPr lang="en-US" altLang="zh-CN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b="1" dirty="0" smtClean="0">
                <a:ea typeface="黑体" pitchFamily="49" charset="-122"/>
              </a:rPr>
              <a:t>明示修道的因地真心和用功方法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ea typeface="楷体_GB2312" pitchFamily="49" charset="-122"/>
              </a:rPr>
              <a:t>            </a:t>
            </a:r>
            <a:r>
              <a:rPr lang="zh-CN" altLang="en-US" dirty="0" smtClean="0">
                <a:latin typeface="+mn-ea"/>
              </a:rPr>
              <a:t>作为法界体性的本觉妙用之大道，又称平常心、无为觉。与识心比较，它是不动觉、无住觉、圆通觉、不思议觉。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  在众生的因地上，本觉妙用表现为六根之精明，即见性、闻性等，此为修道的因地真心及下手处，然因其被同分、别业二种见妄所笼罩，尚没有突破第八识之识见相二分，故仅为用功的下手处，尚不是究竟圆满之真心。</a:t>
            </a:r>
          </a:p>
        </p:txBody>
      </p:sp>
    </p:spTree>
    <p:extLst>
      <p:ext uri="{BB962C8B-B14F-4D97-AF65-F5344CB8AC3E}">
        <p14:creationId xmlns:p14="http://schemas.microsoft.com/office/powerpoint/2010/main" val="4272996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课后思考题：</a:t>
            </a:r>
            <a:endParaRPr lang="en-US" altLang="zh-CN" sz="3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真觉和妄觉有什么不同？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结合</a:t>
            </a: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大乘起信论</a:t>
            </a: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，谈谈你对“性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觉必明，妄为明觉。觉非所明，因明立所。所既妄立，生汝妄能，无同异中，炽然成异。异彼所异，因异立同，同异发明，因此复立无同无异。如是扰乱相待生劳，劳久发尘，自相浑浊，由是引起尘劳烦恼，起为世界，静成虚空，虚空为同，世界为异，彼无同异真有为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法”这段经文的理解。为什么说“无同无异，真有为法”？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    3.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如何理解四大相缠相交而成世界相续的？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    4.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众生相续中，经云“明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妄非他，觉明为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咎。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所妄既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立，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明理不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逾；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以是因缘，听不出声，见不超色。色香味触六妄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成就，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由是分开见觉闻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知”，你是如何理解这段经文的？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    5.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结合众生相续之经文，谈谈你对中阴身投胎过程之理解。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33215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6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什么是业果相续？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7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谈谈你对无明无始、无明本空、迷本无因的理解。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8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谈谈你对如来果德无终之理解。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9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结合“宝觉真心，各各圆满；如我按指，海印发光；汝暂举心，尘劳先起”这句经文，谈谈你对背尘合觉、背觉合尘的理解。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10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什么是空如来藏、不空如来藏、空不空如来藏？结合七处征心、十二番显真、四科七大之文，谈谈你对如来果德“非即非离”的理解。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11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为什么说菩提心是非因缘非自然的？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12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在理论与功夫上，你是如何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理解和落实“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狂心顿歇，歇即菩提”的？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9857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552728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en-US" altLang="zh-CN" b="1" dirty="0" smtClean="0">
                <a:ea typeface="黑体" pitchFamily="49" charset="-122"/>
              </a:rPr>
              <a:t>【</a:t>
            </a:r>
            <a:r>
              <a:rPr lang="zh-CN" altLang="en-US" b="1" dirty="0" smtClean="0">
                <a:ea typeface="黑体" pitchFamily="49" charset="-122"/>
              </a:rPr>
              <a:t>性觉妙明，本觉明妙</a:t>
            </a:r>
            <a:r>
              <a:rPr lang="en-US" altLang="zh-CN" b="1" dirty="0" smtClean="0">
                <a:ea typeface="黑体" pitchFamily="49" charset="-122"/>
              </a:rPr>
              <a:t>】</a:t>
            </a:r>
            <a:endParaRPr lang="zh-CN" altLang="en-US" b="1" dirty="0"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dirty="0"/>
              <a:t>             </a:t>
            </a:r>
            <a:r>
              <a:rPr lang="zh-CN" altLang="en-US" dirty="0">
                <a:latin typeface="+mn-ea"/>
              </a:rPr>
              <a:t>真如本觉之妙明，是本具的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（故称性觉），</a:t>
            </a:r>
            <a:r>
              <a:rPr lang="zh-CN" altLang="en-US" dirty="0">
                <a:latin typeface="+mn-ea"/>
              </a:rPr>
              <a:t>而非依他缘起的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（如依根尘相接、能所对待），</a:t>
            </a:r>
            <a:r>
              <a:rPr lang="zh-CN" altLang="en-US" dirty="0">
                <a:latin typeface="+mn-ea"/>
              </a:rPr>
              <a:t>是本有的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（故称本觉），</a:t>
            </a:r>
            <a:r>
              <a:rPr lang="zh-CN" altLang="en-US" dirty="0">
                <a:latin typeface="+mn-ea"/>
              </a:rPr>
              <a:t>而非始有的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（非依后天有为的能所觉照而后始有的）</a:t>
            </a:r>
            <a:r>
              <a:rPr lang="zh-CN" altLang="en-US" dirty="0">
                <a:latin typeface="+mn-ea"/>
              </a:rPr>
              <a:t>。真如本觉之妙明，是寂而常照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（妙明）</a:t>
            </a:r>
            <a:r>
              <a:rPr lang="zh-CN" altLang="en-US" dirty="0">
                <a:latin typeface="+mn-ea"/>
              </a:rPr>
              <a:t>、照而常寂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（明妙）</a:t>
            </a:r>
            <a:r>
              <a:rPr lang="zh-CN" altLang="en-US" dirty="0">
                <a:latin typeface="+mn-ea"/>
              </a:rPr>
              <a:t>的，是绝待离缘的，超越了根尘相接、能所对待，远离二边，法界一</a:t>
            </a:r>
            <a:r>
              <a:rPr lang="zh-CN" altLang="en-US" dirty="0" smtClean="0">
                <a:latin typeface="+mn-ea"/>
              </a:rPr>
              <a:t>相，故</a:t>
            </a:r>
            <a:r>
              <a:rPr lang="zh-CN" altLang="en-US" dirty="0">
                <a:latin typeface="+mn-ea"/>
              </a:rPr>
              <a:t>谓</a:t>
            </a:r>
            <a:r>
              <a:rPr lang="zh-CN" altLang="en-US" dirty="0" smtClean="0">
                <a:latin typeface="+mn-ea"/>
              </a:rPr>
              <a:t>之真觉。</a:t>
            </a:r>
            <a:endParaRPr lang="zh-CN" altLang="en-US" dirty="0">
              <a:latin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dirty="0">
                <a:latin typeface="+mn-ea"/>
              </a:rPr>
              <a:t>      </a:t>
            </a:r>
            <a:r>
              <a:rPr lang="zh-CN" altLang="en-US" dirty="0" smtClean="0">
                <a:latin typeface="+mn-ea"/>
              </a:rPr>
              <a:t>凡是起心动念，即落</a:t>
            </a:r>
            <a:r>
              <a:rPr lang="zh-CN" altLang="en-US" dirty="0">
                <a:latin typeface="+mn-ea"/>
              </a:rPr>
              <a:t>在能所对待当中，此真觉便成了妄明。妄明者，妄于能明之外立一个所明、在所明之外立一个能明，不知能所一体，故谓之妄。真如最初一念妄动，不守自性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（即违背“远离二边分别”的法界一相之体性），</a:t>
            </a:r>
            <a:r>
              <a:rPr lang="zh-CN" altLang="en-US" dirty="0">
                <a:latin typeface="+mn-ea"/>
              </a:rPr>
              <a:t>依真觉而起妄明，落入能所对待当中，并引生出色心、内外、内外、自他、主客等一系列二边分别，故又称“无明”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最初</a:t>
            </a:r>
            <a:r>
              <a:rPr lang="zh-CN" altLang="en-US" dirty="0">
                <a:latin typeface="+mn-ea"/>
              </a:rPr>
              <a:t>一念妄动，即是业相。转本觉为能明之妄明，谓之见相或转相；因能立所，现妄明所照之境，谓之现相。由斯三细六粗之相纷然而现，生死轮回由是兴焉。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608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长</a:t>
            </a:r>
            <a:r>
              <a:rPr lang="zh-CN" altLang="en-US" dirty="0"/>
              <a:t>水：一真如心，是佛常说，或名法界，或名实相，或如来藏性，或妙净明心。一经之内，尚有多名，况诸经耶？名虽有异，一体无别，皆显法界一相，本来平等。三科七大，虚妄有生，虚妄名灭，生灭去来，本如来藏。不动周圆，妙真如性，性真常中，求于去来、迷悟、死生，了无所得。若了斯旨，何山河之忽起有为之迁流耶？何致问于如来耶？故兹责问。已释疑尽。此就真如门，约体绝相以答也。</a:t>
            </a:r>
          </a:p>
          <a:p>
            <a:pPr marL="0" indent="0">
              <a:buNone/>
            </a:pPr>
            <a:r>
              <a:rPr lang="zh-CN" altLang="en-US" dirty="0" smtClean="0"/>
              <a:t>         性</a:t>
            </a:r>
            <a:r>
              <a:rPr lang="zh-CN" altLang="en-US" dirty="0"/>
              <a:t>觉、本觉，指体也；妙明、明妙，显用也。显不由他，故云</a:t>
            </a:r>
            <a:r>
              <a:rPr lang="zh-CN" altLang="en-US" dirty="0" smtClean="0"/>
              <a:t>“性觉”；性</a:t>
            </a:r>
            <a:r>
              <a:rPr lang="zh-CN" altLang="en-US" dirty="0"/>
              <a:t>自觉故，性自明故，岂由于他？显非有始，故名本</a:t>
            </a:r>
            <a:r>
              <a:rPr lang="zh-CN" altLang="en-US" dirty="0" smtClean="0"/>
              <a:t>觉；本来</a:t>
            </a:r>
            <a:r>
              <a:rPr lang="zh-CN" altLang="en-US" dirty="0"/>
              <a:t>觉故，本来明故，岂因始有？</a:t>
            </a:r>
          </a:p>
          <a:p>
            <a:pPr marL="0" indent="0">
              <a:buNone/>
            </a:pPr>
            <a:r>
              <a:rPr lang="zh-CN" altLang="en-US" dirty="0" smtClean="0"/>
              <a:t>         又</a:t>
            </a:r>
            <a:r>
              <a:rPr lang="zh-CN" altLang="en-US" dirty="0"/>
              <a:t>体无改易，故名“性觉”；相非生起，故名“本觉”；体相寂灭，心言不能及，故称“妙”；灵鉴不昧，昏惑不能暗，故名“明”。妙明、明妙，左右言耳。</a:t>
            </a:r>
          </a:p>
          <a:p>
            <a:pPr marL="0" indent="0">
              <a:buNone/>
            </a:pPr>
            <a:r>
              <a:rPr lang="zh-CN" altLang="en-US" dirty="0" smtClean="0"/>
              <a:t>          或</a:t>
            </a:r>
            <a:r>
              <a:rPr lang="zh-CN" altLang="en-US" dirty="0"/>
              <a:t>可寂而常照，故称“妙明”；照而常寂，故曰“明妙”，此显法界一相，真觉无二。</a:t>
            </a:r>
            <a:r>
              <a:rPr lang="en-US" altLang="zh-CN" dirty="0"/>
              <a:t>《</a:t>
            </a:r>
            <a:r>
              <a:rPr lang="zh-CN" altLang="en-US" dirty="0"/>
              <a:t>圆觉</a:t>
            </a:r>
            <a:r>
              <a:rPr lang="en-US" altLang="zh-CN" dirty="0"/>
              <a:t>》</a:t>
            </a:r>
            <a:r>
              <a:rPr lang="zh-CN" altLang="en-US" dirty="0"/>
              <a:t>亦云：“一切觉故，圆觉普照，寂灭无二。”古人所解，各随其意，云云，在彼不能具叙。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1514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1116</TotalTime>
  <Words>19868</Words>
  <Application>Microsoft Office PowerPoint</Application>
  <PresentationFormat>全屏显示(4:3)</PresentationFormat>
  <Paragraphs>370</Paragraphs>
  <Slides>74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173</cp:revision>
  <dcterms:created xsi:type="dcterms:W3CDTF">2019-07-04T07:45:12Z</dcterms:created>
  <dcterms:modified xsi:type="dcterms:W3CDTF">2022-07-19T13:55:39Z</dcterms:modified>
</cp:coreProperties>
</file>