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73" r:id="rId3"/>
    <p:sldId id="268" r:id="rId4"/>
    <p:sldId id="270" r:id="rId5"/>
    <p:sldId id="278" r:id="rId6"/>
    <p:sldId id="279" r:id="rId7"/>
    <p:sldId id="280" r:id="rId8"/>
    <p:sldId id="269" r:id="rId9"/>
    <p:sldId id="276" r:id="rId10"/>
    <p:sldId id="271" r:id="rId11"/>
    <p:sldId id="275" r:id="rId12"/>
    <p:sldId id="281"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931" y="-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4193844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3610259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1041113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256106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3228034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2445440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2621903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187564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1254776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2660136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663AD8-8C7E-4CB1-8EE7-937ED4691F6E}" type="datetimeFigureOut">
              <a:rPr lang="zh-CN" altLang="en-US" smtClean="0"/>
              <a:t>2021/10/3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2333356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663AD8-8C7E-4CB1-8EE7-937ED4691F6E}" type="datetimeFigureOut">
              <a:rPr lang="zh-CN" altLang="en-US" smtClean="0"/>
              <a:t>2021/10/3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62B7D-8F3D-4E8B-ACFB-85EF16880C74}" type="slidenum">
              <a:rPr lang="zh-CN" altLang="en-US" smtClean="0"/>
              <a:t>‹#›</a:t>
            </a:fld>
            <a:endParaRPr lang="zh-CN" altLang="en-US"/>
          </a:p>
        </p:txBody>
      </p:sp>
    </p:spTree>
    <p:extLst>
      <p:ext uri="{BB962C8B-B14F-4D97-AF65-F5344CB8AC3E}">
        <p14:creationId xmlns:p14="http://schemas.microsoft.com/office/powerpoint/2010/main" val="1675876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31640" y="692696"/>
            <a:ext cx="6400800" cy="1752600"/>
          </a:xfrm>
        </p:spPr>
        <p:txBody>
          <a:bodyPr/>
          <a:lstStyle/>
          <a:p>
            <a:r>
              <a:rPr lang="zh-CN" altLang="en-US" b="1" dirty="0" smtClean="0">
                <a:solidFill>
                  <a:schemeClr val="tx1"/>
                </a:solidFill>
                <a:latin typeface="黑体" pitchFamily="49" charset="-122"/>
                <a:ea typeface="黑体" pitchFamily="49" charset="-122"/>
              </a:rPr>
              <a:t>题外话、本分话：</a:t>
            </a:r>
            <a:endParaRPr lang="en-US" altLang="zh-CN" b="1" dirty="0" smtClean="0">
              <a:solidFill>
                <a:schemeClr val="tx1"/>
              </a:solidFill>
              <a:latin typeface="黑体" pitchFamily="49" charset="-122"/>
              <a:ea typeface="黑体" pitchFamily="49" charset="-122"/>
            </a:endParaRPr>
          </a:p>
          <a:p>
            <a:r>
              <a:rPr lang="zh-CN" altLang="en-US" b="1" dirty="0" smtClean="0">
                <a:solidFill>
                  <a:schemeClr val="tx1"/>
                </a:solidFill>
                <a:latin typeface="黑体" pitchFamily="49" charset="-122"/>
                <a:ea typeface="黑体" pitchFamily="49" charset="-122"/>
              </a:rPr>
              <a:t>关于研读佛教经典的一点思考</a:t>
            </a:r>
            <a:endParaRPr lang="zh-CN" altLang="en-US" b="1"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3638752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77500" lnSpcReduction="20000"/>
          </a:bodyPr>
          <a:lstStyle/>
          <a:p>
            <a:pPr marL="0" indent="0">
              <a:lnSpc>
                <a:spcPct val="120000"/>
              </a:lnSpc>
              <a:buNone/>
            </a:pPr>
            <a:r>
              <a:rPr lang="zh-CN" altLang="en-US" b="1" dirty="0" smtClean="0">
                <a:latin typeface="黑体" pitchFamily="49" charset="-122"/>
                <a:ea typeface="黑体" pitchFamily="49" charset="-122"/>
              </a:rPr>
              <a:t>     第二：融会贯通的原则</a:t>
            </a:r>
            <a:endParaRPr lang="en-US" altLang="zh-CN" b="1" dirty="0" smtClean="0">
              <a:latin typeface="黑体" pitchFamily="49" charset="-122"/>
              <a:ea typeface="黑体" pitchFamily="49" charset="-122"/>
            </a:endParaRPr>
          </a:p>
          <a:p>
            <a:pPr marL="0" indent="0">
              <a:lnSpc>
                <a:spcPct val="120000"/>
              </a:lnSpc>
              <a:buNone/>
            </a:pPr>
            <a:r>
              <a:rPr lang="en-US" altLang="zh-CN" b="1" dirty="0">
                <a:latin typeface="+mn-ea"/>
              </a:rPr>
              <a:t> </a:t>
            </a:r>
            <a:r>
              <a:rPr lang="en-US" altLang="zh-CN" b="1" dirty="0" smtClean="0">
                <a:latin typeface="+mn-ea"/>
              </a:rPr>
              <a:t>  </a:t>
            </a:r>
            <a:r>
              <a:rPr lang="zh-CN" altLang="zh-CN" dirty="0" smtClean="0">
                <a:latin typeface="+mn-ea"/>
              </a:rPr>
              <a:t>“开权显实，会权归实，开一乘为三乘，会三乘归一乘”，是佛陀一代时教的教法特征。用宗门中的语言来表述，意指佛法是一味的（宗门中谓之“一味禅”），但是，针对不同的众生，诸佛菩萨、历代祖师所讲的开示又是千差万别的（宗门中谓之“五味禅”）。“一味”和“五味”并不是互相对立的两个东西，它们之间是一种权实不二的关系，一味中含有五味，五味中不离一味。如果从这个角度来理解佛门里面的千经万论，虽然它们对机不同，所讲佛法的侧重点不一样，甚至有些观点乍看起来是相左的，但是，其最后的归趣应该是一样的。换言之，一经必定含摄多经，多经必定归于一经，经经互即互入，互相阐发，互相成就。诸大菩萨所造之论疏亦复如是。比如，大家最熟悉的《心经》，虽然篇幅短小，但是，里面就隐含着《首楞严经》《圆觉经》《法华经》和《大乘起信论》的义理。同样的，从《圆觉经》中，我们也可以看到《心经》《首楞严经》《法华经》和《大乘起信论》的影子。这正是前面所提到的“一多相容、主伴相随、隐显俱成、互摄互容”的华严奥妙之所在。</a:t>
            </a:r>
          </a:p>
          <a:p>
            <a:pPr marL="0" indent="0">
              <a:lnSpc>
                <a:spcPct val="120000"/>
              </a:lnSpc>
              <a:buNone/>
            </a:pPr>
            <a:endParaRPr lang="zh-CN" altLang="en-US" dirty="0"/>
          </a:p>
        </p:txBody>
      </p:sp>
    </p:spTree>
    <p:extLst>
      <p:ext uri="{BB962C8B-B14F-4D97-AF65-F5344CB8AC3E}">
        <p14:creationId xmlns:p14="http://schemas.microsoft.com/office/powerpoint/2010/main" val="3921508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6632"/>
            <a:ext cx="8856984" cy="6741368"/>
          </a:xfrm>
        </p:spPr>
        <p:txBody>
          <a:bodyPr>
            <a:normAutofit fontScale="62500" lnSpcReduction="20000"/>
          </a:bodyPr>
          <a:lstStyle/>
          <a:p>
            <a:pPr marL="0" indent="0">
              <a:lnSpc>
                <a:spcPct val="120000"/>
              </a:lnSpc>
              <a:buNone/>
            </a:pPr>
            <a:r>
              <a:rPr lang="en-US" altLang="zh-CN" b="1" dirty="0" smtClean="0">
                <a:latin typeface="+mn-ea"/>
              </a:rPr>
              <a:t>    </a:t>
            </a:r>
            <a:r>
              <a:rPr lang="zh-CN" altLang="zh-CN" dirty="0" smtClean="0">
                <a:latin typeface="+mn-ea"/>
              </a:rPr>
              <a:t>从这个角度来讲，在研读经论的时候，一定要贯彻“融会贯通”的原则。如果我们不能将不同的经论思想融通起来，经与经之间，经与论之间，论与论之间互相孤立，处于一种破碎、零散的状态，不能将它们串在一起，那一定是我们对这些经论的内容并没有真正读懂、吃透。换句话来说，在我们的内心深处，对佛法并没有形成一个“活泼泼”的整体感。</a:t>
            </a:r>
          </a:p>
          <a:p>
            <a:pPr marL="0" indent="0">
              <a:lnSpc>
                <a:spcPct val="120000"/>
              </a:lnSpc>
              <a:buNone/>
            </a:pPr>
            <a:r>
              <a:rPr lang="en-US" altLang="zh-CN" dirty="0" smtClean="0">
                <a:latin typeface="+mn-ea"/>
              </a:rPr>
              <a:t>    </a:t>
            </a:r>
            <a:r>
              <a:rPr lang="zh-CN" altLang="zh-CN" dirty="0" smtClean="0">
                <a:latin typeface="+mn-ea"/>
              </a:rPr>
              <a:t>在具体的落实方面，有两个方面需要注意：</a:t>
            </a:r>
          </a:p>
          <a:p>
            <a:pPr marL="0" indent="0">
              <a:lnSpc>
                <a:spcPct val="120000"/>
              </a:lnSpc>
              <a:buNone/>
            </a:pPr>
            <a:r>
              <a:rPr lang="en-US" altLang="zh-CN" dirty="0" smtClean="0">
                <a:latin typeface="+mn-ea"/>
              </a:rPr>
              <a:t>    </a:t>
            </a:r>
            <a:r>
              <a:rPr lang="zh-CN" altLang="zh-CN" dirty="0" smtClean="0">
                <a:latin typeface="+mn-ea"/>
              </a:rPr>
              <a:t>一是对经文的解读，要遵循“以经解经”（同一部经典要“前文解后文、后文解前文”，不同的经典要“他经解此经，此经解他经”）、“以论解经”、“以经解论”（此处的“论”乃指佛教史上诸大菩萨如马鸣、龙树等受佛之记所造的权威性论典）的原则。中国佛教史上各宗各派的历代祖师，在注疏立论的时候，都是依此原则而行，他们的著作是我们学习经论的光辉榜样。这种借助圣言量如实地理解经论之微言大义的读书方法，既可以融通诸经论的思想，同时又可以避免“师心自是”之过。</a:t>
            </a:r>
          </a:p>
          <a:p>
            <a:pPr marL="0" indent="0">
              <a:lnSpc>
                <a:spcPct val="120000"/>
              </a:lnSpc>
              <a:buNone/>
            </a:pPr>
            <a:r>
              <a:rPr lang="en-US" altLang="zh-CN" dirty="0" smtClean="0">
                <a:latin typeface="+mn-ea"/>
              </a:rPr>
              <a:t>    </a:t>
            </a:r>
            <a:r>
              <a:rPr lang="zh-CN" altLang="zh-CN" dirty="0" smtClean="0">
                <a:latin typeface="+mn-ea"/>
              </a:rPr>
              <a:t>二是先通过系统深入地研习《首楞严经》、《法华经》、《大乘起信论》、天台教观、华严法界观以及相关的判教思想，以点带面，紧扣大乘佛教“一心二门三大”、“权实不二”、“一心三观”、“五时八教”等核心理论，圆融诸宗派理论，会通诸经论的教理行证，消除各种门户、宗派之间的偏见，真正形成一种圆陀陀、活泼泼、收放自如的“活的佛法体系”。</a:t>
            </a:r>
            <a:endParaRPr lang="en-US" altLang="zh-CN" dirty="0" smtClean="0">
              <a:latin typeface="+mn-ea"/>
            </a:endParaRPr>
          </a:p>
          <a:p>
            <a:pPr marL="0" indent="0">
              <a:lnSpc>
                <a:spcPct val="120000"/>
              </a:lnSpc>
              <a:buNone/>
            </a:pPr>
            <a:r>
              <a:rPr lang="zh-CN" altLang="en-US" dirty="0" smtClean="0">
                <a:latin typeface="+mn-ea"/>
              </a:rPr>
              <a:t>    落实融会贯通的原则，目的就是要融通诸经诸论的之观点，帮助学僧建立起一个活泼圆融、收放自如的活的佛法体系。</a:t>
            </a:r>
            <a:endParaRPr lang="zh-CN" altLang="en-US" dirty="0">
              <a:latin typeface="楷体" pitchFamily="49" charset="-122"/>
              <a:ea typeface="楷体" pitchFamily="49" charset="-122"/>
            </a:endParaRPr>
          </a:p>
        </p:txBody>
      </p:sp>
    </p:spTree>
    <p:extLst>
      <p:ext uri="{BB962C8B-B14F-4D97-AF65-F5344CB8AC3E}">
        <p14:creationId xmlns:p14="http://schemas.microsoft.com/office/powerpoint/2010/main" val="563015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6632"/>
            <a:ext cx="8856984" cy="6624736"/>
          </a:xfrm>
        </p:spPr>
        <p:txBody>
          <a:bodyPr>
            <a:normAutofit/>
          </a:bodyPr>
          <a:lstStyle/>
          <a:p>
            <a:pPr marL="0" indent="0">
              <a:buNone/>
            </a:pPr>
            <a:r>
              <a:rPr lang="zh-CN" altLang="en-US" b="1" dirty="0" smtClean="0">
                <a:latin typeface="黑体" pitchFamily="49" charset="-122"/>
                <a:ea typeface="黑体" pitchFamily="49" charset="-122"/>
              </a:rPr>
              <a:t>    第三：还源、对接、激活的原则</a:t>
            </a:r>
            <a:endParaRPr lang="en-US" altLang="zh-CN" b="1" dirty="0" smtClean="0">
              <a:latin typeface="黑体" pitchFamily="49" charset="-122"/>
              <a:ea typeface="黑体" pitchFamily="49" charset="-122"/>
            </a:endParaRPr>
          </a:p>
          <a:p>
            <a:pPr marL="0" indent="0">
              <a:buNone/>
            </a:pPr>
            <a:r>
              <a:rPr lang="en-US" altLang="zh-CN" dirty="0"/>
              <a:t> </a:t>
            </a:r>
            <a:r>
              <a:rPr lang="en-US" altLang="zh-CN" dirty="0" smtClean="0"/>
              <a:t>        </a:t>
            </a:r>
            <a:r>
              <a:rPr lang="zh-CN" altLang="en-US" dirty="0" smtClean="0">
                <a:latin typeface="+mn-ea"/>
              </a:rPr>
              <a:t>包括两个方面的意思：</a:t>
            </a:r>
            <a:endParaRPr lang="en-US" altLang="zh-CN" dirty="0" smtClean="0">
              <a:latin typeface="+mn-ea"/>
            </a:endParaRPr>
          </a:p>
          <a:p>
            <a:pPr marL="0" indent="0">
              <a:buNone/>
            </a:pPr>
            <a:r>
              <a:rPr lang="en-US" altLang="zh-CN" dirty="0">
                <a:latin typeface="+mn-ea"/>
              </a:rPr>
              <a:t> </a:t>
            </a:r>
            <a:r>
              <a:rPr lang="en-US" altLang="zh-CN" dirty="0" smtClean="0">
                <a:latin typeface="+mn-ea"/>
              </a:rPr>
              <a:t>   </a:t>
            </a:r>
            <a:r>
              <a:rPr lang="zh-CN" altLang="en-US" dirty="0" smtClean="0">
                <a:latin typeface="+mn-ea"/>
              </a:rPr>
              <a:t>一是借助经论，还源祖师禅的经教基础，加深对祖师禅的理解和信心；同时借助祖师禅，激活所学经论之义理，将经论与功夫对接在一起。   </a:t>
            </a:r>
            <a:endParaRPr lang="en-US" altLang="zh-CN" dirty="0" smtClean="0">
              <a:latin typeface="+mn-ea"/>
            </a:endParaRPr>
          </a:p>
          <a:p>
            <a:pPr marL="0" indent="0">
              <a:buNone/>
            </a:pPr>
            <a:r>
              <a:rPr lang="en-US" altLang="zh-CN" dirty="0">
                <a:latin typeface="+mn-ea"/>
              </a:rPr>
              <a:t> </a:t>
            </a:r>
            <a:r>
              <a:rPr lang="en-US" altLang="zh-CN" dirty="0" smtClean="0">
                <a:latin typeface="+mn-ea"/>
              </a:rPr>
              <a:t>   </a:t>
            </a:r>
            <a:r>
              <a:rPr lang="zh-CN" altLang="en-US" dirty="0" smtClean="0">
                <a:latin typeface="+mn-ea"/>
              </a:rPr>
              <a:t>二是学会用经论来指导自己的为人处世和日常修行，用做人做事来落实菩萨道精神，将佛法的道理与现实的做人做事融为一体。</a:t>
            </a:r>
            <a:endParaRPr lang="en-US" altLang="zh-CN" dirty="0" smtClean="0">
              <a:latin typeface="+mn-ea"/>
            </a:endParaRPr>
          </a:p>
          <a:p>
            <a:pPr marL="0" indent="0">
              <a:buNone/>
            </a:pPr>
            <a:r>
              <a:rPr lang="en-US" altLang="zh-CN" dirty="0">
                <a:latin typeface="+mn-ea"/>
              </a:rPr>
              <a:t> </a:t>
            </a:r>
            <a:r>
              <a:rPr lang="en-US" altLang="zh-CN" dirty="0" smtClean="0">
                <a:latin typeface="+mn-ea"/>
              </a:rPr>
              <a:t>   </a:t>
            </a:r>
            <a:r>
              <a:rPr lang="zh-CN" altLang="en-US" dirty="0" smtClean="0">
                <a:latin typeface="+mn-ea"/>
              </a:rPr>
              <a:t>通过还源、激活，将经论之义理，与个人的生活（做人做事）、心性（包括人格修养）、功夫（座上座下的止观修习）作对接。</a:t>
            </a:r>
            <a:endParaRPr lang="zh-CN" altLang="en-US" dirty="0">
              <a:latin typeface="+mn-ea"/>
            </a:endParaRPr>
          </a:p>
        </p:txBody>
      </p:sp>
    </p:spTree>
    <p:extLst>
      <p:ext uri="{BB962C8B-B14F-4D97-AF65-F5344CB8AC3E}">
        <p14:creationId xmlns:p14="http://schemas.microsoft.com/office/powerpoint/2010/main" val="1486543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28992" cy="6741368"/>
          </a:xfrm>
        </p:spPr>
        <p:txBody>
          <a:bodyPr>
            <a:normAutofit fontScale="92500" lnSpcReduction="20000"/>
          </a:bodyPr>
          <a:lstStyle/>
          <a:p>
            <a:pPr marL="0" indent="0" algn="ctr">
              <a:buNone/>
            </a:pPr>
            <a:r>
              <a:rPr lang="zh-CN" altLang="en-US" b="1" dirty="0" smtClean="0">
                <a:latin typeface="黑体" pitchFamily="49" charset="-122"/>
                <a:ea typeface="黑体" pitchFamily="49" charset="-122"/>
              </a:rPr>
              <a:t>关于学习过程中存在的问题现象</a:t>
            </a:r>
            <a:endParaRPr lang="en-US" altLang="zh-CN" b="1" dirty="0" smtClean="0">
              <a:latin typeface="黑体" pitchFamily="49" charset="-122"/>
              <a:ea typeface="黑体" pitchFamily="49" charset="-122"/>
            </a:endParaRPr>
          </a:p>
          <a:p>
            <a:pPr marL="0" indent="0">
              <a:buNone/>
            </a:pPr>
            <a:r>
              <a:rPr lang="zh-CN" altLang="en-US" b="1" dirty="0" smtClean="0">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1</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选择学习内容方面</a:t>
            </a:r>
            <a:r>
              <a:rPr lang="zh-CN" altLang="en-US" b="1" dirty="0" smtClean="0">
                <a:solidFill>
                  <a:srgbClr val="0000FF"/>
                </a:solidFill>
                <a:latin typeface="楷体" pitchFamily="49" charset="-122"/>
                <a:ea typeface="楷体" pitchFamily="49" charset="-122"/>
              </a:rPr>
              <a:t>的随意性</a:t>
            </a:r>
            <a:r>
              <a:rPr lang="en-US" altLang="zh-CN" b="1" dirty="0" smtClean="0">
                <a:solidFill>
                  <a:srgbClr val="0000FF"/>
                </a:solidFill>
                <a:latin typeface="楷体" pitchFamily="49" charset="-122"/>
                <a:ea typeface="楷体" pitchFamily="49" charset="-122"/>
              </a:rPr>
              <a:t>——</a:t>
            </a:r>
            <a:r>
              <a:rPr lang="zh-CN" altLang="en-US" b="1" dirty="0" smtClean="0">
                <a:latin typeface="楷体" pitchFamily="49" charset="-122"/>
                <a:ea typeface="楷体" pitchFamily="49" charset="-122"/>
              </a:rPr>
              <a:t>所学内容主要依据既有师资</a:t>
            </a:r>
            <a:r>
              <a:rPr lang="zh-CN" altLang="en-US" b="1" dirty="0" smtClean="0">
                <a:latin typeface="楷体" pitchFamily="49" charset="-122"/>
                <a:ea typeface="楷体" pitchFamily="49" charset="-122"/>
              </a:rPr>
              <a:t>力量或个人爱好而</a:t>
            </a:r>
            <a:r>
              <a:rPr lang="zh-CN" altLang="en-US" b="1" dirty="0" smtClean="0">
                <a:latin typeface="楷体" pitchFamily="49" charset="-122"/>
                <a:ea typeface="楷体" pitchFamily="49" charset="-122"/>
              </a:rPr>
              <a:t>定，随意性很强，较少从历史与</a:t>
            </a:r>
            <a:r>
              <a:rPr lang="zh-CN" altLang="en-US" b="1" dirty="0">
                <a:latin typeface="楷体" pitchFamily="49" charset="-122"/>
                <a:ea typeface="楷体" pitchFamily="49" charset="-122"/>
              </a:rPr>
              <a:t>法</a:t>
            </a:r>
            <a:r>
              <a:rPr lang="zh-CN" altLang="en-US" b="1" dirty="0" smtClean="0">
                <a:latin typeface="楷体" pitchFamily="49" charset="-122"/>
                <a:ea typeface="楷体" pitchFamily="49" charset="-122"/>
              </a:rPr>
              <a:t>义的维度来进行抉择，无法起到纲举目张的效果，亦无法形成真正的权实不二、圆融无碍的活泼泼的佛法体系。</a:t>
            </a:r>
            <a:endParaRPr lang="en-US" altLang="zh-CN" b="1" dirty="0" smtClean="0">
              <a:latin typeface="楷体" pitchFamily="49" charset="-122"/>
              <a:ea typeface="楷体" pitchFamily="49" charset="-122"/>
            </a:endParaRPr>
          </a:p>
          <a:p>
            <a:pPr marL="0" indent="0">
              <a:buNone/>
            </a:pPr>
            <a:r>
              <a:rPr lang="en-US" altLang="zh-CN" b="1" dirty="0" smtClean="0">
                <a:solidFill>
                  <a:srgbClr val="FF0000"/>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2.</a:t>
            </a:r>
            <a:r>
              <a:rPr lang="zh-CN" altLang="en-US" b="1" dirty="0" smtClean="0">
                <a:solidFill>
                  <a:srgbClr val="0000FF"/>
                </a:solidFill>
                <a:latin typeface="楷体" pitchFamily="49" charset="-122"/>
                <a:ea typeface="楷体" pitchFamily="49" charset="-122"/>
              </a:rPr>
              <a:t>偏重于从第二手资料接受佛法</a:t>
            </a:r>
            <a:r>
              <a:rPr lang="en-US" altLang="zh-CN" b="1" dirty="0" smtClean="0">
                <a:solidFill>
                  <a:srgbClr val="0000FF"/>
                </a:solidFill>
                <a:latin typeface="楷体" pitchFamily="49" charset="-122"/>
                <a:ea typeface="楷体" pitchFamily="49" charset="-122"/>
              </a:rPr>
              <a:t>——</a:t>
            </a:r>
            <a:r>
              <a:rPr lang="zh-CN" altLang="en-US" b="1" dirty="0" smtClean="0">
                <a:latin typeface="楷体" pitchFamily="49" charset="-122"/>
                <a:ea typeface="楷体" pitchFamily="49" charset="-122"/>
              </a:rPr>
              <a:t>表现为两个方面：一方面，对佛法的了解，多依赖近现代人的第二手介绍性的资料，忽视对根本原典的研读，导致教材与原典的脱节。另一方面，对经典的学习，主要参考近现代的注疏讲解，而对该</a:t>
            </a:r>
            <a:r>
              <a:rPr lang="zh-CN" altLang="en-US" b="1" dirty="0" smtClean="0">
                <a:latin typeface="楷体" pitchFamily="49" charset="-122"/>
                <a:ea typeface="楷体" pitchFamily="49" charset="-122"/>
              </a:rPr>
              <a:t>经典历史上</a:t>
            </a:r>
            <a:r>
              <a:rPr lang="zh-CN" altLang="en-US" b="1" dirty="0" smtClean="0">
                <a:latin typeface="楷体" pitchFamily="49" charset="-122"/>
                <a:ea typeface="楷体" pitchFamily="49" charset="-122"/>
              </a:rPr>
              <a:t>代表性的经典注疏，较少直接涉猎。这种学习方法有风险。</a:t>
            </a:r>
            <a:endParaRPr lang="en-US" altLang="zh-CN" b="1" dirty="0" smtClean="0">
              <a:latin typeface="楷体" pitchFamily="49" charset="-122"/>
              <a:ea typeface="楷体" pitchFamily="49" charset="-122"/>
            </a:endParaRPr>
          </a:p>
          <a:p>
            <a:pPr marL="0" indent="0">
              <a:buNone/>
            </a:pPr>
            <a:r>
              <a:rPr lang="en-US" altLang="zh-CN" b="1" dirty="0" smtClean="0">
                <a:solidFill>
                  <a:srgbClr val="0000FF"/>
                </a:solidFill>
                <a:latin typeface="楷体" pitchFamily="49" charset="-122"/>
                <a:ea typeface="楷体" pitchFamily="49" charset="-122"/>
              </a:rPr>
              <a:t>    3.</a:t>
            </a:r>
            <a:r>
              <a:rPr lang="zh-CN" altLang="en-US" b="1" dirty="0" smtClean="0">
                <a:solidFill>
                  <a:srgbClr val="0000FF"/>
                </a:solidFill>
                <a:latin typeface="楷体" pitchFamily="49" charset="-122"/>
                <a:ea typeface="楷体" pitchFamily="49" charset="-122"/>
              </a:rPr>
              <a:t>不能将所学内容与止观功夫、现实生活作对接</a:t>
            </a:r>
            <a:r>
              <a:rPr lang="en-US" altLang="zh-CN" b="1" dirty="0" smtClean="0">
                <a:solidFill>
                  <a:srgbClr val="0000FF"/>
                </a:solidFill>
                <a:latin typeface="楷体" pitchFamily="49" charset="-122"/>
                <a:ea typeface="楷体" pitchFamily="49" charset="-122"/>
              </a:rPr>
              <a:t>——</a:t>
            </a:r>
            <a:r>
              <a:rPr lang="zh-CN" altLang="en-US" b="1" dirty="0">
                <a:latin typeface="楷体" pitchFamily="49" charset="-122"/>
                <a:ea typeface="楷体" pitchFamily="49" charset="-122"/>
              </a:rPr>
              <a:t>执指为月，或执指忘</a:t>
            </a:r>
            <a:r>
              <a:rPr lang="zh-CN" altLang="en-US" b="1" dirty="0" smtClean="0">
                <a:latin typeface="楷体" pitchFamily="49" charset="-122"/>
                <a:ea typeface="楷体" pitchFamily="49" charset="-122"/>
              </a:rPr>
              <a:t>月，知与行的脱节，佛法</a:t>
            </a:r>
            <a:r>
              <a:rPr lang="zh-CN" altLang="en-US" b="1" dirty="0">
                <a:latin typeface="楷体" pitchFamily="49" charset="-122"/>
                <a:ea typeface="楷体" pitchFamily="49" charset="-122"/>
              </a:rPr>
              <a:t>与人格的</a:t>
            </a:r>
            <a:r>
              <a:rPr lang="zh-CN" altLang="en-US" b="1" dirty="0" smtClean="0">
                <a:latin typeface="楷体" pitchFamily="49" charset="-122"/>
                <a:ea typeface="楷体" pitchFamily="49" charset="-122"/>
              </a:rPr>
              <a:t>脱节，生活</a:t>
            </a:r>
            <a:r>
              <a:rPr lang="zh-CN" altLang="en-US" b="1" dirty="0">
                <a:latin typeface="楷体" pitchFamily="49" charset="-122"/>
                <a:ea typeface="楷体" pitchFamily="49" charset="-122"/>
              </a:rPr>
              <a:t>与修行的</a:t>
            </a:r>
            <a:r>
              <a:rPr lang="zh-CN" altLang="en-US" b="1" dirty="0" smtClean="0">
                <a:latin typeface="楷体" pitchFamily="49" charset="-122"/>
                <a:ea typeface="楷体" pitchFamily="49" charset="-122"/>
              </a:rPr>
              <a:t>脱节，不能将所学佛法知识活用。</a:t>
            </a:r>
            <a:endParaRPr lang="zh-CN" altLang="en-US" dirty="0"/>
          </a:p>
        </p:txBody>
      </p:sp>
    </p:spTree>
    <p:extLst>
      <p:ext uri="{BB962C8B-B14F-4D97-AF65-F5344CB8AC3E}">
        <p14:creationId xmlns:p14="http://schemas.microsoft.com/office/powerpoint/2010/main" val="1026338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741368"/>
          </a:xfrm>
        </p:spPr>
        <p:txBody>
          <a:bodyPr>
            <a:normAutofit fontScale="77500" lnSpcReduction="20000"/>
          </a:bodyPr>
          <a:lstStyle/>
          <a:p>
            <a:pPr marL="0" indent="0" algn="ctr">
              <a:lnSpc>
                <a:spcPct val="120000"/>
              </a:lnSpc>
              <a:buNone/>
            </a:pPr>
            <a:r>
              <a:rPr lang="zh-CN" altLang="en-US" b="1" dirty="0" smtClean="0">
                <a:latin typeface="黑体" pitchFamily="49" charset="-122"/>
                <a:ea typeface="黑体" pitchFamily="49" charset="-122"/>
              </a:rPr>
              <a:t>第一问题    学什么</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法义的维度与历史的维度</a:t>
            </a:r>
            <a:endParaRPr lang="en-US" altLang="zh-CN" b="1" dirty="0" smtClean="0">
              <a:latin typeface="黑体" pitchFamily="49" charset="-122"/>
              <a:ea typeface="黑体" pitchFamily="49" charset="-122"/>
            </a:endParaRPr>
          </a:p>
          <a:p>
            <a:pPr marL="0" indent="0">
              <a:lnSpc>
                <a:spcPct val="120000"/>
              </a:lnSpc>
              <a:buNone/>
            </a:pPr>
            <a:r>
              <a:rPr lang="en-US" altLang="zh-CN" dirty="0"/>
              <a:t> </a:t>
            </a:r>
            <a:r>
              <a:rPr lang="en-US" altLang="zh-CN" dirty="0" smtClean="0"/>
              <a:t>       </a:t>
            </a:r>
            <a:r>
              <a:rPr lang="zh-CN" altLang="en-US" sz="3400" dirty="0" smtClean="0"/>
              <a:t>在所学经论的选择方面，主观性、随意性比较强。大多数佛学院主要是根据佛学院核心领导者的个人爱好和既有师资力量来安排课程，而较少从法义的维度和历史的维度来进行理性的抉择。</a:t>
            </a:r>
          </a:p>
          <a:p>
            <a:pPr marL="0" indent="0">
              <a:lnSpc>
                <a:spcPct val="120000"/>
              </a:lnSpc>
              <a:buNone/>
            </a:pPr>
            <a:r>
              <a:rPr lang="zh-CN" altLang="en-US" sz="3400" dirty="0" smtClean="0"/>
              <a:t>         </a:t>
            </a:r>
            <a:r>
              <a:rPr lang="zh-CN" altLang="en-US" sz="3400" b="1" dirty="0" smtClean="0">
                <a:latin typeface="黑体" pitchFamily="49" charset="-122"/>
                <a:ea typeface="黑体" pitchFamily="49" charset="-122"/>
              </a:rPr>
              <a:t>法义的维度，</a:t>
            </a:r>
            <a:r>
              <a:rPr lang="zh-CN" altLang="en-US" sz="3400" dirty="0" smtClean="0"/>
              <a:t>是指在选择所学内容的时候，应当优先考虑那些在整个大乘佛教的教观体系中，能够发挥纲举目张效果的代表性的经论，比如</a:t>
            </a:r>
            <a:r>
              <a:rPr lang="en-US" altLang="zh-CN" sz="3400" dirty="0" smtClean="0"/>
              <a:t>《</a:t>
            </a:r>
            <a:r>
              <a:rPr lang="zh-CN" altLang="en-US" sz="3400" dirty="0" smtClean="0"/>
              <a:t>首楞严经</a:t>
            </a:r>
            <a:r>
              <a:rPr lang="en-US" altLang="zh-CN" sz="3400" dirty="0" smtClean="0"/>
              <a:t>》</a:t>
            </a:r>
            <a:r>
              <a:rPr lang="zh-CN" altLang="en-US" sz="3400" dirty="0" smtClean="0"/>
              <a:t>号称“佛之心”，是对释迦一代时教止观法门的总结，</a:t>
            </a:r>
            <a:r>
              <a:rPr lang="en-US" altLang="zh-CN" sz="3400" dirty="0" smtClean="0"/>
              <a:t>《</a:t>
            </a:r>
            <a:r>
              <a:rPr lang="zh-CN" altLang="en-US" sz="3400" dirty="0" smtClean="0"/>
              <a:t>法华经</a:t>
            </a:r>
            <a:r>
              <a:rPr lang="en-US" altLang="zh-CN" sz="3400" dirty="0" smtClean="0"/>
              <a:t>》</a:t>
            </a:r>
            <a:r>
              <a:rPr lang="zh-CN" altLang="en-US" sz="3400" dirty="0" smtClean="0"/>
              <a:t>号称“佛之本怀”，是对释迦一代时教教法的总结，</a:t>
            </a:r>
            <a:r>
              <a:rPr lang="en-US" altLang="zh-CN" sz="3400" dirty="0" smtClean="0"/>
              <a:t>《</a:t>
            </a:r>
            <a:r>
              <a:rPr lang="zh-CN" altLang="en-US" sz="3400" dirty="0" smtClean="0"/>
              <a:t>大般涅槃经</a:t>
            </a:r>
            <a:r>
              <a:rPr lang="en-US" altLang="zh-CN" sz="3400" dirty="0" smtClean="0"/>
              <a:t>》</a:t>
            </a:r>
            <a:r>
              <a:rPr lang="zh-CN" altLang="en-US" sz="3400" dirty="0" smtClean="0"/>
              <a:t>号称“佛陀临终吐极之言”，是对释迦一代时教理法的总结，诸如此类的经典，应当成为学僧优先精读的对象。精读这类经典能够帮助学僧在较短的时间内把握佛法的真精神，起到事半功倍的效果。</a:t>
            </a:r>
            <a:endParaRPr lang="en-US" altLang="zh-CN" sz="3400" dirty="0" smtClean="0"/>
          </a:p>
          <a:p>
            <a:pPr marL="0" indent="0">
              <a:lnSpc>
                <a:spcPct val="120000"/>
              </a:lnSpc>
              <a:buNone/>
            </a:pPr>
            <a:r>
              <a:rPr lang="en-US" altLang="zh-CN" sz="3400" dirty="0"/>
              <a:t> </a:t>
            </a:r>
            <a:r>
              <a:rPr lang="en-US" altLang="zh-CN" sz="3400" dirty="0" smtClean="0"/>
              <a:t>        </a:t>
            </a:r>
            <a:r>
              <a:rPr lang="zh-CN" altLang="en-US" sz="3400" dirty="0" smtClean="0"/>
              <a:t>法义的维度重在开权显实，会权归实，权实不二，重在提纲絜领，以本摄本，融会贯通。</a:t>
            </a:r>
          </a:p>
        </p:txBody>
      </p:sp>
    </p:spTree>
    <p:extLst>
      <p:ext uri="{BB962C8B-B14F-4D97-AF65-F5344CB8AC3E}">
        <p14:creationId xmlns:p14="http://schemas.microsoft.com/office/powerpoint/2010/main" val="1175955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28992" cy="6624736"/>
          </a:xfrm>
        </p:spPr>
        <p:txBody>
          <a:bodyPr>
            <a:normAutofit fontScale="92500" lnSpcReduction="10000"/>
          </a:bodyPr>
          <a:lstStyle/>
          <a:p>
            <a:pPr marL="0" indent="0">
              <a:lnSpc>
                <a:spcPct val="120000"/>
              </a:lnSpc>
              <a:buNone/>
            </a:pPr>
            <a:r>
              <a:rPr lang="zh-CN" altLang="en-US" b="1" dirty="0" smtClean="0">
                <a:latin typeface="黑体" pitchFamily="49" charset="-122"/>
                <a:ea typeface="黑体" pitchFamily="49" charset="-122"/>
              </a:rPr>
              <a:t>    历史的维度</a:t>
            </a:r>
            <a:r>
              <a:rPr lang="zh-CN" altLang="en-US" dirty="0" smtClean="0"/>
              <a:t>，是指在选择所学内容的时候，应当优先考虑那些在汉传佛教历史演变过程中，对汉传佛教的优秀传统和品格的形成，曾经发挥过重要塑造、引领作用用作、被历代祖反复宣讲的经典，比如</a:t>
            </a:r>
            <a:r>
              <a:rPr lang="en-US" altLang="zh-CN" dirty="0" smtClean="0"/>
              <a:t>《</a:t>
            </a:r>
            <a:r>
              <a:rPr lang="zh-CN" altLang="en-US" dirty="0" smtClean="0"/>
              <a:t>法华经</a:t>
            </a:r>
            <a:r>
              <a:rPr lang="en-US" altLang="zh-CN" dirty="0" smtClean="0"/>
              <a:t>》《</a:t>
            </a:r>
            <a:r>
              <a:rPr lang="zh-CN" altLang="en-US" dirty="0" smtClean="0"/>
              <a:t>华严经</a:t>
            </a:r>
            <a:r>
              <a:rPr lang="en-US" altLang="zh-CN" dirty="0" smtClean="0"/>
              <a:t>》《</a:t>
            </a:r>
            <a:r>
              <a:rPr lang="zh-CN" altLang="en-US" dirty="0" smtClean="0"/>
              <a:t>楞严经</a:t>
            </a:r>
            <a:r>
              <a:rPr lang="en-US" altLang="zh-CN" dirty="0" smtClean="0"/>
              <a:t>》《</a:t>
            </a:r>
            <a:r>
              <a:rPr lang="zh-CN" altLang="en-US" dirty="0" smtClean="0"/>
              <a:t>楞伽经</a:t>
            </a:r>
            <a:r>
              <a:rPr lang="en-US" altLang="zh-CN" dirty="0" smtClean="0"/>
              <a:t>》《</a:t>
            </a:r>
            <a:r>
              <a:rPr lang="zh-CN" altLang="en-US" dirty="0" smtClean="0"/>
              <a:t>圆觉经</a:t>
            </a:r>
            <a:r>
              <a:rPr lang="en-US" altLang="zh-CN" dirty="0" smtClean="0"/>
              <a:t>》《</a:t>
            </a:r>
            <a:r>
              <a:rPr lang="zh-CN" altLang="en-US" dirty="0" smtClean="0"/>
              <a:t>大般涅槃经</a:t>
            </a:r>
            <a:r>
              <a:rPr lang="en-US" altLang="zh-CN" dirty="0" smtClean="0"/>
              <a:t>》《</a:t>
            </a:r>
            <a:r>
              <a:rPr lang="zh-CN" altLang="en-US" dirty="0" smtClean="0"/>
              <a:t>无量寿经</a:t>
            </a:r>
            <a:r>
              <a:rPr lang="en-US" altLang="zh-CN" dirty="0" smtClean="0"/>
              <a:t>》《</a:t>
            </a:r>
            <a:r>
              <a:rPr lang="zh-CN" altLang="en-US" dirty="0" smtClean="0"/>
              <a:t>大乘起信论</a:t>
            </a:r>
            <a:r>
              <a:rPr lang="en-US" altLang="zh-CN" dirty="0" smtClean="0"/>
              <a:t>》《</a:t>
            </a:r>
            <a:r>
              <a:rPr lang="zh-CN" altLang="en-US" dirty="0" smtClean="0"/>
              <a:t>大智度论</a:t>
            </a:r>
            <a:r>
              <a:rPr lang="en-US" altLang="zh-CN" dirty="0" smtClean="0"/>
              <a:t>》</a:t>
            </a:r>
            <a:r>
              <a:rPr lang="zh-CN" altLang="en-US" dirty="0" smtClean="0"/>
              <a:t>，以及天台宗的一些代表著作等等。精读这类经典，能够帮助学僧在较短的时间内把握汉传佛教的优秀传统，以及用功理路、原则和方法等。</a:t>
            </a:r>
          </a:p>
          <a:p>
            <a:pPr marL="0" indent="0">
              <a:lnSpc>
                <a:spcPct val="120000"/>
              </a:lnSpc>
              <a:buNone/>
            </a:pPr>
            <a:r>
              <a:rPr lang="zh-CN" altLang="en-US" dirty="0" smtClean="0"/>
              <a:t>         历史的维度重在契理契机，重在佛教的本土化（中国化）、大众化、现代化。</a:t>
            </a:r>
            <a:endParaRPr lang="en-US" altLang="zh-CN" dirty="0" smtClean="0"/>
          </a:p>
          <a:p>
            <a:pPr marL="0" indent="0">
              <a:buNone/>
            </a:pPr>
            <a:endParaRPr lang="zh-CN" altLang="en-US" dirty="0"/>
          </a:p>
        </p:txBody>
      </p:sp>
    </p:spTree>
    <p:extLst>
      <p:ext uri="{BB962C8B-B14F-4D97-AF65-F5344CB8AC3E}">
        <p14:creationId xmlns:p14="http://schemas.microsoft.com/office/powerpoint/2010/main" val="309003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85000" lnSpcReduction="10000"/>
          </a:bodyPr>
          <a:lstStyle/>
          <a:p>
            <a:pPr marL="0" indent="0">
              <a:buNone/>
            </a:pPr>
            <a:r>
              <a:rPr lang="zh-CN" altLang="en-US" sz="4000" b="1" dirty="0" smtClean="0">
                <a:solidFill>
                  <a:schemeClr val="tx1"/>
                </a:solidFill>
                <a:latin typeface="黑体" pitchFamily="49" charset="-122"/>
                <a:ea typeface="黑体" pitchFamily="49" charset="-122"/>
              </a:rPr>
              <a:t>    </a:t>
            </a:r>
            <a:r>
              <a:rPr lang="zh-CN" altLang="en-US" sz="4000" dirty="0" smtClean="0">
                <a:solidFill>
                  <a:schemeClr val="tx1"/>
                </a:solidFill>
                <a:latin typeface="+mn-ea"/>
              </a:rPr>
              <a:t>总之，所学内容，无论从大乘佛教的法义角度还是从中国佛教历史的演变角度来讲，都应该是具有统摄作用的纲领性的经典。</a:t>
            </a:r>
          </a:p>
          <a:p>
            <a:pPr marL="0" indent="0">
              <a:buNone/>
            </a:pPr>
            <a:endParaRPr lang="en-US" altLang="zh-CN" b="1" dirty="0" smtClean="0">
              <a:latin typeface="黑体" pitchFamily="49" charset="-122"/>
              <a:ea typeface="黑体" pitchFamily="49" charset="-122"/>
            </a:endParaRPr>
          </a:p>
          <a:p>
            <a:pPr marL="0" indent="0">
              <a:buNone/>
            </a:pPr>
            <a:r>
              <a:rPr lang="en-US" altLang="zh-CN" b="1" dirty="0">
                <a:latin typeface="黑体" pitchFamily="49" charset="-122"/>
                <a:ea typeface="黑体" pitchFamily="49" charset="-122"/>
              </a:rPr>
              <a:t> </a:t>
            </a:r>
            <a:r>
              <a:rPr lang="en-US" altLang="zh-CN" b="1" dirty="0" smtClean="0">
                <a:latin typeface="黑体" pitchFamily="49" charset="-122"/>
                <a:ea typeface="黑体" pitchFamily="49" charset="-122"/>
              </a:rPr>
              <a:t>    </a:t>
            </a:r>
            <a:r>
              <a:rPr lang="zh-CN" altLang="en-US" b="1" dirty="0" smtClean="0">
                <a:latin typeface="黑体" pitchFamily="49" charset="-122"/>
                <a:ea typeface="黑体" pitchFamily="49" charset="-122"/>
              </a:rPr>
              <a:t>优先研读原典的选择标准</a:t>
            </a:r>
            <a:r>
              <a:rPr lang="en-US" altLang="zh-CN" b="1" dirty="0" smtClean="0">
                <a:latin typeface="黑体" pitchFamily="49" charset="-122"/>
                <a:ea typeface="黑体" pitchFamily="49" charset="-122"/>
              </a:rPr>
              <a:t>——</a:t>
            </a:r>
          </a:p>
          <a:p>
            <a:pPr marL="0" indent="0">
              <a:buNone/>
            </a:pPr>
            <a:r>
              <a:rPr lang="en-US" altLang="zh-CN" b="1" dirty="0">
                <a:latin typeface="黑体" pitchFamily="49" charset="-122"/>
                <a:ea typeface="黑体" pitchFamily="49" charset="-122"/>
              </a:rPr>
              <a:t> </a:t>
            </a:r>
            <a:r>
              <a:rPr lang="en-US" altLang="zh-CN" b="1" dirty="0" smtClean="0">
                <a:latin typeface="黑体" pitchFamily="49" charset="-122"/>
                <a:ea typeface="黑体" pitchFamily="49" charset="-122"/>
              </a:rPr>
              <a:t>   </a:t>
            </a:r>
            <a:r>
              <a:rPr lang="zh-CN" altLang="en-US" b="1" dirty="0" smtClean="0">
                <a:solidFill>
                  <a:srgbClr val="0000FF"/>
                </a:solidFill>
                <a:latin typeface="黑体" pitchFamily="49" charset="-122"/>
                <a:ea typeface="黑体" pitchFamily="49" charset="-122"/>
              </a:rPr>
              <a:t>（</a:t>
            </a:r>
            <a:r>
              <a:rPr lang="en-US" altLang="zh-CN" b="1" dirty="0" smtClean="0">
                <a:solidFill>
                  <a:srgbClr val="0000FF"/>
                </a:solidFill>
                <a:latin typeface="楷体" pitchFamily="49" charset="-122"/>
                <a:ea typeface="楷体" pitchFamily="49" charset="-122"/>
              </a:rPr>
              <a:t>1</a:t>
            </a:r>
            <a:r>
              <a:rPr lang="zh-CN" altLang="en-US" b="1" dirty="0" smtClean="0">
                <a:solidFill>
                  <a:srgbClr val="0000FF"/>
                </a:solidFill>
                <a:latin typeface="楷体" pitchFamily="49" charset="-122"/>
                <a:ea typeface="楷体" pitchFamily="49" charset="-122"/>
              </a:rPr>
              <a:t>）作为大乘佛教修行基础的代表性的人天乘类经典（如</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善生经</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十善业道经</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等）</a:t>
            </a:r>
          </a:p>
          <a:p>
            <a:pPr marL="0" indent="0">
              <a:buNone/>
            </a:pPr>
            <a:r>
              <a:rPr lang="zh-CN" altLang="en-US" b="1" dirty="0" smtClean="0">
                <a:solidFill>
                  <a:srgbClr val="0000FF"/>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2</a:t>
            </a:r>
            <a:r>
              <a:rPr lang="zh-CN" altLang="en-US" b="1" dirty="0" smtClean="0">
                <a:solidFill>
                  <a:srgbClr val="0000FF"/>
                </a:solidFill>
                <a:latin typeface="楷体" pitchFamily="49" charset="-122"/>
                <a:ea typeface="楷体" pitchFamily="49" charset="-122"/>
              </a:rPr>
              <a:t>）堪称佛法之心要、佛教之宗纲类的经典（如</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法华</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楞严</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涅槃</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金刚</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华严</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等</a:t>
            </a:r>
            <a:r>
              <a:rPr lang="zh-CN" altLang="en-US" b="1" dirty="0" smtClean="0">
                <a:solidFill>
                  <a:srgbClr val="0000FF"/>
                </a:solidFill>
                <a:latin typeface="楷体" pitchFamily="49" charset="-122"/>
                <a:ea typeface="楷体" pitchFamily="49" charset="-122"/>
              </a:rPr>
              <a:t>）；</a:t>
            </a:r>
          </a:p>
          <a:p>
            <a:pPr marL="0" indent="0">
              <a:buNone/>
            </a:pPr>
            <a:r>
              <a:rPr lang="zh-CN" altLang="en-US" b="1" dirty="0" smtClean="0">
                <a:solidFill>
                  <a:srgbClr val="0000FF"/>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3</a:t>
            </a:r>
            <a:r>
              <a:rPr lang="zh-CN" altLang="en-US" b="1" dirty="0" smtClean="0">
                <a:solidFill>
                  <a:srgbClr val="0000FF"/>
                </a:solidFill>
                <a:latin typeface="楷体" pitchFamily="49" charset="-122"/>
                <a:ea typeface="楷体" pitchFamily="49" charset="-122"/>
              </a:rPr>
              <a:t>）在汉传佛教史上，对汉传佛教品格的形成，起过重要塑造作用的经典；</a:t>
            </a:r>
          </a:p>
          <a:p>
            <a:pPr marL="0" indent="0">
              <a:buNone/>
            </a:pPr>
            <a:r>
              <a:rPr lang="zh-CN" altLang="en-US" b="1" dirty="0" smtClean="0">
                <a:solidFill>
                  <a:srgbClr val="0000FF"/>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4</a:t>
            </a:r>
            <a:r>
              <a:rPr lang="zh-CN" altLang="en-US" b="1" dirty="0" smtClean="0">
                <a:solidFill>
                  <a:srgbClr val="0000FF"/>
                </a:solidFill>
                <a:latin typeface="楷体" pitchFamily="49" charset="-122"/>
                <a:ea typeface="楷体" pitchFamily="49" charset="-122"/>
              </a:rPr>
              <a:t>）被历代祖师大德反复宣讲的经典；</a:t>
            </a:r>
          </a:p>
          <a:p>
            <a:pPr marL="0" indent="0">
              <a:buNone/>
            </a:pPr>
            <a:r>
              <a:rPr lang="zh-CN" altLang="en-US" b="1" dirty="0" smtClean="0">
                <a:solidFill>
                  <a:srgbClr val="0000FF"/>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5</a:t>
            </a:r>
            <a:r>
              <a:rPr lang="zh-CN" altLang="en-US" b="1" dirty="0" smtClean="0">
                <a:solidFill>
                  <a:srgbClr val="0000FF"/>
                </a:solidFill>
                <a:latin typeface="楷体" pitchFamily="49" charset="-122"/>
                <a:ea typeface="楷体" pitchFamily="49" charset="-122"/>
              </a:rPr>
              <a:t>）被历代修行人视作修行指南的经典；</a:t>
            </a:r>
          </a:p>
          <a:p>
            <a:pPr marL="0" indent="0">
              <a:buNone/>
            </a:pPr>
            <a:r>
              <a:rPr lang="zh-CN" altLang="en-US" b="1" dirty="0" smtClean="0">
                <a:solidFill>
                  <a:srgbClr val="0000FF"/>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6</a:t>
            </a:r>
            <a:r>
              <a:rPr lang="zh-CN" altLang="en-US" b="1" dirty="0" smtClean="0">
                <a:solidFill>
                  <a:srgbClr val="0000FF"/>
                </a:solidFill>
                <a:latin typeface="楷体" pitchFamily="49" charset="-122"/>
                <a:ea typeface="楷体" pitchFamily="49" charset="-122"/>
              </a:rPr>
              <a:t>）能够帮助修行人将所学经教彻底激活，变成当下受用和功夫的经典。</a:t>
            </a:r>
            <a:endParaRPr lang="zh-CN" altLang="en-US"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651360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0"/>
            <a:ext cx="8928992" cy="6858000"/>
          </a:xfrm>
        </p:spPr>
        <p:txBody>
          <a:bodyPr>
            <a:noAutofit/>
          </a:bodyPr>
          <a:lstStyle/>
          <a:p>
            <a:pPr marL="0" indent="0">
              <a:buNone/>
            </a:pPr>
            <a:r>
              <a:rPr lang="en-US" altLang="zh-CN" sz="2800" dirty="0" smtClean="0">
                <a:latin typeface="黑体" pitchFamily="49" charset="-122"/>
                <a:ea typeface="黑体" pitchFamily="49" charset="-122"/>
              </a:rPr>
              <a:t>    </a:t>
            </a:r>
            <a:r>
              <a:rPr lang="zh-CN" altLang="en-US" sz="2400" b="1" dirty="0" smtClean="0">
                <a:latin typeface="黑体" pitchFamily="49" charset="-122"/>
                <a:ea typeface="黑体" pitchFamily="49" charset="-122"/>
              </a:rPr>
              <a:t>生活禅原典读书会的探索</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五</a:t>
            </a:r>
            <a:r>
              <a:rPr lang="zh-CN" altLang="zh-CN" sz="2400" b="1" dirty="0" smtClean="0">
                <a:latin typeface="黑体" pitchFamily="49" charset="-122"/>
                <a:ea typeface="黑体" pitchFamily="49" charset="-122"/>
              </a:rPr>
              <a:t>经一论</a:t>
            </a:r>
            <a:r>
              <a:rPr lang="zh-CN" altLang="en-US" sz="2400" b="1" dirty="0" smtClean="0">
                <a:latin typeface="黑体" pitchFamily="49" charset="-122"/>
                <a:ea typeface="黑体" pitchFamily="49" charset="-122"/>
              </a:rPr>
              <a:t>二</a:t>
            </a:r>
            <a:r>
              <a:rPr lang="zh-CN" altLang="zh-CN" sz="2400" b="1" dirty="0" smtClean="0">
                <a:latin typeface="黑体" pitchFamily="49" charset="-122"/>
                <a:ea typeface="黑体" pitchFamily="49" charset="-122"/>
              </a:rPr>
              <a:t>品</a:t>
            </a:r>
            <a:r>
              <a:rPr lang="zh-CN" altLang="en-US" sz="2400" b="1" dirty="0" smtClean="0">
                <a:latin typeface="黑体" pitchFamily="49" charset="-122"/>
                <a:ea typeface="黑体" pitchFamily="49" charset="-122"/>
              </a:rPr>
              <a:t>二</a:t>
            </a:r>
            <a:r>
              <a:rPr lang="zh-CN" altLang="zh-CN" sz="2400" b="1" dirty="0" smtClean="0">
                <a:latin typeface="黑体" pitchFamily="49" charset="-122"/>
                <a:ea typeface="黑体" pitchFamily="49" charset="-122"/>
              </a:rPr>
              <a:t>本四门</a:t>
            </a:r>
            <a:r>
              <a:rPr lang="zh-CN" altLang="en-US" sz="2400" b="1" dirty="0" smtClean="0">
                <a:latin typeface="黑体" pitchFamily="49" charset="-122"/>
                <a:ea typeface="黑体" pitchFamily="49" charset="-122"/>
              </a:rPr>
              <a:t>一宗纲的阅读系统</a:t>
            </a:r>
            <a:endParaRPr lang="en-US" altLang="zh-CN" sz="2400" b="1" dirty="0" smtClean="0">
              <a:latin typeface="黑体" pitchFamily="49" charset="-122"/>
              <a:ea typeface="黑体" pitchFamily="49" charset="-122"/>
            </a:endParaRPr>
          </a:p>
          <a:p>
            <a:pPr marL="0" indent="0">
              <a:buNone/>
            </a:pPr>
            <a:r>
              <a:rPr lang="zh-CN" altLang="en-US" sz="2400" b="1" dirty="0" smtClean="0">
                <a:latin typeface="楷体" pitchFamily="49" charset="-122"/>
                <a:ea typeface="楷体" pitchFamily="49" charset="-122"/>
              </a:rPr>
              <a:t>    </a:t>
            </a:r>
            <a:r>
              <a:rPr lang="zh-CN" altLang="zh-CN" sz="2400" b="1" dirty="0" smtClean="0">
                <a:latin typeface="楷体" pitchFamily="49" charset="-122"/>
                <a:ea typeface="楷体" pitchFamily="49" charset="-122"/>
              </a:rPr>
              <a:t>依据</a:t>
            </a:r>
            <a:r>
              <a:rPr lang="zh-CN" altLang="en-US" sz="2400" b="1" dirty="0" smtClean="0">
                <a:latin typeface="楷体" pitchFamily="49" charset="-122"/>
                <a:ea typeface="楷体" pitchFamily="49" charset="-122"/>
              </a:rPr>
              <a:t>长水、</a:t>
            </a:r>
            <a:r>
              <a:rPr lang="zh-CN" altLang="zh-CN" sz="2400" b="1" dirty="0" smtClean="0">
                <a:latin typeface="楷体" pitchFamily="49" charset="-122"/>
                <a:ea typeface="楷体" pitchFamily="49" charset="-122"/>
              </a:rPr>
              <a:t>明末</a:t>
            </a:r>
            <a:r>
              <a:rPr lang="zh-CN" altLang="zh-CN" sz="2400" b="1" dirty="0">
                <a:latin typeface="楷体" pitchFamily="49" charset="-122"/>
                <a:ea typeface="楷体" pitchFamily="49" charset="-122"/>
              </a:rPr>
              <a:t>憨山大师、蕅益</a:t>
            </a:r>
            <a:r>
              <a:rPr lang="zh-CN" altLang="zh-CN" sz="2400" b="1" dirty="0" smtClean="0">
                <a:latin typeface="楷体" pitchFamily="49" charset="-122"/>
                <a:ea typeface="楷体" pitchFamily="49" charset="-122"/>
              </a:rPr>
              <a:t>大师</a:t>
            </a:r>
            <a:r>
              <a:rPr lang="zh-CN" altLang="en-US" sz="2400" b="1" dirty="0" smtClean="0">
                <a:latin typeface="楷体" pitchFamily="49" charset="-122"/>
                <a:ea typeface="楷体" pitchFamily="49" charset="-122"/>
              </a:rPr>
              <a:t>、太虚大师、</a:t>
            </a:r>
            <a:r>
              <a:rPr lang="zh-CN" altLang="zh-CN" sz="2400" b="1" dirty="0" smtClean="0">
                <a:latin typeface="楷体" pitchFamily="49" charset="-122"/>
                <a:ea typeface="楷体" pitchFamily="49" charset="-122"/>
              </a:rPr>
              <a:t>虚</a:t>
            </a:r>
            <a:r>
              <a:rPr lang="zh-CN" altLang="zh-CN" sz="2400" b="1" dirty="0">
                <a:latin typeface="楷体" pitchFamily="49" charset="-122"/>
                <a:ea typeface="楷体" pitchFamily="49" charset="-122"/>
              </a:rPr>
              <a:t>云老和尚之开示</a:t>
            </a:r>
            <a:r>
              <a:rPr lang="zh-CN"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为在家信众整理出</a:t>
            </a:r>
            <a:r>
              <a:rPr lang="zh-CN" altLang="zh-CN" sz="2400" b="1" dirty="0" smtClean="0">
                <a:latin typeface="楷体" pitchFamily="49" charset="-122"/>
                <a:ea typeface="楷体" pitchFamily="49" charset="-122"/>
              </a:rPr>
              <a:t>围绕</a:t>
            </a:r>
            <a:r>
              <a:rPr lang="zh-CN" altLang="en-US" sz="2400" b="1" dirty="0" smtClean="0">
                <a:latin typeface="楷体" pitchFamily="49" charset="-122"/>
                <a:ea typeface="楷体" pitchFamily="49" charset="-122"/>
              </a:rPr>
              <a:t>以五年为期的</a:t>
            </a:r>
            <a:r>
              <a:rPr lang="zh-CN"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五</a:t>
            </a:r>
            <a:r>
              <a:rPr lang="zh-CN" altLang="zh-CN" sz="2400" b="1" dirty="0" smtClean="0">
                <a:latin typeface="楷体" pitchFamily="49" charset="-122"/>
                <a:ea typeface="楷体" pitchFamily="49" charset="-122"/>
              </a:rPr>
              <a:t>经</a:t>
            </a:r>
            <a:r>
              <a:rPr lang="zh-CN" altLang="zh-CN" sz="2400" b="1" dirty="0">
                <a:latin typeface="楷体" pitchFamily="49" charset="-122"/>
                <a:ea typeface="楷体" pitchFamily="49" charset="-122"/>
              </a:rPr>
              <a:t>一</a:t>
            </a:r>
            <a:r>
              <a:rPr lang="zh-CN" altLang="zh-CN" sz="2400" b="1" dirty="0" smtClean="0">
                <a:latin typeface="楷体" pitchFamily="49" charset="-122"/>
                <a:ea typeface="楷体" pitchFamily="49" charset="-122"/>
              </a:rPr>
              <a:t>论</a:t>
            </a:r>
            <a:r>
              <a:rPr lang="zh-CN" altLang="en-US" sz="2400" b="1" dirty="0" smtClean="0">
                <a:latin typeface="楷体" pitchFamily="49" charset="-122"/>
                <a:ea typeface="楷体" pitchFamily="49" charset="-122"/>
              </a:rPr>
              <a:t>二</a:t>
            </a:r>
            <a:r>
              <a:rPr lang="zh-CN" altLang="zh-CN" sz="2400" b="1" dirty="0" smtClean="0">
                <a:latin typeface="楷体" pitchFamily="49" charset="-122"/>
                <a:ea typeface="楷体" pitchFamily="49" charset="-122"/>
              </a:rPr>
              <a:t>品</a:t>
            </a:r>
            <a:r>
              <a:rPr lang="zh-CN" altLang="en-US" sz="2400" b="1" dirty="0" smtClean="0">
                <a:latin typeface="楷体" pitchFamily="49" charset="-122"/>
                <a:ea typeface="楷体" pitchFamily="49" charset="-122"/>
              </a:rPr>
              <a:t>二</a:t>
            </a:r>
            <a:r>
              <a:rPr lang="zh-CN" altLang="zh-CN" sz="2400" b="1" dirty="0" smtClean="0">
                <a:latin typeface="楷体" pitchFamily="49" charset="-122"/>
                <a:ea typeface="楷体" pitchFamily="49" charset="-122"/>
              </a:rPr>
              <a:t>本</a:t>
            </a:r>
            <a:r>
              <a:rPr lang="zh-CN" altLang="zh-CN" sz="2400" b="1" dirty="0">
                <a:latin typeface="楷体" pitchFamily="49" charset="-122"/>
                <a:ea typeface="楷体" pitchFamily="49" charset="-122"/>
              </a:rPr>
              <a:t>四</a:t>
            </a:r>
            <a:r>
              <a:rPr lang="zh-CN" altLang="zh-CN" sz="2400" b="1" dirty="0" smtClean="0">
                <a:latin typeface="楷体" pitchFamily="49" charset="-122"/>
                <a:ea typeface="楷体" pitchFamily="49" charset="-122"/>
              </a:rPr>
              <a:t>门</a:t>
            </a:r>
            <a:r>
              <a:rPr lang="zh-CN" altLang="en-US" sz="2400" b="1" dirty="0" smtClean="0">
                <a:latin typeface="楷体" pitchFamily="49" charset="-122"/>
                <a:ea typeface="楷体" pitchFamily="49" charset="-122"/>
              </a:rPr>
              <a:t>一宗纲</a:t>
            </a:r>
            <a:r>
              <a:rPr lang="zh-CN" altLang="zh-CN" sz="2400" b="1" dirty="0" smtClean="0">
                <a:latin typeface="楷体" pitchFamily="49" charset="-122"/>
                <a:ea typeface="楷体" pitchFamily="49" charset="-122"/>
              </a:rPr>
              <a:t>”之</a:t>
            </a:r>
            <a:r>
              <a:rPr lang="zh-CN" altLang="en-US" sz="2400" b="1" dirty="0" smtClean="0">
                <a:latin typeface="楷体" pitchFamily="49" charset="-122"/>
                <a:ea typeface="楷体" pitchFamily="49" charset="-122"/>
              </a:rPr>
              <a:t>研读骨架</a:t>
            </a:r>
            <a:r>
              <a:rPr lang="zh-CN" altLang="zh-CN" sz="2400" b="1" dirty="0" smtClean="0">
                <a:latin typeface="楷体" pitchFamily="49" charset="-122"/>
                <a:ea typeface="楷体" pitchFamily="49" charset="-122"/>
              </a:rPr>
              <a:t>：</a:t>
            </a:r>
            <a:endParaRPr lang="zh-CN" altLang="zh-CN" sz="2400" b="1" dirty="0">
              <a:latin typeface="楷体" pitchFamily="49" charset="-122"/>
              <a:ea typeface="楷体" pitchFamily="49" charset="-122"/>
            </a:endParaRPr>
          </a:p>
          <a:p>
            <a:pPr marL="0" indent="0">
              <a:buNone/>
            </a:pPr>
            <a:r>
              <a:rPr lang="en-US" altLang="zh-CN" sz="2400" b="1" dirty="0" smtClean="0">
                <a:solidFill>
                  <a:srgbClr val="0000FF"/>
                </a:solidFill>
                <a:latin typeface="楷体" pitchFamily="49" charset="-122"/>
                <a:ea typeface="楷体" pitchFamily="49" charset="-122"/>
              </a:rPr>
              <a:t>    </a:t>
            </a:r>
            <a:r>
              <a:rPr lang="zh-CN" altLang="en-US" sz="2400" b="1" dirty="0" smtClean="0">
                <a:solidFill>
                  <a:srgbClr val="0000FF"/>
                </a:solidFill>
                <a:latin typeface="楷体" pitchFamily="49" charset="-122"/>
                <a:ea typeface="楷体" pitchFamily="49" charset="-122"/>
              </a:rPr>
              <a:t>五</a:t>
            </a:r>
            <a:r>
              <a:rPr lang="zh-CN" altLang="zh-CN" sz="2400" b="1" dirty="0" smtClean="0">
                <a:solidFill>
                  <a:srgbClr val="0000FF"/>
                </a:solidFill>
                <a:latin typeface="楷体" pitchFamily="49" charset="-122"/>
                <a:ea typeface="楷体" pitchFamily="49" charset="-122"/>
              </a:rPr>
              <a:t>经者</a:t>
            </a:r>
            <a:r>
              <a:rPr lang="zh-CN" altLang="en-US" sz="2400" b="1" dirty="0" smtClean="0">
                <a:solidFill>
                  <a:srgbClr val="0000FF"/>
                </a:solidFill>
                <a:latin typeface="楷体" pitchFamily="49" charset="-122"/>
                <a:ea typeface="楷体" pitchFamily="49" charset="-122"/>
              </a:rPr>
              <a:t>：</a:t>
            </a:r>
            <a:endParaRPr lang="en-US" altLang="zh-CN" sz="2400" b="1" dirty="0" smtClean="0">
              <a:solidFill>
                <a:srgbClr val="0000FF"/>
              </a:solidFill>
              <a:latin typeface="楷体" pitchFamily="49" charset="-122"/>
              <a:ea typeface="楷体" pitchFamily="49" charset="-122"/>
            </a:endParaRPr>
          </a:p>
          <a:p>
            <a:pPr marL="0" indent="0">
              <a:buNone/>
            </a:pPr>
            <a:r>
              <a:rPr lang="en-US" altLang="zh-CN" sz="2400" b="1" dirty="0">
                <a:solidFill>
                  <a:srgbClr val="0000FF"/>
                </a:solidFill>
                <a:latin typeface="楷体" pitchFamily="49" charset="-122"/>
                <a:ea typeface="楷体" pitchFamily="49" charset="-122"/>
              </a:rPr>
              <a:t> </a:t>
            </a:r>
            <a:r>
              <a:rPr lang="en-US" altLang="zh-CN" sz="2400" b="1" dirty="0" smtClean="0">
                <a:solidFill>
                  <a:srgbClr val="0000FF"/>
                </a:solidFill>
                <a:latin typeface="楷体" pitchFamily="49" charset="-122"/>
                <a:ea typeface="楷体" pitchFamily="49" charset="-122"/>
              </a:rPr>
              <a:t>  </a:t>
            </a:r>
            <a:r>
              <a:rPr lang="zh-CN" altLang="zh-CN" sz="2400" b="1" dirty="0" smtClean="0">
                <a:solidFill>
                  <a:srgbClr val="0000FF"/>
                </a:solidFill>
                <a:latin typeface="楷体" pitchFamily="49" charset="-122"/>
                <a:ea typeface="楷体" pitchFamily="49" charset="-122"/>
              </a:rPr>
              <a:t>《首楞严经》</a:t>
            </a:r>
            <a:r>
              <a:rPr lang="zh-CN" altLang="zh-CN" sz="2400" b="1" dirty="0">
                <a:solidFill>
                  <a:srgbClr val="0000FF"/>
                </a:solidFill>
                <a:latin typeface="楷体" pitchFamily="49" charset="-122"/>
                <a:ea typeface="楷体" pitchFamily="49" charset="-122"/>
              </a:rPr>
              <a:t>，佛之</a:t>
            </a:r>
            <a:r>
              <a:rPr lang="zh-CN" altLang="zh-CN" sz="2400" b="1" dirty="0" smtClean="0">
                <a:solidFill>
                  <a:srgbClr val="0000FF"/>
                </a:solidFill>
                <a:latin typeface="楷体" pitchFamily="49" charset="-122"/>
                <a:ea typeface="楷体" pitchFamily="49" charset="-122"/>
              </a:rPr>
              <a:t>心</a:t>
            </a:r>
            <a:r>
              <a:rPr lang="zh-CN" altLang="en-US" sz="2400" b="1" dirty="0" smtClean="0">
                <a:solidFill>
                  <a:srgbClr val="0000FF"/>
                </a:solidFill>
                <a:latin typeface="楷体" pitchFamily="49" charset="-122"/>
                <a:ea typeface="楷体" pitchFamily="49" charset="-122"/>
              </a:rPr>
              <a:t>（大乘佛教观法的总结）</a:t>
            </a:r>
            <a:r>
              <a:rPr lang="zh-CN" altLang="zh-CN" sz="2400" b="1" dirty="0" smtClean="0">
                <a:solidFill>
                  <a:srgbClr val="0000FF"/>
                </a:solidFill>
                <a:latin typeface="楷体" pitchFamily="49" charset="-122"/>
                <a:ea typeface="楷体" pitchFamily="49" charset="-122"/>
              </a:rPr>
              <a:t>；</a:t>
            </a:r>
            <a:endParaRPr lang="en-US" altLang="zh-CN" sz="2400" b="1" dirty="0" smtClean="0">
              <a:solidFill>
                <a:srgbClr val="0000FF"/>
              </a:solidFill>
              <a:latin typeface="楷体" pitchFamily="49" charset="-122"/>
              <a:ea typeface="楷体" pitchFamily="49" charset="-122"/>
            </a:endParaRPr>
          </a:p>
          <a:p>
            <a:pPr marL="0" indent="0">
              <a:buNone/>
            </a:pPr>
            <a:r>
              <a:rPr lang="en-US" altLang="zh-CN" sz="2400" b="1" dirty="0" smtClean="0">
                <a:solidFill>
                  <a:srgbClr val="0000FF"/>
                </a:solidFill>
                <a:latin typeface="楷体" pitchFamily="49" charset="-122"/>
                <a:ea typeface="楷体" pitchFamily="49" charset="-122"/>
              </a:rPr>
              <a:t>   </a:t>
            </a:r>
            <a:r>
              <a:rPr lang="zh-CN" altLang="zh-CN" sz="2400" b="1" dirty="0" smtClean="0">
                <a:solidFill>
                  <a:srgbClr val="0000FF"/>
                </a:solidFill>
                <a:latin typeface="楷体" pitchFamily="49" charset="-122"/>
                <a:ea typeface="楷体" pitchFamily="49" charset="-122"/>
              </a:rPr>
              <a:t>《金刚经》</a:t>
            </a:r>
            <a:r>
              <a:rPr lang="zh-CN" altLang="zh-CN" sz="2400" b="1" dirty="0">
                <a:solidFill>
                  <a:srgbClr val="0000FF"/>
                </a:solidFill>
                <a:latin typeface="楷体" pitchFamily="49" charset="-122"/>
                <a:ea typeface="楷体" pitchFamily="49" charset="-122"/>
              </a:rPr>
              <a:t>，佛之</a:t>
            </a:r>
            <a:r>
              <a:rPr lang="zh-CN" altLang="zh-CN" sz="2400" b="1" dirty="0" smtClean="0">
                <a:solidFill>
                  <a:srgbClr val="0000FF"/>
                </a:solidFill>
                <a:latin typeface="楷体" pitchFamily="49" charset="-122"/>
                <a:ea typeface="楷体" pitchFamily="49" charset="-122"/>
              </a:rPr>
              <a:t>眼</a:t>
            </a:r>
            <a:r>
              <a:rPr lang="zh-CN" altLang="en-US" sz="2400" b="1" dirty="0" smtClean="0">
                <a:solidFill>
                  <a:srgbClr val="0000FF"/>
                </a:solidFill>
                <a:latin typeface="楷体" pitchFamily="49" charset="-122"/>
                <a:ea typeface="楷体" pitchFamily="49" charset="-122"/>
              </a:rPr>
              <a:t>（大乘般若思想的总结）</a:t>
            </a:r>
            <a:r>
              <a:rPr lang="zh-CN" altLang="zh-CN" sz="2400" b="1" dirty="0" smtClean="0">
                <a:solidFill>
                  <a:srgbClr val="0000FF"/>
                </a:solidFill>
                <a:latin typeface="楷体" pitchFamily="49" charset="-122"/>
                <a:ea typeface="楷体" pitchFamily="49" charset="-122"/>
              </a:rPr>
              <a:t>；</a:t>
            </a:r>
            <a:endParaRPr lang="en-US" altLang="zh-CN" sz="2400" b="1" dirty="0" smtClean="0">
              <a:solidFill>
                <a:srgbClr val="0000FF"/>
              </a:solidFill>
              <a:latin typeface="楷体" pitchFamily="49" charset="-122"/>
              <a:ea typeface="楷体" pitchFamily="49" charset="-122"/>
            </a:endParaRPr>
          </a:p>
          <a:p>
            <a:pPr marL="0" indent="0">
              <a:buNone/>
            </a:pPr>
            <a:r>
              <a:rPr lang="en-US" altLang="zh-CN" sz="2400" b="1" dirty="0" smtClean="0">
                <a:solidFill>
                  <a:srgbClr val="0000FF"/>
                </a:solidFill>
                <a:latin typeface="楷体" pitchFamily="49" charset="-122"/>
                <a:ea typeface="楷体" pitchFamily="49" charset="-122"/>
              </a:rPr>
              <a:t>   </a:t>
            </a:r>
            <a:r>
              <a:rPr lang="zh-CN" altLang="zh-CN" sz="2400" b="1" dirty="0" smtClean="0">
                <a:solidFill>
                  <a:srgbClr val="0000FF"/>
                </a:solidFill>
                <a:latin typeface="楷体" pitchFamily="49" charset="-122"/>
                <a:ea typeface="楷体" pitchFamily="49" charset="-122"/>
              </a:rPr>
              <a:t>《法华经》</a:t>
            </a:r>
            <a:r>
              <a:rPr lang="zh-CN" altLang="zh-CN" sz="2400" b="1" dirty="0">
                <a:solidFill>
                  <a:srgbClr val="0000FF"/>
                </a:solidFill>
                <a:latin typeface="楷体" pitchFamily="49" charset="-122"/>
                <a:ea typeface="楷体" pitchFamily="49" charset="-122"/>
              </a:rPr>
              <a:t>，佛</a:t>
            </a:r>
            <a:r>
              <a:rPr lang="zh-CN" altLang="zh-CN" sz="2400" b="1" dirty="0" smtClean="0">
                <a:solidFill>
                  <a:srgbClr val="0000FF"/>
                </a:solidFill>
                <a:latin typeface="楷体" pitchFamily="49" charset="-122"/>
                <a:ea typeface="楷体" pitchFamily="49" charset="-122"/>
              </a:rPr>
              <a:t>之</a:t>
            </a:r>
            <a:r>
              <a:rPr lang="zh-CN" altLang="en-US" sz="2400" b="1" dirty="0" smtClean="0">
                <a:solidFill>
                  <a:srgbClr val="0000FF"/>
                </a:solidFill>
                <a:latin typeface="楷体" pitchFamily="49" charset="-122"/>
                <a:ea typeface="楷体" pitchFamily="49" charset="-122"/>
              </a:rPr>
              <a:t>本怀（大乘教法的总结）</a:t>
            </a:r>
            <a:r>
              <a:rPr lang="zh-CN" altLang="zh-CN" sz="2400" b="1" dirty="0" smtClean="0">
                <a:solidFill>
                  <a:srgbClr val="0000FF"/>
                </a:solidFill>
                <a:latin typeface="楷体" pitchFamily="49" charset="-122"/>
                <a:ea typeface="楷体" pitchFamily="49" charset="-122"/>
              </a:rPr>
              <a:t>；</a:t>
            </a:r>
            <a:endParaRPr lang="en-US" altLang="zh-CN" sz="2400" b="1" dirty="0" smtClean="0">
              <a:solidFill>
                <a:srgbClr val="0000FF"/>
              </a:solidFill>
              <a:latin typeface="楷体" pitchFamily="49" charset="-122"/>
              <a:ea typeface="楷体" pitchFamily="49" charset="-122"/>
            </a:endParaRPr>
          </a:p>
          <a:p>
            <a:pPr marL="0" indent="0">
              <a:buNone/>
            </a:pPr>
            <a:r>
              <a:rPr lang="en-US" altLang="zh-CN" sz="2400" b="1" dirty="0" smtClean="0">
                <a:solidFill>
                  <a:srgbClr val="0000FF"/>
                </a:solidFill>
                <a:latin typeface="楷体" pitchFamily="49" charset="-122"/>
                <a:ea typeface="楷体" pitchFamily="49" charset="-122"/>
              </a:rPr>
              <a:t>   《</a:t>
            </a:r>
            <a:r>
              <a:rPr lang="zh-CN" altLang="en-US" sz="2400" b="1" dirty="0" smtClean="0">
                <a:solidFill>
                  <a:srgbClr val="0000FF"/>
                </a:solidFill>
                <a:latin typeface="楷体" pitchFamily="49" charset="-122"/>
                <a:ea typeface="楷体" pitchFamily="49" charset="-122"/>
              </a:rPr>
              <a:t>大般涅槃经</a:t>
            </a:r>
            <a:r>
              <a:rPr lang="en-US" altLang="zh-CN" sz="2400" b="1" dirty="0" smtClean="0">
                <a:solidFill>
                  <a:srgbClr val="0000FF"/>
                </a:solidFill>
                <a:latin typeface="楷体" pitchFamily="49" charset="-122"/>
                <a:ea typeface="楷体" pitchFamily="49" charset="-122"/>
              </a:rPr>
              <a:t>》</a:t>
            </a:r>
            <a:r>
              <a:rPr lang="zh-CN" altLang="en-US" sz="2400" b="1" dirty="0" smtClean="0">
                <a:solidFill>
                  <a:srgbClr val="0000FF"/>
                </a:solidFill>
                <a:latin typeface="楷体" pitchFamily="49" charset="-122"/>
                <a:ea typeface="楷体" pitchFamily="49" charset="-122"/>
              </a:rPr>
              <a:t>，大乘佛法之极谈（大乘佛教理法的总结）；</a:t>
            </a:r>
            <a:endParaRPr lang="en-US" altLang="zh-CN" sz="2400" b="1" dirty="0" smtClean="0">
              <a:solidFill>
                <a:srgbClr val="0000FF"/>
              </a:solidFill>
              <a:latin typeface="楷体" pitchFamily="49" charset="-122"/>
              <a:ea typeface="楷体" pitchFamily="49" charset="-122"/>
            </a:endParaRPr>
          </a:p>
          <a:p>
            <a:pPr marL="0" indent="0">
              <a:buNone/>
            </a:pPr>
            <a:r>
              <a:rPr lang="en-US" altLang="zh-CN" sz="2400" b="1" dirty="0" smtClean="0">
                <a:solidFill>
                  <a:srgbClr val="0000FF"/>
                </a:solidFill>
                <a:latin typeface="楷体" pitchFamily="49" charset="-122"/>
                <a:ea typeface="楷体" pitchFamily="49" charset="-122"/>
              </a:rPr>
              <a:t>    </a:t>
            </a:r>
            <a:r>
              <a:rPr lang="zh-CN" altLang="zh-CN" sz="2400" b="1" dirty="0" smtClean="0">
                <a:solidFill>
                  <a:srgbClr val="0000FF"/>
                </a:solidFill>
                <a:latin typeface="楷体" pitchFamily="49" charset="-122"/>
                <a:ea typeface="楷体" pitchFamily="49" charset="-122"/>
              </a:rPr>
              <a:t>《优婆塞戒经》</a:t>
            </a:r>
            <a:r>
              <a:rPr lang="zh-CN" altLang="zh-CN" sz="2400" b="1" dirty="0">
                <a:solidFill>
                  <a:srgbClr val="0000FF"/>
                </a:solidFill>
                <a:latin typeface="楷体" pitchFamily="49" charset="-122"/>
                <a:ea typeface="楷体" pitchFamily="49" charset="-122"/>
              </a:rPr>
              <a:t>，佛之</a:t>
            </a:r>
            <a:r>
              <a:rPr lang="zh-CN" altLang="zh-CN" sz="2400" b="1" dirty="0" smtClean="0">
                <a:solidFill>
                  <a:srgbClr val="0000FF"/>
                </a:solidFill>
                <a:latin typeface="楷体" pitchFamily="49" charset="-122"/>
                <a:ea typeface="楷体" pitchFamily="49" charset="-122"/>
              </a:rPr>
              <a:t>行</a:t>
            </a:r>
            <a:r>
              <a:rPr lang="zh-CN" altLang="en-US" sz="2400" b="1" dirty="0" smtClean="0">
                <a:solidFill>
                  <a:srgbClr val="0000FF"/>
                </a:solidFill>
                <a:latin typeface="楷体" pitchFamily="49" charset="-122"/>
                <a:ea typeface="楷体" pitchFamily="49" charset="-122"/>
              </a:rPr>
              <a:t>（大乘佛教菩萨行法的总纲）</a:t>
            </a:r>
            <a:r>
              <a:rPr lang="zh-CN" altLang="zh-CN" sz="2400" b="1" dirty="0" smtClean="0">
                <a:solidFill>
                  <a:srgbClr val="0000FF"/>
                </a:solidFill>
                <a:latin typeface="楷体" pitchFamily="49" charset="-122"/>
                <a:ea typeface="楷体" pitchFamily="49" charset="-122"/>
              </a:rPr>
              <a:t>。</a:t>
            </a:r>
            <a:endParaRPr lang="zh-CN" altLang="zh-CN" sz="2400" b="1" dirty="0">
              <a:solidFill>
                <a:srgbClr val="0000FF"/>
              </a:solidFill>
              <a:latin typeface="楷体" pitchFamily="49" charset="-122"/>
              <a:ea typeface="楷体" pitchFamily="49" charset="-122"/>
            </a:endParaRPr>
          </a:p>
          <a:p>
            <a:pPr marL="0" indent="0">
              <a:buNone/>
            </a:pPr>
            <a:r>
              <a:rPr lang="en-US" altLang="zh-CN" sz="2400" b="1" dirty="0" smtClean="0">
                <a:solidFill>
                  <a:srgbClr val="0000FF"/>
                </a:solidFill>
                <a:latin typeface="楷体" pitchFamily="49" charset="-122"/>
                <a:ea typeface="楷体" pitchFamily="49" charset="-122"/>
              </a:rPr>
              <a:t>    </a:t>
            </a:r>
            <a:r>
              <a:rPr lang="zh-CN" altLang="zh-CN" sz="2400" b="1" dirty="0" smtClean="0">
                <a:solidFill>
                  <a:srgbClr val="0000FF"/>
                </a:solidFill>
                <a:latin typeface="楷体" pitchFamily="49" charset="-122"/>
                <a:ea typeface="楷体" pitchFamily="49" charset="-122"/>
              </a:rPr>
              <a:t>一论</a:t>
            </a:r>
            <a:r>
              <a:rPr lang="en-US" altLang="zh-CN" sz="2400" b="1" dirty="0" smtClean="0">
                <a:solidFill>
                  <a:srgbClr val="0000FF"/>
                </a:solidFill>
                <a:latin typeface="楷体" pitchFamily="49" charset="-122"/>
                <a:ea typeface="楷体" pitchFamily="49" charset="-122"/>
              </a:rPr>
              <a:t>——</a:t>
            </a:r>
            <a:r>
              <a:rPr lang="zh-CN" altLang="zh-CN" sz="2400" b="1" dirty="0" smtClean="0">
                <a:solidFill>
                  <a:srgbClr val="0000FF"/>
                </a:solidFill>
                <a:latin typeface="楷体" pitchFamily="49" charset="-122"/>
                <a:ea typeface="楷体" pitchFamily="49" charset="-122"/>
              </a:rPr>
              <a:t>《大乘起信论》</a:t>
            </a:r>
            <a:r>
              <a:rPr lang="zh-CN" altLang="zh-CN" sz="2400" b="1" dirty="0">
                <a:solidFill>
                  <a:srgbClr val="0000FF"/>
                </a:solidFill>
                <a:latin typeface="楷体" pitchFamily="49" charset="-122"/>
                <a:ea typeface="楷体" pitchFamily="49" charset="-122"/>
              </a:rPr>
              <a:t>，乃整个大乘佛法之总纲。</a:t>
            </a:r>
          </a:p>
          <a:p>
            <a:pPr marL="0" indent="0">
              <a:buNone/>
            </a:pPr>
            <a:r>
              <a:rPr lang="en-US" altLang="zh-CN" sz="2400" b="1" dirty="0" smtClean="0">
                <a:solidFill>
                  <a:srgbClr val="0000FF"/>
                </a:solidFill>
                <a:latin typeface="楷体" pitchFamily="49" charset="-122"/>
                <a:ea typeface="楷体" pitchFamily="49" charset="-122"/>
              </a:rPr>
              <a:t>    </a:t>
            </a:r>
            <a:r>
              <a:rPr lang="zh-CN" altLang="en-US" sz="2400" b="1" dirty="0" smtClean="0">
                <a:solidFill>
                  <a:srgbClr val="0000FF"/>
                </a:solidFill>
                <a:latin typeface="楷体" pitchFamily="49" charset="-122"/>
                <a:ea typeface="楷体" pitchFamily="49" charset="-122"/>
              </a:rPr>
              <a:t>二</a:t>
            </a:r>
            <a:r>
              <a:rPr lang="zh-CN" altLang="zh-CN" sz="2400" b="1" dirty="0" smtClean="0">
                <a:solidFill>
                  <a:srgbClr val="0000FF"/>
                </a:solidFill>
                <a:latin typeface="楷体" pitchFamily="49" charset="-122"/>
                <a:ea typeface="楷体" pitchFamily="49" charset="-122"/>
              </a:rPr>
              <a:t>品</a:t>
            </a:r>
            <a:r>
              <a:rPr lang="en-US" altLang="zh-CN" sz="2400" b="1" dirty="0" smtClean="0">
                <a:solidFill>
                  <a:srgbClr val="0000FF"/>
                </a:solidFill>
                <a:latin typeface="楷体" pitchFamily="49" charset="-122"/>
                <a:ea typeface="楷体" pitchFamily="49" charset="-122"/>
              </a:rPr>
              <a:t>——</a:t>
            </a:r>
            <a:r>
              <a:rPr lang="zh-CN" altLang="zh-CN" sz="2400" b="1" dirty="0" smtClean="0">
                <a:solidFill>
                  <a:srgbClr val="0000FF"/>
                </a:solidFill>
                <a:latin typeface="楷体" pitchFamily="49" charset="-122"/>
                <a:ea typeface="楷体" pitchFamily="49" charset="-122"/>
              </a:rPr>
              <a:t>《行愿品》</a:t>
            </a:r>
            <a:r>
              <a:rPr lang="zh-CN" altLang="zh-CN" sz="2400" b="1" dirty="0">
                <a:solidFill>
                  <a:srgbClr val="0000FF"/>
                </a:solidFill>
                <a:latin typeface="楷体" pitchFamily="49" charset="-122"/>
                <a:ea typeface="楷体" pitchFamily="49" charset="-122"/>
              </a:rPr>
              <a:t>、</a:t>
            </a:r>
            <a:r>
              <a:rPr lang="zh-CN" altLang="zh-CN" sz="2400" b="1" dirty="0" smtClean="0">
                <a:solidFill>
                  <a:srgbClr val="0000FF"/>
                </a:solidFill>
                <a:latin typeface="楷体" pitchFamily="49" charset="-122"/>
                <a:ea typeface="楷体" pitchFamily="49" charset="-122"/>
              </a:rPr>
              <a:t>《净行品》，</a:t>
            </a:r>
            <a:r>
              <a:rPr lang="zh-CN" altLang="zh-CN" sz="2400" b="1" dirty="0">
                <a:solidFill>
                  <a:srgbClr val="0000FF"/>
                </a:solidFill>
                <a:latin typeface="楷体" pitchFamily="49" charset="-122"/>
                <a:ea typeface="楷体" pitchFamily="49" charset="-122"/>
              </a:rPr>
              <a:t>乃菩萨道之所在</a:t>
            </a:r>
            <a:r>
              <a:rPr lang="zh-CN" altLang="zh-CN" sz="2400" b="1" dirty="0" smtClean="0">
                <a:solidFill>
                  <a:srgbClr val="0000FF"/>
                </a:solidFill>
                <a:latin typeface="楷体" pitchFamily="49" charset="-122"/>
                <a:ea typeface="楷体" pitchFamily="49" charset="-122"/>
              </a:rPr>
              <a:t>。</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val="2386037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8928992" cy="6624736"/>
          </a:xfrm>
        </p:spPr>
        <p:txBody>
          <a:bodyPr>
            <a:normAutofit fontScale="92500" lnSpcReduction="10000"/>
          </a:bodyPr>
          <a:lstStyle/>
          <a:p>
            <a:pPr marL="0" indent="0">
              <a:buNone/>
            </a:pPr>
            <a:r>
              <a:rPr lang="zh-CN" altLang="en-US" b="1" dirty="0" smtClean="0">
                <a:latin typeface="楷体" pitchFamily="49" charset="-122"/>
                <a:ea typeface="楷体" pitchFamily="49" charset="-122"/>
              </a:rPr>
              <a:t>    </a:t>
            </a:r>
            <a:r>
              <a:rPr lang="zh-CN" altLang="en-US" b="1" dirty="0" smtClean="0">
                <a:solidFill>
                  <a:srgbClr val="0000FF"/>
                </a:solidFill>
                <a:latin typeface="楷体" pitchFamily="49" charset="-122"/>
                <a:ea typeface="楷体" pitchFamily="49" charset="-122"/>
              </a:rPr>
              <a:t>二</a:t>
            </a:r>
            <a:r>
              <a:rPr lang="zh-CN" altLang="zh-CN" b="1" dirty="0">
                <a:solidFill>
                  <a:srgbClr val="0000FF"/>
                </a:solidFill>
                <a:latin typeface="楷体" pitchFamily="49" charset="-122"/>
                <a:ea typeface="楷体" pitchFamily="49" charset="-122"/>
              </a:rPr>
              <a:t>本</a:t>
            </a:r>
            <a:r>
              <a:rPr lang="en-US" altLang="zh-CN" b="1" dirty="0">
                <a:solidFill>
                  <a:srgbClr val="0000FF"/>
                </a:solidFill>
                <a:latin typeface="楷体" pitchFamily="49" charset="-122"/>
                <a:ea typeface="楷体" pitchFamily="49" charset="-122"/>
              </a:rPr>
              <a:t>——</a:t>
            </a:r>
            <a:r>
              <a:rPr lang="zh-CN" altLang="zh-CN" b="1" dirty="0">
                <a:solidFill>
                  <a:srgbClr val="0000FF"/>
                </a:solidFill>
                <a:latin typeface="楷体" pitchFamily="49" charset="-122"/>
                <a:ea typeface="楷体" pitchFamily="49" charset="-122"/>
              </a:rPr>
              <a:t>《禅宗六代祖师传灯法本》</a:t>
            </a:r>
            <a:r>
              <a:rPr lang="zh-CN" altLang="en-US" b="1" dirty="0">
                <a:solidFill>
                  <a:srgbClr val="0000FF"/>
                </a:solidFill>
                <a:latin typeface="楷体" pitchFamily="49" charset="-122"/>
                <a:ea typeface="楷体" pitchFamily="49" charset="-122"/>
              </a:rPr>
              <a:t>、</a:t>
            </a:r>
            <a:r>
              <a:rPr lang="zh-CN" altLang="zh-CN" b="1" dirty="0">
                <a:solidFill>
                  <a:srgbClr val="0000FF"/>
                </a:solidFill>
                <a:latin typeface="楷体" pitchFamily="49" charset="-122"/>
                <a:ea typeface="楷体" pitchFamily="49" charset="-122"/>
              </a:rPr>
              <a:t>《马祖四家语录》，乃祖师道之根本。</a:t>
            </a:r>
          </a:p>
          <a:p>
            <a:pPr marL="0" indent="0">
              <a:buNone/>
            </a:pPr>
            <a:r>
              <a:rPr lang="en-US" altLang="zh-CN" b="1" dirty="0">
                <a:solidFill>
                  <a:srgbClr val="0000FF"/>
                </a:solidFill>
                <a:latin typeface="楷体" pitchFamily="49" charset="-122"/>
                <a:ea typeface="楷体" pitchFamily="49" charset="-122"/>
              </a:rPr>
              <a:t>    </a:t>
            </a:r>
            <a:r>
              <a:rPr lang="zh-CN" altLang="zh-CN" b="1" dirty="0">
                <a:solidFill>
                  <a:srgbClr val="0000FF"/>
                </a:solidFill>
                <a:latin typeface="楷体" pitchFamily="49" charset="-122"/>
                <a:ea typeface="楷体" pitchFamily="49" charset="-122"/>
              </a:rPr>
              <a:t>四门</a:t>
            </a:r>
            <a:r>
              <a:rPr lang="en-US" altLang="zh-CN" b="1" dirty="0" smtClean="0">
                <a:solidFill>
                  <a:srgbClr val="0000FF"/>
                </a:solidFill>
                <a:latin typeface="楷体" pitchFamily="49" charset="-122"/>
                <a:ea typeface="楷体" pitchFamily="49" charset="-122"/>
              </a:rPr>
              <a:t>——</a:t>
            </a:r>
            <a:r>
              <a:rPr lang="zh-CN" altLang="zh-CN" b="1" dirty="0" smtClean="0">
                <a:solidFill>
                  <a:srgbClr val="0000FF"/>
                </a:solidFill>
                <a:latin typeface="楷体" pitchFamily="49" charset="-122"/>
                <a:ea typeface="楷体" pitchFamily="49" charset="-122"/>
              </a:rPr>
              <a:t>围绕</a:t>
            </a:r>
            <a:r>
              <a:rPr lang="zh-CN" altLang="zh-CN" b="1" dirty="0">
                <a:solidFill>
                  <a:srgbClr val="0000FF"/>
                </a:solidFill>
                <a:latin typeface="楷体" pitchFamily="49" charset="-122"/>
                <a:ea typeface="楷体" pitchFamily="49" charset="-122"/>
              </a:rPr>
              <a:t>息道观、话头禅、默照禅、念佛禅这四种在汉地流传最久最广的用功法门，展开延伸学习相关经典和祖师的开示，弄清每一法门的用功理路、次第和操作方法；所学的经论、语录，最后都要与这四种用功方法作对接，变成</a:t>
            </a:r>
            <a:r>
              <a:rPr lang="zh-CN" altLang="zh-CN" b="1" dirty="0" smtClean="0">
                <a:solidFill>
                  <a:srgbClr val="0000FF"/>
                </a:solidFill>
                <a:latin typeface="楷体" pitchFamily="49" charset="-122"/>
                <a:ea typeface="楷体" pitchFamily="49" charset="-122"/>
              </a:rPr>
              <a:t>当下</a:t>
            </a:r>
            <a:r>
              <a:rPr lang="zh-CN" altLang="en-US" b="1" dirty="0" smtClean="0">
                <a:solidFill>
                  <a:srgbClr val="0000FF"/>
                </a:solidFill>
                <a:latin typeface="楷体" pitchFamily="49" charset="-122"/>
                <a:ea typeface="楷体" pitchFamily="49" charset="-122"/>
              </a:rPr>
              <a:t>之</a:t>
            </a:r>
            <a:r>
              <a:rPr lang="zh-CN" altLang="zh-CN" b="1" dirty="0" smtClean="0">
                <a:solidFill>
                  <a:srgbClr val="0000FF"/>
                </a:solidFill>
                <a:latin typeface="楷体" pitchFamily="49" charset="-122"/>
                <a:ea typeface="楷体" pitchFamily="49" charset="-122"/>
              </a:rPr>
              <a:t>功夫</a:t>
            </a:r>
            <a:r>
              <a:rPr lang="zh-CN" altLang="zh-CN" b="1" dirty="0">
                <a:solidFill>
                  <a:srgbClr val="0000FF"/>
                </a:solidFill>
                <a:latin typeface="楷体" pitchFamily="49" charset="-122"/>
                <a:ea typeface="楷体" pitchFamily="49" charset="-122"/>
              </a:rPr>
              <a:t>。</a:t>
            </a:r>
            <a:endParaRPr lang="en-US" altLang="zh-CN" b="1" dirty="0">
              <a:solidFill>
                <a:srgbClr val="0000FF"/>
              </a:solidFill>
              <a:latin typeface="楷体" pitchFamily="49" charset="-122"/>
              <a:ea typeface="楷体" pitchFamily="49" charset="-122"/>
            </a:endParaRPr>
          </a:p>
          <a:p>
            <a:pPr marL="0" indent="0">
              <a:buNone/>
            </a:pPr>
            <a:r>
              <a:rPr lang="en-US" altLang="zh-CN" b="1" dirty="0">
                <a:solidFill>
                  <a:srgbClr val="0000FF"/>
                </a:solidFill>
                <a:latin typeface="楷体" pitchFamily="49" charset="-122"/>
                <a:ea typeface="楷体" pitchFamily="49" charset="-122"/>
              </a:rPr>
              <a:t>    </a:t>
            </a:r>
            <a:r>
              <a:rPr lang="zh-CN" altLang="en-US" b="1" dirty="0">
                <a:solidFill>
                  <a:srgbClr val="0000FF"/>
                </a:solidFill>
                <a:latin typeface="楷体" pitchFamily="49" charset="-122"/>
                <a:ea typeface="楷体" pitchFamily="49" charset="-122"/>
              </a:rPr>
              <a:t>一宗纲</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天台教观纲宗</a:t>
            </a:r>
            <a:r>
              <a:rPr lang="en-US" altLang="zh-CN" b="1" dirty="0" smtClean="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，通过它了解天台的教观思想，全面把握、会通释迦佛一代时教的教观思想。</a:t>
            </a:r>
            <a:endParaRPr lang="en-US" altLang="zh-CN" b="1" dirty="0" smtClean="0">
              <a:solidFill>
                <a:srgbClr val="0000FF"/>
              </a:solidFill>
              <a:latin typeface="楷体" pitchFamily="49" charset="-122"/>
              <a:ea typeface="楷体" pitchFamily="49" charset="-122"/>
            </a:endParaRPr>
          </a:p>
          <a:p>
            <a:pPr marL="0" indent="0">
              <a:buNone/>
            </a:pPr>
            <a:r>
              <a:rPr lang="zh-CN" altLang="en-US" b="1" dirty="0" smtClean="0">
                <a:latin typeface="楷体" pitchFamily="49" charset="-122"/>
                <a:ea typeface="楷体" pitchFamily="49" charset="-122"/>
              </a:rPr>
              <a:t>    此“五经一论两本四门一宗纲”，立足于戒定慧三学，围绕大乘止观，展示大乘佛教的修行理路、方法、次第、果证等。此乃整个大乘佛教修行的核心所在。宜乎结合止观功夫，以深入精研、开发一心三观之智为主，属于正行、深化阶段。</a:t>
            </a:r>
          </a:p>
          <a:p>
            <a:pPr marL="0" indent="0">
              <a:buNone/>
            </a:pPr>
            <a:endParaRPr lang="zh-CN" altLang="en-US" b="1" dirty="0">
              <a:latin typeface="楷体" pitchFamily="49" charset="-122"/>
              <a:ea typeface="楷体" pitchFamily="49" charset="-122"/>
            </a:endParaRPr>
          </a:p>
          <a:p>
            <a:pPr marL="0" indent="0">
              <a:buNone/>
            </a:pPr>
            <a:endParaRPr lang="zh-CN" altLang="en-US" dirty="0"/>
          </a:p>
        </p:txBody>
      </p:sp>
    </p:spTree>
    <p:extLst>
      <p:ext uri="{BB962C8B-B14F-4D97-AF65-F5344CB8AC3E}">
        <p14:creationId xmlns:p14="http://schemas.microsoft.com/office/powerpoint/2010/main" val="3856981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309320"/>
          </a:xfrm>
        </p:spPr>
        <p:txBody>
          <a:bodyPr>
            <a:normAutofit/>
          </a:bodyPr>
          <a:lstStyle/>
          <a:p>
            <a:pPr marL="0" indent="0" algn="ctr">
              <a:buNone/>
            </a:pPr>
            <a:r>
              <a:rPr lang="zh-CN" altLang="en-US" b="1" dirty="0" smtClean="0">
                <a:latin typeface="黑体" pitchFamily="49" charset="-122"/>
                <a:ea typeface="黑体" pitchFamily="49" charset="-122"/>
              </a:rPr>
              <a:t>    第二个问题    如何学</a:t>
            </a:r>
            <a:endParaRPr lang="en-US" altLang="zh-CN" b="1" dirty="0" smtClean="0">
              <a:latin typeface="黑体" pitchFamily="49" charset="-122"/>
              <a:ea typeface="黑体" pitchFamily="49" charset="-122"/>
            </a:endParaRPr>
          </a:p>
          <a:p>
            <a:pPr marL="0" indent="0">
              <a:buNone/>
            </a:pPr>
            <a:r>
              <a:rPr lang="zh-CN" altLang="en-US" dirty="0" smtClean="0"/>
              <a:t>         在如何学方面，要始终坚持以修行功夫为落脚点，贯彻纲举目张、融会贯通、还源对接激活的原则，避免知识与功夫的脱节，避免碎片化，强调学术化。</a:t>
            </a:r>
          </a:p>
        </p:txBody>
      </p:sp>
    </p:spTree>
    <p:extLst>
      <p:ext uri="{BB962C8B-B14F-4D97-AF65-F5344CB8AC3E}">
        <p14:creationId xmlns:p14="http://schemas.microsoft.com/office/powerpoint/2010/main" val="2844828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92500" lnSpcReduction="10000"/>
          </a:bodyPr>
          <a:lstStyle/>
          <a:p>
            <a:pPr marL="0" indent="0">
              <a:buNone/>
            </a:pPr>
            <a:r>
              <a:rPr lang="zh-CN" altLang="en-US" b="1" dirty="0" smtClean="0">
                <a:latin typeface="黑体" pitchFamily="49" charset="-122"/>
                <a:ea typeface="黑体" pitchFamily="49" charset="-122"/>
              </a:rPr>
              <a:t>    第一：纲举目张的原则</a:t>
            </a:r>
          </a:p>
          <a:p>
            <a:pPr marL="0" indent="0">
              <a:buNone/>
            </a:pPr>
            <a:r>
              <a:rPr lang="zh-CN" altLang="en-US" dirty="0" smtClean="0"/>
              <a:t>         生活禅原典读书会“七步法”。</a:t>
            </a:r>
            <a:r>
              <a:rPr lang="zh-CN" altLang="en-US" dirty="0" smtClean="0">
                <a:latin typeface="+mn-ea"/>
              </a:rPr>
              <a:t>强调</a:t>
            </a:r>
            <a:r>
              <a:rPr lang="zh-CN" altLang="en-US" dirty="0">
                <a:latin typeface="+mn-ea"/>
              </a:rPr>
              <a:t>要借助古德</a:t>
            </a:r>
            <a:r>
              <a:rPr lang="zh-CN" altLang="en-US" dirty="0" smtClean="0">
                <a:latin typeface="+mn-ea"/>
              </a:rPr>
              <a:t>的经典科</a:t>
            </a:r>
            <a:r>
              <a:rPr lang="zh-CN" altLang="en-US" dirty="0">
                <a:latin typeface="+mn-ea"/>
              </a:rPr>
              <a:t>判、疏注，经过</a:t>
            </a:r>
            <a:r>
              <a:rPr lang="zh-CN" altLang="en-US" dirty="0" smtClean="0">
                <a:latin typeface="+mn-ea"/>
              </a:rPr>
              <a:t>：</a:t>
            </a:r>
            <a:endParaRPr lang="en-US" altLang="zh-CN" dirty="0" smtClean="0">
              <a:latin typeface="+mn-ea"/>
            </a:endParaRPr>
          </a:p>
          <a:p>
            <a:pPr marL="0" indent="0">
              <a:buNone/>
            </a:pPr>
            <a:r>
              <a:rPr lang="en-US" altLang="zh-CN" dirty="0">
                <a:latin typeface="+mn-ea"/>
              </a:rPr>
              <a:t> </a:t>
            </a:r>
            <a:r>
              <a:rPr lang="en-US" altLang="zh-CN" dirty="0" smtClean="0">
                <a:latin typeface="+mn-ea"/>
              </a:rPr>
              <a:t>   </a:t>
            </a:r>
            <a:r>
              <a:rPr lang="zh-CN" altLang="en-US" dirty="0" smtClean="0">
                <a:solidFill>
                  <a:srgbClr val="0000FF"/>
                </a:solidFill>
                <a:latin typeface="+mn-ea"/>
              </a:rPr>
              <a:t>（</a:t>
            </a:r>
            <a:r>
              <a:rPr lang="en-US" altLang="zh-CN" dirty="0" smtClean="0">
                <a:solidFill>
                  <a:srgbClr val="0000FF"/>
                </a:solidFill>
                <a:latin typeface="+mn-ea"/>
              </a:rPr>
              <a:t>1</a:t>
            </a:r>
            <a:r>
              <a:rPr lang="zh-CN" altLang="en-US" dirty="0" smtClean="0">
                <a:solidFill>
                  <a:srgbClr val="0000FF"/>
                </a:solidFill>
                <a:latin typeface="+mn-ea"/>
              </a:rPr>
              <a:t>）总</a:t>
            </a:r>
            <a:r>
              <a:rPr lang="zh-CN" altLang="en-US" dirty="0">
                <a:solidFill>
                  <a:srgbClr val="0000FF"/>
                </a:solidFill>
                <a:latin typeface="+mn-ea"/>
              </a:rPr>
              <a:t>览一经论之大义</a:t>
            </a:r>
            <a:r>
              <a:rPr lang="zh-CN" altLang="en-US" dirty="0" smtClean="0">
                <a:solidFill>
                  <a:srgbClr val="0000FF"/>
                </a:solidFill>
                <a:latin typeface="+mn-ea"/>
              </a:rPr>
              <a:t>，</a:t>
            </a:r>
            <a:endParaRPr lang="en-US" altLang="zh-CN" dirty="0" smtClean="0">
              <a:solidFill>
                <a:srgbClr val="0000FF"/>
              </a:solidFill>
              <a:latin typeface="+mn-ea"/>
            </a:endParaRPr>
          </a:p>
          <a:p>
            <a:pPr marL="0" indent="0">
              <a:buNone/>
            </a:pPr>
            <a:r>
              <a:rPr lang="en-US" altLang="zh-CN" dirty="0">
                <a:solidFill>
                  <a:srgbClr val="0000FF"/>
                </a:solidFill>
                <a:latin typeface="+mn-ea"/>
              </a:rPr>
              <a:t> </a:t>
            </a:r>
            <a:r>
              <a:rPr lang="en-US" altLang="zh-CN" dirty="0" smtClean="0">
                <a:solidFill>
                  <a:srgbClr val="0000FF"/>
                </a:solidFill>
                <a:latin typeface="+mn-ea"/>
              </a:rPr>
              <a:t>   </a:t>
            </a:r>
            <a:r>
              <a:rPr lang="zh-CN" altLang="en-US" dirty="0" smtClean="0">
                <a:solidFill>
                  <a:srgbClr val="0000FF"/>
                </a:solidFill>
                <a:latin typeface="+mn-ea"/>
              </a:rPr>
              <a:t>（</a:t>
            </a:r>
            <a:r>
              <a:rPr lang="en-US" altLang="zh-CN" dirty="0" smtClean="0">
                <a:solidFill>
                  <a:srgbClr val="0000FF"/>
                </a:solidFill>
                <a:latin typeface="+mn-ea"/>
              </a:rPr>
              <a:t>2</a:t>
            </a:r>
            <a:r>
              <a:rPr lang="zh-CN" altLang="en-US" dirty="0" smtClean="0">
                <a:solidFill>
                  <a:srgbClr val="0000FF"/>
                </a:solidFill>
                <a:latin typeface="+mn-ea"/>
              </a:rPr>
              <a:t>）通晓</a:t>
            </a:r>
            <a:r>
              <a:rPr lang="zh-CN" altLang="en-US" dirty="0">
                <a:solidFill>
                  <a:srgbClr val="0000FF"/>
                </a:solidFill>
                <a:latin typeface="+mn-ea"/>
              </a:rPr>
              <a:t>各品分之大要</a:t>
            </a:r>
            <a:r>
              <a:rPr lang="zh-CN" altLang="en-US" dirty="0" smtClean="0">
                <a:solidFill>
                  <a:srgbClr val="0000FF"/>
                </a:solidFill>
                <a:latin typeface="+mn-ea"/>
              </a:rPr>
              <a:t>，</a:t>
            </a:r>
            <a:endParaRPr lang="en-US" altLang="zh-CN" dirty="0" smtClean="0">
              <a:solidFill>
                <a:srgbClr val="0000FF"/>
              </a:solidFill>
              <a:latin typeface="+mn-ea"/>
            </a:endParaRPr>
          </a:p>
          <a:p>
            <a:pPr marL="0" indent="0">
              <a:buNone/>
            </a:pPr>
            <a:r>
              <a:rPr lang="en-US" altLang="zh-CN" dirty="0">
                <a:solidFill>
                  <a:srgbClr val="0000FF"/>
                </a:solidFill>
                <a:latin typeface="+mn-ea"/>
              </a:rPr>
              <a:t> </a:t>
            </a:r>
            <a:r>
              <a:rPr lang="en-US" altLang="zh-CN" dirty="0" smtClean="0">
                <a:solidFill>
                  <a:srgbClr val="0000FF"/>
                </a:solidFill>
                <a:latin typeface="+mn-ea"/>
              </a:rPr>
              <a:t>   </a:t>
            </a:r>
            <a:r>
              <a:rPr lang="zh-CN" altLang="en-US" dirty="0" smtClean="0">
                <a:solidFill>
                  <a:srgbClr val="0000FF"/>
                </a:solidFill>
                <a:latin typeface="+mn-ea"/>
              </a:rPr>
              <a:t>（</a:t>
            </a:r>
            <a:r>
              <a:rPr lang="en-US" altLang="zh-CN" dirty="0" smtClean="0">
                <a:solidFill>
                  <a:srgbClr val="0000FF"/>
                </a:solidFill>
                <a:latin typeface="+mn-ea"/>
              </a:rPr>
              <a:t>3</a:t>
            </a:r>
            <a:r>
              <a:rPr lang="zh-CN" altLang="en-US" dirty="0" smtClean="0">
                <a:solidFill>
                  <a:srgbClr val="0000FF"/>
                </a:solidFill>
                <a:latin typeface="+mn-ea"/>
              </a:rPr>
              <a:t>）编辑</a:t>
            </a:r>
            <a:r>
              <a:rPr lang="zh-CN" altLang="en-US" dirty="0">
                <a:solidFill>
                  <a:srgbClr val="0000FF"/>
                </a:solidFill>
                <a:latin typeface="+mn-ea"/>
              </a:rPr>
              <a:t>一经论之简明科判</a:t>
            </a:r>
            <a:r>
              <a:rPr lang="zh-CN" altLang="en-US" dirty="0" smtClean="0">
                <a:solidFill>
                  <a:srgbClr val="0000FF"/>
                </a:solidFill>
                <a:latin typeface="+mn-ea"/>
              </a:rPr>
              <a:t>，</a:t>
            </a:r>
            <a:endParaRPr lang="en-US" altLang="zh-CN" dirty="0" smtClean="0">
              <a:solidFill>
                <a:srgbClr val="0000FF"/>
              </a:solidFill>
              <a:latin typeface="+mn-ea"/>
            </a:endParaRPr>
          </a:p>
          <a:p>
            <a:pPr marL="0" indent="0">
              <a:buNone/>
            </a:pPr>
            <a:r>
              <a:rPr lang="en-US" altLang="zh-CN" dirty="0">
                <a:solidFill>
                  <a:srgbClr val="0000FF"/>
                </a:solidFill>
                <a:latin typeface="+mn-ea"/>
              </a:rPr>
              <a:t> </a:t>
            </a:r>
            <a:r>
              <a:rPr lang="en-US" altLang="zh-CN" dirty="0" smtClean="0">
                <a:solidFill>
                  <a:srgbClr val="0000FF"/>
                </a:solidFill>
                <a:latin typeface="+mn-ea"/>
              </a:rPr>
              <a:t>   </a:t>
            </a:r>
            <a:r>
              <a:rPr lang="zh-CN" altLang="en-US" dirty="0" smtClean="0">
                <a:solidFill>
                  <a:srgbClr val="0000FF"/>
                </a:solidFill>
                <a:latin typeface="+mn-ea"/>
              </a:rPr>
              <a:t>（</a:t>
            </a:r>
            <a:r>
              <a:rPr lang="en-US" altLang="zh-CN" dirty="0" smtClean="0">
                <a:solidFill>
                  <a:srgbClr val="0000FF"/>
                </a:solidFill>
                <a:latin typeface="+mn-ea"/>
              </a:rPr>
              <a:t>4</a:t>
            </a:r>
            <a:r>
              <a:rPr lang="zh-CN" altLang="en-US" dirty="0" smtClean="0">
                <a:solidFill>
                  <a:srgbClr val="0000FF"/>
                </a:solidFill>
                <a:latin typeface="+mn-ea"/>
              </a:rPr>
              <a:t>）依</a:t>
            </a:r>
            <a:r>
              <a:rPr lang="zh-CN" altLang="en-US" dirty="0">
                <a:solidFill>
                  <a:srgbClr val="0000FF"/>
                </a:solidFill>
                <a:latin typeface="+mn-ea"/>
              </a:rPr>
              <a:t>科判精研原文</a:t>
            </a:r>
            <a:r>
              <a:rPr lang="zh-CN" altLang="en-US" dirty="0" smtClean="0">
                <a:solidFill>
                  <a:srgbClr val="0000FF"/>
                </a:solidFill>
                <a:latin typeface="+mn-ea"/>
              </a:rPr>
              <a:t>，</a:t>
            </a:r>
            <a:endParaRPr lang="en-US" altLang="zh-CN" dirty="0" smtClean="0">
              <a:solidFill>
                <a:srgbClr val="0000FF"/>
              </a:solidFill>
              <a:latin typeface="+mn-ea"/>
            </a:endParaRPr>
          </a:p>
          <a:p>
            <a:pPr marL="0" indent="0">
              <a:buNone/>
            </a:pPr>
            <a:r>
              <a:rPr lang="en-US" altLang="zh-CN" dirty="0">
                <a:solidFill>
                  <a:srgbClr val="0000FF"/>
                </a:solidFill>
                <a:latin typeface="+mn-ea"/>
              </a:rPr>
              <a:t> </a:t>
            </a:r>
            <a:r>
              <a:rPr lang="en-US" altLang="zh-CN" dirty="0" smtClean="0">
                <a:solidFill>
                  <a:srgbClr val="0000FF"/>
                </a:solidFill>
                <a:latin typeface="+mn-ea"/>
              </a:rPr>
              <a:t>   </a:t>
            </a:r>
            <a:r>
              <a:rPr lang="zh-CN" altLang="en-US" dirty="0" smtClean="0">
                <a:solidFill>
                  <a:srgbClr val="0000FF"/>
                </a:solidFill>
                <a:latin typeface="+mn-ea"/>
              </a:rPr>
              <a:t>（</a:t>
            </a:r>
            <a:r>
              <a:rPr lang="en-US" altLang="zh-CN" dirty="0" smtClean="0">
                <a:solidFill>
                  <a:srgbClr val="0000FF"/>
                </a:solidFill>
                <a:latin typeface="+mn-ea"/>
              </a:rPr>
              <a:t>5</a:t>
            </a:r>
            <a:r>
              <a:rPr lang="zh-CN" altLang="en-US" dirty="0" smtClean="0">
                <a:solidFill>
                  <a:srgbClr val="0000FF"/>
                </a:solidFill>
                <a:latin typeface="+mn-ea"/>
              </a:rPr>
              <a:t>）回放</a:t>
            </a:r>
            <a:r>
              <a:rPr lang="zh-CN" altLang="en-US" dirty="0">
                <a:solidFill>
                  <a:srgbClr val="0000FF"/>
                </a:solidFill>
                <a:latin typeface="+mn-ea"/>
              </a:rPr>
              <a:t>一经论之内容构架使之了然于心</a:t>
            </a:r>
            <a:r>
              <a:rPr lang="zh-CN" altLang="en-US" dirty="0" smtClean="0">
                <a:solidFill>
                  <a:srgbClr val="0000FF"/>
                </a:solidFill>
                <a:latin typeface="+mn-ea"/>
              </a:rPr>
              <a:t>，</a:t>
            </a:r>
            <a:endParaRPr lang="en-US" altLang="zh-CN" dirty="0" smtClean="0">
              <a:solidFill>
                <a:srgbClr val="0000FF"/>
              </a:solidFill>
              <a:latin typeface="+mn-ea"/>
            </a:endParaRPr>
          </a:p>
          <a:p>
            <a:pPr marL="0" indent="0">
              <a:buNone/>
            </a:pPr>
            <a:r>
              <a:rPr lang="en-US" altLang="zh-CN" dirty="0">
                <a:solidFill>
                  <a:srgbClr val="0000FF"/>
                </a:solidFill>
                <a:latin typeface="+mn-ea"/>
              </a:rPr>
              <a:t> </a:t>
            </a:r>
            <a:r>
              <a:rPr lang="en-US" altLang="zh-CN" dirty="0" smtClean="0">
                <a:solidFill>
                  <a:srgbClr val="0000FF"/>
                </a:solidFill>
                <a:latin typeface="+mn-ea"/>
              </a:rPr>
              <a:t>   </a:t>
            </a:r>
            <a:r>
              <a:rPr lang="zh-CN" altLang="en-US" dirty="0" smtClean="0">
                <a:solidFill>
                  <a:srgbClr val="0000FF"/>
                </a:solidFill>
                <a:latin typeface="+mn-ea"/>
              </a:rPr>
              <a:t>（</a:t>
            </a:r>
            <a:r>
              <a:rPr lang="en-US" altLang="zh-CN" dirty="0" smtClean="0">
                <a:solidFill>
                  <a:srgbClr val="0000FF"/>
                </a:solidFill>
                <a:latin typeface="+mn-ea"/>
              </a:rPr>
              <a:t>6</a:t>
            </a:r>
            <a:r>
              <a:rPr lang="zh-CN" altLang="en-US" dirty="0" smtClean="0">
                <a:solidFill>
                  <a:srgbClr val="0000FF"/>
                </a:solidFill>
                <a:latin typeface="+mn-ea"/>
              </a:rPr>
              <a:t>）围绕</a:t>
            </a:r>
            <a:r>
              <a:rPr lang="zh-CN" altLang="en-US" dirty="0">
                <a:solidFill>
                  <a:srgbClr val="0000FF"/>
                </a:solidFill>
                <a:latin typeface="+mn-ea"/>
              </a:rPr>
              <a:t>修证提取一经论之修证义理结构</a:t>
            </a:r>
            <a:r>
              <a:rPr lang="zh-CN" altLang="en-US" dirty="0" smtClean="0">
                <a:solidFill>
                  <a:srgbClr val="0000FF"/>
                </a:solidFill>
                <a:latin typeface="+mn-ea"/>
              </a:rPr>
              <a:t>，</a:t>
            </a:r>
            <a:endParaRPr lang="en-US" altLang="zh-CN" dirty="0" smtClean="0">
              <a:solidFill>
                <a:srgbClr val="0000FF"/>
              </a:solidFill>
              <a:latin typeface="+mn-ea"/>
            </a:endParaRPr>
          </a:p>
          <a:p>
            <a:pPr marL="0" indent="0">
              <a:buNone/>
            </a:pPr>
            <a:r>
              <a:rPr lang="en-US" altLang="zh-CN" dirty="0">
                <a:solidFill>
                  <a:srgbClr val="0000FF"/>
                </a:solidFill>
                <a:latin typeface="+mn-ea"/>
              </a:rPr>
              <a:t> </a:t>
            </a:r>
            <a:r>
              <a:rPr lang="en-US" altLang="zh-CN" dirty="0" smtClean="0">
                <a:solidFill>
                  <a:srgbClr val="0000FF"/>
                </a:solidFill>
                <a:latin typeface="+mn-ea"/>
              </a:rPr>
              <a:t>   </a:t>
            </a:r>
            <a:r>
              <a:rPr lang="zh-CN" altLang="en-US" dirty="0" smtClean="0">
                <a:solidFill>
                  <a:srgbClr val="0000FF"/>
                </a:solidFill>
                <a:latin typeface="+mn-ea"/>
              </a:rPr>
              <a:t>（</a:t>
            </a:r>
            <a:r>
              <a:rPr lang="en-US" altLang="zh-CN" dirty="0" smtClean="0">
                <a:solidFill>
                  <a:srgbClr val="0000FF"/>
                </a:solidFill>
                <a:latin typeface="+mn-ea"/>
              </a:rPr>
              <a:t>7</a:t>
            </a:r>
            <a:r>
              <a:rPr lang="zh-CN" altLang="en-US" dirty="0" smtClean="0">
                <a:solidFill>
                  <a:srgbClr val="0000FF"/>
                </a:solidFill>
                <a:latin typeface="+mn-ea"/>
              </a:rPr>
              <a:t>）将</a:t>
            </a:r>
            <a:r>
              <a:rPr lang="zh-CN" altLang="en-US" dirty="0">
                <a:solidFill>
                  <a:srgbClr val="0000FF"/>
                </a:solidFill>
                <a:latin typeface="+mn-ea"/>
              </a:rPr>
              <a:t>一经论之修证义理会归于当下之</a:t>
            </a:r>
            <a:r>
              <a:rPr lang="zh-CN" altLang="en-US" dirty="0" smtClean="0">
                <a:solidFill>
                  <a:srgbClr val="0000FF"/>
                </a:solidFill>
                <a:latin typeface="+mn-ea"/>
              </a:rPr>
              <a:t>功夫。</a:t>
            </a:r>
            <a:endParaRPr lang="en-US" altLang="zh-CN" dirty="0" smtClean="0">
              <a:solidFill>
                <a:srgbClr val="0000FF"/>
              </a:solidFill>
              <a:latin typeface="+mn-ea"/>
            </a:endParaRPr>
          </a:p>
          <a:p>
            <a:pPr marL="0" indent="0">
              <a:buNone/>
            </a:pPr>
            <a:r>
              <a:rPr lang="zh-CN" altLang="en-US" dirty="0" smtClean="0">
                <a:latin typeface="+mn-ea"/>
              </a:rPr>
              <a:t>    通过这七个</a:t>
            </a:r>
            <a:r>
              <a:rPr lang="zh-CN" altLang="en-US" dirty="0">
                <a:latin typeface="+mn-ea"/>
              </a:rPr>
              <a:t>步骤的学习，由简入繁，由繁归简，层层剥皮，纲举目张，深入骨髓</a:t>
            </a:r>
            <a:r>
              <a:rPr lang="zh-CN" altLang="en-US" dirty="0" smtClean="0">
                <a:latin typeface="+mn-ea"/>
              </a:rPr>
              <a:t>。克服普通人读书时常犯的那种“只见树木不见森林”“师心自用”“不求甚解”的之坏毛病。</a:t>
            </a:r>
          </a:p>
          <a:p>
            <a:pPr marL="0" indent="0">
              <a:buNone/>
            </a:pPr>
            <a:endParaRPr lang="en-US" altLang="zh-CN" b="1" dirty="0" smtClean="0">
              <a:latin typeface="楷体" pitchFamily="49" charset="-122"/>
              <a:ea typeface="楷体" pitchFamily="49" charset="-122"/>
            </a:endParaRPr>
          </a:p>
          <a:p>
            <a:pPr marL="0" indent="0">
              <a:buNone/>
            </a:pPr>
            <a:endParaRPr lang="zh-CN" altLang="en-US" b="1" dirty="0">
              <a:latin typeface="楷体" pitchFamily="49" charset="-122"/>
              <a:ea typeface="楷体" pitchFamily="49" charset="-122"/>
            </a:endParaRPr>
          </a:p>
          <a:p>
            <a:pPr marL="0" indent="0">
              <a:buNone/>
            </a:pPr>
            <a:endParaRPr lang="zh-CN" altLang="en-US" dirty="0"/>
          </a:p>
        </p:txBody>
      </p:sp>
    </p:spTree>
    <p:extLst>
      <p:ext uri="{BB962C8B-B14F-4D97-AF65-F5344CB8AC3E}">
        <p14:creationId xmlns:p14="http://schemas.microsoft.com/office/powerpoint/2010/main" val="35443803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2310</Words>
  <Application>Microsoft Office PowerPoint</Application>
  <PresentationFormat>全屏显示(4:3)</PresentationFormat>
  <Paragraphs>60</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mingyao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huangminmygyao</dc:creator>
  <cp:lastModifiedBy>huangminmygyao</cp:lastModifiedBy>
  <cp:revision>16</cp:revision>
  <dcterms:created xsi:type="dcterms:W3CDTF">2021-09-28T05:02:17Z</dcterms:created>
  <dcterms:modified xsi:type="dcterms:W3CDTF">2021-10-02T22:46:16Z</dcterms:modified>
</cp:coreProperties>
</file>