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5" r:id="rId2"/>
    <p:sldId id="306" r:id="rId3"/>
    <p:sldId id="256" r:id="rId4"/>
    <p:sldId id="257" r:id="rId5"/>
    <p:sldId id="265" r:id="rId6"/>
    <p:sldId id="266" r:id="rId7"/>
    <p:sldId id="297" r:id="rId8"/>
    <p:sldId id="268" r:id="rId9"/>
    <p:sldId id="387" r:id="rId10"/>
    <p:sldId id="269" r:id="rId11"/>
    <p:sldId id="309" r:id="rId12"/>
    <p:sldId id="307" r:id="rId13"/>
    <p:sldId id="298" r:id="rId14"/>
    <p:sldId id="299" r:id="rId15"/>
    <p:sldId id="292" r:id="rId16"/>
    <p:sldId id="270" r:id="rId17"/>
    <p:sldId id="258" r:id="rId18"/>
    <p:sldId id="308" r:id="rId19"/>
    <p:sldId id="278" r:id="rId20"/>
    <p:sldId id="300" r:id="rId21"/>
    <p:sldId id="310" r:id="rId22"/>
    <p:sldId id="274" r:id="rId23"/>
    <p:sldId id="311" r:id="rId24"/>
    <p:sldId id="301" r:id="rId25"/>
    <p:sldId id="312" r:id="rId26"/>
    <p:sldId id="277" r:id="rId27"/>
    <p:sldId id="313" r:id="rId28"/>
    <p:sldId id="302" r:id="rId29"/>
    <p:sldId id="314" r:id="rId30"/>
    <p:sldId id="275" r:id="rId31"/>
    <p:sldId id="303" r:id="rId32"/>
    <p:sldId id="315" r:id="rId33"/>
    <p:sldId id="316" r:id="rId34"/>
    <p:sldId id="276" r:id="rId35"/>
    <p:sldId id="317" r:id="rId36"/>
    <p:sldId id="304" r:id="rId37"/>
    <p:sldId id="318" r:id="rId38"/>
    <p:sldId id="271" r:id="rId39"/>
    <p:sldId id="319" r:id="rId40"/>
    <p:sldId id="323" r:id="rId41"/>
    <p:sldId id="320" r:id="rId42"/>
    <p:sldId id="324" r:id="rId43"/>
    <p:sldId id="279" r:id="rId44"/>
    <p:sldId id="325" r:id="rId45"/>
    <p:sldId id="321" r:id="rId46"/>
    <p:sldId id="326" r:id="rId47"/>
    <p:sldId id="280" r:id="rId48"/>
    <p:sldId id="327" r:id="rId49"/>
    <p:sldId id="322" r:id="rId50"/>
    <p:sldId id="328" r:id="rId51"/>
    <p:sldId id="333" r:id="rId52"/>
    <p:sldId id="272" r:id="rId53"/>
    <p:sldId id="330" r:id="rId54"/>
    <p:sldId id="332" r:id="rId55"/>
    <p:sldId id="273" r:id="rId56"/>
    <p:sldId id="334" r:id="rId57"/>
    <p:sldId id="337" r:id="rId58"/>
    <p:sldId id="335" r:id="rId59"/>
    <p:sldId id="336" r:id="rId60"/>
    <p:sldId id="259" r:id="rId61"/>
    <p:sldId id="338" r:id="rId62"/>
    <p:sldId id="340" r:id="rId63"/>
    <p:sldId id="341" r:id="rId64"/>
    <p:sldId id="339" r:id="rId65"/>
    <p:sldId id="342" r:id="rId66"/>
    <p:sldId id="281" r:id="rId67"/>
    <p:sldId id="346" r:id="rId68"/>
    <p:sldId id="348" r:id="rId69"/>
    <p:sldId id="343" r:id="rId70"/>
    <p:sldId id="345" r:id="rId71"/>
    <p:sldId id="347" r:id="rId72"/>
    <p:sldId id="349" r:id="rId73"/>
    <p:sldId id="344" r:id="rId74"/>
    <p:sldId id="331" r:id="rId75"/>
    <p:sldId id="282" r:id="rId76"/>
    <p:sldId id="350" r:id="rId77"/>
    <p:sldId id="352" r:id="rId78"/>
    <p:sldId id="353" r:id="rId79"/>
    <p:sldId id="351" r:id="rId80"/>
    <p:sldId id="261" r:id="rId81"/>
    <p:sldId id="354" r:id="rId82"/>
    <p:sldId id="283" r:id="rId83"/>
    <p:sldId id="355" r:id="rId84"/>
    <p:sldId id="356" r:id="rId85"/>
    <p:sldId id="284" r:id="rId86"/>
    <p:sldId id="357" r:id="rId87"/>
    <p:sldId id="358" r:id="rId88"/>
    <p:sldId id="294" r:id="rId89"/>
    <p:sldId id="264" r:id="rId90"/>
    <p:sldId id="359" r:id="rId91"/>
    <p:sldId id="360" r:id="rId92"/>
    <p:sldId id="361" r:id="rId93"/>
    <p:sldId id="362" r:id="rId94"/>
    <p:sldId id="286" r:id="rId95"/>
    <p:sldId id="363" r:id="rId96"/>
    <p:sldId id="364" r:id="rId97"/>
    <p:sldId id="287" r:id="rId98"/>
    <p:sldId id="365" r:id="rId99"/>
    <p:sldId id="366" r:id="rId100"/>
    <p:sldId id="288" r:id="rId101"/>
    <p:sldId id="367" r:id="rId102"/>
    <p:sldId id="368" r:id="rId103"/>
    <p:sldId id="369" r:id="rId104"/>
    <p:sldId id="370" r:id="rId105"/>
    <p:sldId id="289" r:id="rId106"/>
    <p:sldId id="371" r:id="rId107"/>
    <p:sldId id="372" r:id="rId108"/>
    <p:sldId id="373" r:id="rId109"/>
    <p:sldId id="374" r:id="rId110"/>
    <p:sldId id="375" r:id="rId111"/>
    <p:sldId id="263" r:id="rId112"/>
    <p:sldId id="376" r:id="rId113"/>
    <p:sldId id="290" r:id="rId114"/>
    <p:sldId id="378" r:id="rId115"/>
    <p:sldId id="377" r:id="rId116"/>
    <p:sldId id="291" r:id="rId117"/>
    <p:sldId id="381" r:id="rId118"/>
    <p:sldId id="379" r:id="rId119"/>
    <p:sldId id="380" r:id="rId120"/>
    <p:sldId id="382" r:id="rId121"/>
    <p:sldId id="295" r:id="rId122"/>
    <p:sldId id="388" r:id="rId123"/>
    <p:sldId id="389" r:id="rId124"/>
    <p:sldId id="390" r:id="rId125"/>
    <p:sldId id="262" r:id="rId126"/>
    <p:sldId id="383" r:id="rId127"/>
    <p:sldId id="260" r:id="rId128"/>
    <p:sldId id="384" r:id="rId129"/>
    <p:sldId id="267" r:id="rId130"/>
    <p:sldId id="385" r:id="rId131"/>
    <p:sldId id="386" r:id="rId1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8" d="100"/>
          <a:sy n="58" d="100"/>
        </p:scale>
        <p:origin x="-1027" y="-1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13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FFBB-95C7-4596-91E8-9D7E0B5CC50D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C1044-0080-47AE-9504-6FBEFEEB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334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FFBB-95C7-4596-91E8-9D7E0B5CC50D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C1044-0080-47AE-9504-6FBEFEEB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015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FFBB-95C7-4596-91E8-9D7E0B5CC50D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C1044-0080-47AE-9504-6FBEFEEB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150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FFBB-95C7-4596-91E8-9D7E0B5CC50D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C1044-0080-47AE-9504-6FBEFEEB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714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FFBB-95C7-4596-91E8-9D7E0B5CC50D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C1044-0080-47AE-9504-6FBEFEEB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12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FFBB-95C7-4596-91E8-9D7E0B5CC50D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C1044-0080-47AE-9504-6FBEFEEB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186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FFBB-95C7-4596-91E8-9D7E0B5CC50D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C1044-0080-47AE-9504-6FBEFEEB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366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FFBB-95C7-4596-91E8-9D7E0B5CC50D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C1044-0080-47AE-9504-6FBEFEEB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354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FFBB-95C7-4596-91E8-9D7E0B5CC50D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C1044-0080-47AE-9504-6FBEFEEB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871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FFBB-95C7-4596-91E8-9D7E0B5CC50D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C1044-0080-47AE-9504-6FBEFEEB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450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FFBB-95C7-4596-91E8-9D7E0B5CC50D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C1044-0080-47AE-9504-6FBEFEEB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43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1FFBB-95C7-4596-91E8-9D7E0B5CC50D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C1044-0080-47AE-9504-6FBEFEEB7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630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altLang="zh-CN" b="1" dirty="0">
                <a:solidFill>
                  <a:schemeClr val="tx1"/>
                </a:solidFill>
                <a:ea typeface="黑体" pitchFamily="2" charset="-122"/>
              </a:rPr>
              <a:t>【</a:t>
            </a:r>
            <a:r>
              <a:rPr lang="zh-CN" altLang="en-US" b="1" dirty="0">
                <a:solidFill>
                  <a:schemeClr val="tx1"/>
                </a:solidFill>
                <a:ea typeface="黑体" pitchFamily="2" charset="-122"/>
              </a:rPr>
              <a:t>第五部分</a:t>
            </a:r>
            <a:r>
              <a:rPr lang="en-US" altLang="zh-CN" b="1" dirty="0">
                <a:solidFill>
                  <a:schemeClr val="tx1"/>
                </a:solidFill>
                <a:ea typeface="黑体" pitchFamily="2" charset="-122"/>
              </a:rPr>
              <a:t>】</a:t>
            </a:r>
            <a:r>
              <a:rPr lang="zh-CN" altLang="en-US" b="1" dirty="0">
                <a:solidFill>
                  <a:schemeClr val="tx1"/>
                </a:solidFill>
                <a:ea typeface="黑体" pitchFamily="2" charset="-122"/>
              </a:rPr>
              <a:t>结经名，彰圆宗</a:t>
            </a:r>
            <a:endParaRPr lang="en-US" altLang="zh-CN" b="1" dirty="0">
              <a:solidFill>
                <a:schemeClr val="tx1"/>
              </a:solidFill>
              <a:ea typeface="黑体" pitchFamily="2" charset="-122"/>
            </a:endParaRPr>
          </a:p>
          <a:p>
            <a:pPr>
              <a:defRPr/>
            </a:pPr>
            <a:r>
              <a:rPr lang="zh-CN" altLang="en-US" b="1" dirty="0">
                <a:solidFill>
                  <a:srgbClr val="FF0000"/>
                </a:solidFill>
                <a:latin typeface="Arial"/>
                <a:ea typeface="黑体" pitchFamily="2" charset="-122"/>
              </a:rPr>
              <a:t>（卷八上）</a:t>
            </a:r>
            <a:endParaRPr lang="en-US" altLang="zh-CN" b="1" dirty="0">
              <a:solidFill>
                <a:srgbClr val="FF0000"/>
              </a:solidFill>
              <a:latin typeface="Arial"/>
              <a:ea typeface="楷体_GB2312" pitchFamily="49" charset="-122"/>
            </a:endParaRPr>
          </a:p>
          <a:p>
            <a:pPr algn="l">
              <a:defRPr/>
            </a:pPr>
            <a:r>
              <a:rPr lang="en-US" altLang="zh-CN" b="1" dirty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示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全经名目。成佛之妙定既已开示完毕，大智文殊菩萨起立白佛，请示经名，以结一经要义。故如来通示五名，以说明一经的归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趣（参见导读第一部分）。</a:t>
            </a:r>
            <a:endParaRPr lang="en-US" altLang="zh-CN" dirty="0" smtClean="0">
              <a:solidFill>
                <a:schemeClr val="tx1"/>
              </a:solidFill>
              <a:latin typeface="+mn-ea"/>
            </a:endParaRPr>
          </a:p>
          <a:p>
            <a:pPr algn="l"/>
            <a:r>
              <a:rPr lang="zh-CN" altLang="en-US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</a:rPr>
              <a:t>   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本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经第八卷中部，文殊菩萨请问经名，依如来所立题目，共有五名：</a:t>
            </a:r>
          </a:p>
          <a:p>
            <a:pPr algn="l"/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b="1" u="sng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大佛顶</a:t>
            </a:r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悉怛多般怛啰，无上宝印，十方如来清净海眼。</a:t>
            </a:r>
          </a:p>
          <a:p>
            <a:pPr algn="l"/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、亦名救护亲因，度脱阿难，及此会中性比丘尼，得菩提心，入遍知海。</a:t>
            </a:r>
          </a:p>
          <a:p>
            <a:pPr algn="l"/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、亦名</a:t>
            </a:r>
            <a:r>
              <a:rPr lang="zh-CN" altLang="en-US" b="1" u="sng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如来密因，修证了义</a:t>
            </a:r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pPr algn="l"/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、亦名大方广妙莲花王，十方佛母陀罗尼咒。</a:t>
            </a:r>
          </a:p>
          <a:p>
            <a:pPr algn="l"/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、亦名灌顶章句，</a:t>
            </a:r>
            <a:r>
              <a:rPr lang="zh-CN" altLang="en-US" b="1" u="sng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诸菩萨万行，首楞严</a:t>
            </a:r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zh-CN" altLang="en-US" b="1" dirty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今此经流通之全名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——</a:t>
            </a:r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“大佛顶，如来密因，修证了义，诸菩萨万行，首楞严经”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——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乃总摄此五名而来，能圆彰一经之宗趣。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>
              <a:defRPr/>
            </a:pPr>
            <a:endParaRPr lang="en-US" altLang="zh-CN" b="1" dirty="0">
              <a:ea typeface="楷体_GB2312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2882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（三）约临终情想纯杂，以明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升沉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、正明升沉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难，一切世间生死相续，生从顺习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（生则从顺于习气而造善恶诸业）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，死从变流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（死则从其业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力变化迁流而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受报）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。临命终时，未舍暖触，一生善恶，俱时顿现。死逆生顺，二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习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（种习、业习，种子与现行，习气与业流）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相交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。纯想即飞，必生天上。若飞心中，兼福兼慧及与净愿，自然心开，见十方佛，一切净土，随愿往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生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（一者天道）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情少想多，轻举非远，即为飞仙、大力鬼王、飞行夜叉、地行罗刹，游于四天，所去无碍。其中若有善愿善心护持我法，或护禁戒，随持戒人，或护神咒，随持咒者，或护禅定，保绥法忍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（保，保护；绥，安抚；法忍，于所得法，忍可、安住）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，是等亲住如来座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下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（二者天仙神道）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情想均等，不飞不坠，生于人间，想明斯聪，情幽斯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钝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（三者人道）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100895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(d)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四禅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初明凡夫四天；二明不还五天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凡夫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四天：福生天，福爱天，广果天，无想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天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难，复次天人，不逼身心，苦因已尽，乐非常住，久必坏生，苦乐二心，俱时顿舍，粗重相灭，净福性生，如是一类，名福生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再次是三禅天中的天人，一切苦恼和忧悬不再逼迫身心，苦因已尽，定力转深时，顿觉三禅之妙乐，亦非常住不变，久则必有坏相生起；由是将苦乐二心，俱时顿舍，于是粗重之相灭，清净之福性生。像这样的一类，就名为福生天。寿长一百二十五大劫，身高一百二十五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旬）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舍心圆融，胜解清净，福无遮中，得妙随顺，穷未来际，如是一类，名福爱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（福生天众，虽然双舍苦乐，但仍有能舍所舍；至此则所修之舍定，功行纯熟，能所双亡，舍受之心圆融，胜解决定清净，所感的净福，亦无有遮限，于此福无遮中，得善妙随顺，随所愿求，悉皆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如愿，此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是广果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方便，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穷尽未来际，爱乐随顺舍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定，此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是无想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方便。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像这样的一类，就名为福爱天。寿长二百五十大劫，身高二百五十由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旬）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阿难，从是天中，有二岐路。若于先心，无量净光，福德圆明，修证而住，如是一类，名广果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从是福爱天中，再加进修，有两条歧路：若于先前得妙随顺舍定心中，进得无量净光，增修慈、悲、喜、舍四无量心，福德智慧臻于圆明，依修证而住。像这样的一类，就名为广果天。寿长五百大劫，身高五百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旬）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762423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zh-CN" sz="1800" b="1" dirty="0">
                <a:latin typeface="楷体" pitchFamily="49" charset="-122"/>
                <a:ea typeface="楷体" pitchFamily="49" charset="-122"/>
              </a:rPr>
              <a:t>若于先心，双厌苦乐，精研舍心，相续不断，圆穷舍道，身心俱灭，心虑灰凝，经五百劫，是人既以生灭为因，不能发明不生灭性，初半劫灭，后半劫生，如是一类，名无想天</a:t>
            </a:r>
            <a:r>
              <a:rPr lang="zh-CN" altLang="en-US" sz="1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于先前得妙随顺舍定心中，双厌苦乐，精研舍定之心，念念相续不断，圆满穷究舍定，以为究竟涅槃之道，故于舍定中，身心俱灭，心思缘虑像寒灰一样凝然不动，历经五百大劫，定力摄持，身形不坏。这人既是以生灭心为本修因，不能发明不生灭的自性。初半劫习定，灭六识想心，成无想定，报生无想天，至第四百九十九劫半，则禅定开始散乱，六识想心又再生起，经于半劫，无想报尽，仍然散入轮回。像这样的一类，就名为无想天。无想天定：乃是依于舍禅，断灭前六识，心心所法，不起现行，故名为无想。无想定中，只如重睡之人，眠熟于床枕上，故说为心虑灰凝。亦如同鱼夹在冰中一样，鱼喻六识心心所法，冰喻舍定。冬天鱼夹在冰水中，而不能动，故不是真断真灭，因为细想犹存，这就是无想天之果报</a:t>
            </a:r>
            <a:r>
              <a:rPr lang="zh-CN" altLang="en-US" sz="1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。无</a:t>
            </a:r>
            <a:r>
              <a:rPr lang="zh-CN" altLang="en-US" sz="1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想天的寿命身量，皆与广果天相同。但无想天属外道，无想报尽后多堕入地狱，因其在定，未得谓得，未证言证，误有漏天，作无为解。认为自己已经证得阿罗汉道，已出生死。及至报尽定散之后，谤佛狂妄说法，妄说阿罗汉，所作已办，不受后有，因为诽谤三宝故，堕入地狱）</a:t>
            </a:r>
            <a:r>
              <a:rPr lang="zh-CN" altLang="zh-CN" sz="1800" b="1" dirty="0">
                <a:latin typeface="楷体" pitchFamily="49" charset="-122"/>
                <a:ea typeface="楷体" pitchFamily="49" charset="-122"/>
              </a:rPr>
              <a:t>。阿难，此四胜流，一切世间诸苦乐境所不能动，虽非无为真不动地，有所得心，功用纯熟，名为四</a:t>
            </a:r>
            <a:r>
              <a:rPr lang="zh-CN" altLang="zh-CN" sz="1800" b="1" dirty="0" smtClean="0">
                <a:latin typeface="楷体" pitchFamily="49" charset="-122"/>
                <a:ea typeface="楷体" pitchFamily="49" charset="-122"/>
              </a:rPr>
              <a:t>禅</a:t>
            </a:r>
            <a:r>
              <a:rPr lang="zh-CN" altLang="en-US" sz="1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（此四类胜流，一切世间的苦乐境界，所不能动乱，劫坏时三灾不能侵犯。虽然不是到达无为的真正不动地，有所得之心，其功用已臻纯熟，故通名为四禅</a:t>
            </a:r>
            <a:r>
              <a:rPr lang="zh-CN" altLang="en-US" sz="1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。四</a:t>
            </a:r>
            <a:r>
              <a:rPr lang="zh-CN" altLang="en-US" sz="1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禅四天，前三天福德增上，后一天舍定增上</a:t>
            </a:r>
            <a:r>
              <a:rPr lang="zh-CN" altLang="en-US" sz="1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。四</a:t>
            </a:r>
            <a:r>
              <a:rPr lang="zh-CN" altLang="en-US" sz="1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禅有四支功德：不苦不乐 、舍 、念 、一心 。此天，舍二禅之喜及三禅之乐，心无憎爱，一念平等，清净无杂，住于此定，空明寂静，万像皆现。在四禅八定中，为第四舍念清净定</a:t>
            </a:r>
            <a:r>
              <a:rPr lang="zh-CN" altLang="en-US" sz="1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。四</a:t>
            </a:r>
            <a:r>
              <a:rPr lang="zh-CN" altLang="en-US" sz="1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禅天人，劫坏之时，三灾不及。天人生时，宫殿园林即随之而生；死时，即随之而灭，故非无为真常之</a:t>
            </a:r>
            <a:r>
              <a:rPr lang="zh-CN" altLang="en-US" sz="1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境）</a:t>
            </a:r>
            <a:r>
              <a:rPr lang="zh-CN" altLang="zh-CN" sz="1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6606498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通议：</a:t>
            </a:r>
            <a:r>
              <a:rPr lang="zh-CN" altLang="en-US" dirty="0"/>
              <a:t>此</a:t>
            </a:r>
            <a:r>
              <a:rPr lang="zh-CN" altLang="en-US" dirty="0">
                <a:solidFill>
                  <a:srgbClr val="FF0000"/>
                </a:solidFill>
              </a:rPr>
              <a:t>四禅共有九天</a:t>
            </a:r>
            <a:r>
              <a:rPr lang="zh-CN" altLang="en-US" dirty="0"/>
              <a:t>，今初天</a:t>
            </a:r>
            <a:r>
              <a:rPr lang="zh-CN" altLang="en-US" dirty="0" smtClean="0"/>
              <a:t>也。然</a:t>
            </a:r>
            <a:r>
              <a:rPr lang="zh-CN" altLang="en-US" dirty="0"/>
              <a:t>此地本唯三天，于广果中别开无想名外道天，其五不还天乃三果圣流所居又是一类，故有九天而分三种，其福生等三乃凡夫所感实报天</a:t>
            </a:r>
            <a:r>
              <a:rPr lang="zh-CN" altLang="en-US" dirty="0" smtClean="0"/>
              <a:t>也。复</a:t>
            </a:r>
            <a:r>
              <a:rPr lang="zh-CN" altLang="en-US" dirty="0"/>
              <a:t>次下五句别前生后</a:t>
            </a:r>
            <a:r>
              <a:rPr lang="zh-CN" altLang="en-US" dirty="0" smtClean="0"/>
              <a:t>也。俱</a:t>
            </a:r>
            <a:r>
              <a:rPr lang="zh-CN" altLang="en-US" dirty="0"/>
              <a:t>舍论说第四禅离八灾患者：谓寻、伺、苦、乐、忧、喜及出、入息为八患</a:t>
            </a:r>
            <a:r>
              <a:rPr lang="zh-CN" altLang="en-US" dirty="0" smtClean="0"/>
              <a:t>也。又</a:t>
            </a:r>
            <a:r>
              <a:rPr lang="zh-CN" altLang="en-US" dirty="0"/>
              <a:t>不为三灾所动，故</a:t>
            </a:r>
            <a:r>
              <a:rPr lang="zh-CN" altLang="en-US" dirty="0" smtClean="0"/>
              <a:t>云不</a:t>
            </a:r>
            <a:r>
              <a:rPr lang="zh-CN" altLang="en-US" dirty="0"/>
              <a:t>动地。今云不逼，即离前位苦</a:t>
            </a:r>
            <a:r>
              <a:rPr lang="zh-CN" altLang="en-US" dirty="0" smtClean="0"/>
              <a:t>也。苦</a:t>
            </a:r>
            <a:r>
              <a:rPr lang="zh-CN" altLang="en-US" dirty="0"/>
              <a:t>因下释不逼之所以：谓寻、伺、忧、喜等是苦之因，今既离之，故无逼迫。乐非常住者别明乐支：前第三禅虽得彻意地乐，乐必有坏，故非常住。坏即成苦，故</a:t>
            </a:r>
            <a:r>
              <a:rPr lang="zh-CN" altLang="en-US" dirty="0" smtClean="0"/>
              <a:t>云苦</a:t>
            </a:r>
            <a:r>
              <a:rPr lang="zh-CN" altLang="en-US" dirty="0"/>
              <a:t>生。苦乐下正明此天苦乐俱舍，以一一地皆云厌下苦、粗、障，欣上妙、净、离。厌下苦乐，故</a:t>
            </a:r>
            <a:r>
              <a:rPr lang="zh-CN" altLang="en-US" dirty="0" smtClean="0"/>
              <a:t>云粗重</a:t>
            </a:r>
            <a:r>
              <a:rPr lang="zh-CN" altLang="en-US" dirty="0"/>
              <a:t>相灭。欣上妙定，故</a:t>
            </a:r>
            <a:r>
              <a:rPr lang="zh-CN" altLang="en-US" dirty="0" smtClean="0"/>
              <a:t>云净</a:t>
            </a:r>
            <a:r>
              <a:rPr lang="zh-CN" altLang="en-US" dirty="0"/>
              <a:t>福性生。以离下染，故</a:t>
            </a:r>
            <a:r>
              <a:rPr lang="zh-CN" altLang="en-US" dirty="0" smtClean="0"/>
              <a:t>云净</a:t>
            </a:r>
            <a:r>
              <a:rPr lang="zh-CN" altLang="en-US" dirty="0"/>
              <a:t>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……</a:t>
            </a:r>
            <a:r>
              <a:rPr lang="zh-CN" altLang="en-US" dirty="0"/>
              <a:t>此四禅第二天</a:t>
            </a:r>
            <a:r>
              <a:rPr lang="zh-CN" altLang="en-US" dirty="0" smtClean="0"/>
              <a:t>也。以</a:t>
            </a:r>
            <a:r>
              <a:rPr lang="zh-CN" altLang="en-US" dirty="0"/>
              <a:t>舍诸苦乐等法，唯一舍心与定心圆融，于舍心中决定忍可，不为异缘引转，故</a:t>
            </a:r>
            <a:r>
              <a:rPr lang="zh-CN" altLang="en-US" dirty="0" smtClean="0"/>
              <a:t>云胜</a:t>
            </a:r>
            <a:r>
              <a:rPr lang="zh-CN" altLang="en-US" dirty="0"/>
              <a:t>解清净。由胜解力于圆融定中爱乐随顺，得无留碍，受用无穷，故</a:t>
            </a:r>
            <a:r>
              <a:rPr lang="zh-CN" altLang="en-US" dirty="0" smtClean="0"/>
              <a:t>云得</a:t>
            </a:r>
            <a:r>
              <a:rPr lang="zh-CN" altLang="en-US" dirty="0"/>
              <a:t>妙随顺穷未来际。问：此有漏禅寿命有限，何得穷未来际耶？答：此约得定寿报长远动经劫数，言穷未来非真无尽未来</a:t>
            </a:r>
            <a:r>
              <a:rPr lang="zh-CN" altLang="en-US" dirty="0" smtClean="0"/>
              <a:t>也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50901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……</a:t>
            </a:r>
            <a:r>
              <a:rPr lang="zh-CN" altLang="en-US" dirty="0"/>
              <a:t>此四禅第三天</a:t>
            </a:r>
            <a:r>
              <a:rPr lang="zh-CN" altLang="en-US" dirty="0" smtClean="0"/>
              <a:t>也。于</a:t>
            </a:r>
            <a:r>
              <a:rPr lang="zh-CN" altLang="en-US" dirty="0"/>
              <a:t>福爱天中分二岐路：一直往道即至广果，二迂曲道即至无想；此标</a:t>
            </a:r>
            <a:r>
              <a:rPr lang="zh-CN" altLang="en-US" dirty="0" smtClean="0"/>
              <a:t>也。若于</a:t>
            </a:r>
            <a:r>
              <a:rPr lang="zh-CN" altLang="en-US" dirty="0"/>
              <a:t>下释相：若从发心以来不带异计，直修根本四禅，离前地染，故</a:t>
            </a:r>
            <a:r>
              <a:rPr lang="zh-CN" altLang="en-US" dirty="0" smtClean="0"/>
              <a:t>云无量</a:t>
            </a:r>
            <a:r>
              <a:rPr lang="zh-CN" altLang="en-US" dirty="0"/>
              <a:t>净光。备历四位，至此福爱更增胜定，故</a:t>
            </a:r>
            <a:r>
              <a:rPr lang="zh-CN" altLang="en-US" dirty="0" smtClean="0"/>
              <a:t>云福</a:t>
            </a:r>
            <a:r>
              <a:rPr lang="zh-CN" altLang="en-US" dirty="0"/>
              <a:t>德圆明。广德所感，名广果天。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      ……</a:t>
            </a:r>
            <a:r>
              <a:rPr lang="zh-CN" altLang="en-US" dirty="0"/>
              <a:t>此四禅第四无想天</a:t>
            </a:r>
            <a:r>
              <a:rPr lang="zh-CN" altLang="en-US" dirty="0" smtClean="0"/>
              <a:t>也。从</a:t>
            </a:r>
            <a:r>
              <a:rPr lang="zh-CN" altLang="en-US" dirty="0"/>
              <a:t>福爱分出乃外道天，以修四禅带有异计，故感报此天。由前欣厌不已，故</a:t>
            </a:r>
            <a:r>
              <a:rPr lang="zh-CN" altLang="en-US" dirty="0" smtClean="0"/>
              <a:t>云精研</a:t>
            </a:r>
            <a:r>
              <a:rPr lang="zh-CN" altLang="en-US" dirty="0"/>
              <a:t>舍心相续不断。至福爱天遍穷舍道，故</a:t>
            </a:r>
            <a:r>
              <a:rPr lang="zh-CN" altLang="en-US" dirty="0" smtClean="0"/>
              <a:t>云圆</a:t>
            </a:r>
            <a:r>
              <a:rPr lang="zh-CN" altLang="en-US" dirty="0"/>
              <a:t>穷。舍心既亡，身心亦泯，故</a:t>
            </a:r>
            <a:r>
              <a:rPr lang="zh-CN" altLang="en-US" dirty="0" smtClean="0"/>
              <a:t>云俱</a:t>
            </a:r>
            <a:r>
              <a:rPr lang="zh-CN" altLang="en-US" dirty="0"/>
              <a:t>灭。计此无想为涅盘</a:t>
            </a:r>
            <a:r>
              <a:rPr lang="zh-CN" altLang="en-US" dirty="0" smtClean="0"/>
              <a:t>也。心</a:t>
            </a:r>
            <a:r>
              <a:rPr lang="zh-CN" altLang="en-US" dirty="0"/>
              <a:t>虑下无想报</a:t>
            </a:r>
            <a:r>
              <a:rPr lang="zh-CN" altLang="en-US" dirty="0" smtClean="0"/>
              <a:t>也。无</a:t>
            </a:r>
            <a:r>
              <a:rPr lang="zh-CN" altLang="en-US" dirty="0"/>
              <a:t>想天寿五百大劫。想心不行，故</a:t>
            </a:r>
            <a:r>
              <a:rPr lang="zh-CN" altLang="en-US" dirty="0" smtClean="0"/>
              <a:t>云灰</a:t>
            </a:r>
            <a:r>
              <a:rPr lang="zh-CN" altLang="en-US" dirty="0"/>
              <a:t>凝。是人下判成虚妄</a:t>
            </a:r>
            <a:r>
              <a:rPr lang="zh-CN" altLang="en-US" dirty="0" smtClean="0"/>
              <a:t>也。谓</a:t>
            </a:r>
            <a:r>
              <a:rPr lang="zh-CN" altLang="en-US" dirty="0"/>
              <a:t>此天人初由不了不生灭心，唯以欣厌劳累，是以生灭为因</a:t>
            </a:r>
            <a:r>
              <a:rPr lang="zh-CN" altLang="en-US" dirty="0" smtClean="0"/>
              <a:t>也。但见</a:t>
            </a:r>
            <a:r>
              <a:rPr lang="zh-CN" altLang="en-US" dirty="0"/>
              <a:t>六识暂尔不行，如冰夹鱼，不知微细生灭，妄谓涅盘，故</a:t>
            </a:r>
            <a:r>
              <a:rPr lang="zh-CN" altLang="en-US" dirty="0" smtClean="0"/>
              <a:t>云不能</a:t>
            </a:r>
            <a:r>
              <a:rPr lang="zh-CN" altLang="en-US" dirty="0"/>
              <a:t>发明无生灭性。初半劫下释彼报行相：准俱舍引婆沙论释彼生死位中多劫有想，初生此天经于半劫始入无想异熟，名初半劫灭；至无常时从异熟出，最后半劫复有心生，后始方死，名后半劫生。中间一向无想，名无想天。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        </a:t>
            </a:r>
            <a:r>
              <a:rPr lang="en-US" altLang="zh-CN" dirty="0"/>
              <a:t>……</a:t>
            </a:r>
            <a:r>
              <a:rPr lang="zh-CN" altLang="en-US" dirty="0"/>
              <a:t>此结得四禅四天名</a:t>
            </a:r>
            <a:r>
              <a:rPr lang="zh-CN" altLang="en-US" dirty="0" smtClean="0"/>
              <a:t>也。此天</a:t>
            </a:r>
            <a:r>
              <a:rPr lang="zh-CN" altLang="en-US" dirty="0"/>
              <a:t>离八灾患，胜前地故，</a:t>
            </a:r>
            <a:r>
              <a:rPr lang="zh-CN" altLang="en-US" dirty="0" smtClean="0"/>
              <a:t>名不</a:t>
            </a:r>
            <a:r>
              <a:rPr lang="zh-CN" altLang="en-US" dirty="0"/>
              <a:t>动地。以有劫数寿尽还舍，故</a:t>
            </a:r>
            <a:r>
              <a:rPr lang="zh-CN" altLang="en-US" dirty="0" smtClean="0"/>
              <a:t>云非</a:t>
            </a:r>
            <a:r>
              <a:rPr lang="zh-CN" altLang="en-US" dirty="0"/>
              <a:t>真不动。俱舍云：然彼器非常，情俱生灭。凡夫修定味着受生，名有所得。以定慧均等，能舍苦乐，名功用纯熟。前三乃实报凡夫，此名外道</a:t>
            </a:r>
            <a:r>
              <a:rPr lang="zh-CN" altLang="en-US" dirty="0" smtClean="0"/>
              <a:t>天。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4831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蕅益：苦</a:t>
            </a:r>
            <a:r>
              <a:rPr lang="zh-CN" altLang="en-US" dirty="0"/>
              <a:t>因已尽，结上三禅之德。久必坏生，显彼三禅之过。苦乐二心以下，方显四禅正行，此禅具有四支功德：一不苦不乐，二舍，三净，四一心也。穷未来际者，言其福性益增，寿倍初天而已，非真尽未来际也。福德圆明修证而住者，谓以四无量心熏禅福德，离下地染也。广果者，广大福德所感之果也。无想天者，于四百九十九劫之中，六想不行，如冰夹鱼，如石压草也，此名舍念清净地，律中喻以沐浴被新净衣，又如密屋中灯。他经福生，或名无云，言无云者，下虽空居，犹依云住。此天果报虚妙，并云相而亦无也</a:t>
            </a:r>
            <a:r>
              <a:rPr lang="zh-CN" altLang="en-US" dirty="0" smtClean="0"/>
              <a:t>。福</a:t>
            </a:r>
            <a:r>
              <a:rPr lang="zh-CN" altLang="en-US" dirty="0"/>
              <a:t>生寿一百二十五大劫，身一百二十五由旬。福爱寿二百五十大劫，身二百五十由旬。广果、无想，皆寿五百大劫，身五百由旬，火水风灾皆不能到。法苑珠林云，无想天亦无别所，但与广果同皆一处，以是外道所居，故分二种别名。</a:t>
            </a:r>
          </a:p>
          <a:p>
            <a:pPr marL="0" indent="0">
              <a:lnSpc>
                <a:spcPct val="110000"/>
              </a:lnSpc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19782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不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还五天：无烦天，无热天，善见天，善现天，色究竟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天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难，此中复有五不还天，于下界中九品习气，俱时灭尽，苦乐双亡，下无卜居，故于舍心众同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分中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安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立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居处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此四禅天中，另外还有五种不还天，为三果圣人，寄居之处。因为三果圣人在下界中时，九品思惑习气，已经同时灭尽，苦乐双亡，故下界已没有他们业感相同的安居处，与其所入之定，乃苦乐双亡之俱舍禅，故于四禅舍心，众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分中，即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业感相同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处，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安立居住之处。据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俱舍论记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卷二十四载，由杂修五品静虑，可感生于五净居。所谓杂修，即初起无漏观，次起有漏观，后又起无漏观，以有漏无漏，间杂而修，故名杂修。所谓静虑，即定慧均等之意。所谓五品，即下、中、上、上胜、上极。问：何故名为净居？答：三果圣人，于下界中，九品思惑，俱时灭尽，故名为净；净者所居之处，故名净居。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俱舍论记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卷八载：“离欲诸圣，以圣道水，濯烦恼垢，故名为净；净身所止，故名净居。或住于此，穷生死边，如还债尽，故名为净；净者所住，故名净居。或此天中，无异生杂，纯圣所止，故名净居。”）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1058254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阿难，苦乐两灭，斗心不交，如是一类，名无烦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（厌苦欣乐之心两灭，斗争之心，不再交战于胸中，烦热寝息，心得清凉。像这样的一类，就名为无烦天。寿长一千大劫，身高一千由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旬）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机栝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独行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（机，机牙，弓身上含箭、放箭之处；括，箭尾，即射箭时搭在弓弦上的部分。机括独行，则弓与箭分离，两相闲置，不成发射；喻苦乐斗争之心灭，则心得清凉。此蹑前无烦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天）</a:t>
            </a:r>
            <a:r>
              <a:rPr lang="zh-CN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研交无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地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（一念若存，虽说不交，终有交时，则一念正是相交之处。若更精研此一念，了不可得，则不唯无交，即欲交亦无处可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得）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如是一类，名无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热天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譬如机与括独行，两相闲置，苦乐斗争之心灭，唯一舍心独存，再没有别念掺杂其间；更细研究这舍念，亦了不可得，则能研斗争之心亦灭，欲想交杂，亦无地可得。像这样的一类，就名为无热天。寿长二千大劫，身高二千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旬）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十方世界，妙见圆澄，更无尘象一切沈垢，如是一类，名善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见天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（发无漏天眼通，于十方世界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大千世界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内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妙见圆满周遍，澄清朗彻，更无外境一切尘象之障隔，亦无内心一切沉垢之留滞。像这样的一类，就名为善见天。寿长四千大劫，身高四千由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旬）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精见现前，陶铸无碍，如是一类，名善现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精妙的见性既已现前，见周体遍，续而增修定慧，譬如陶师捏土为器，亦如铸匠镕金造像，心之所至，手之所到，随意而成，种种器像；净居天人，亦能以定慧之力，任意成就，种种变现之用，随心自在，像这样的一类，就名为善现天。寿长八千大劫，身高八千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旬）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676850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究竟群几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（群动之几微处。研穷一切有为法，到最极细微的生、住、异、灭之相）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，穷色性性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（性是体性，上性字指色体，下性字指空体；谓穷诸色之性，而至于空性。又，色依空现，空性即色性之性。所谓心既熏多至少，色亦穷粗至微）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，入无边际，如是一类，名色究竟天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以观智力，究竟研穷群动之几微，穷诸色性所依之性，若研穷之，则转入于空无边际，至此身虽尚在，而境界全空，色界到此，已至顶极。像这样的一类，就名为色究竟天。寿长一万六千大劫，身高一万六千由旬）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。阿难，此不还天，彼诸四禅四位天王，独有钦闻，不能知见，如今世间旷野深山圣道场地，皆阿罗汉所住持故，世间粗人所不能见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五不还天，前第四禅天中的四位天王，独有钦仰和听闻而已，而不能知见他们的依正境界。就像现在的世间，旷野深山之中，人烟不到之处，多属圣人行道之场地，为阿罗汉所住持之处，而世间的凡夫粗人，所不能知见一样。不还天与四禅天同以舍心成定，而四禅天王只能钦闻，不能知见不还天，这当中有三种道理：一是四禅只能伏惑，不还却能断惑；二是四禅为有漏，不还却是无漏；三是凡圣之隔，四禅为凡，不还为圣，彼此悬隔，故只能钦闻，而不能知见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CN" b="1" dirty="0">
              <a:latin typeface="仿宋" pitchFamily="49" charset="-122"/>
              <a:ea typeface="仿宋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C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、总结其名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/>
              <a:t>         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阿难，是十八天，独行无交，未尽形累，自此已还，名为色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界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这十八梵天，唯有大丈夫相，皆是独行，身修禅定，无有男女之欲交，但仍有化生身，未尽身形之累。自色究竟天已，往回数，下至梵众天，同名为色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界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60082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通议：</a:t>
            </a:r>
            <a:r>
              <a:rPr lang="zh-CN" altLang="en-US" dirty="0"/>
              <a:t>此标五不还天</a:t>
            </a:r>
            <a:r>
              <a:rPr lang="zh-CN" altLang="en-US" dirty="0" smtClean="0"/>
              <a:t>也。此</a:t>
            </a:r>
            <a:r>
              <a:rPr lang="zh-CN" altLang="en-US" dirty="0"/>
              <a:t>五天乃三果圣人所居，不同凡外，故别列之，亦名五净居，亦名五不还天。言下界等者：二乘断三界九地思惑九九八十一品，成阿罗汉；今那含乃三果人，已断三禅已下四地各九品惑。种、现俱无，名为灭尽。离欲界系，故亡苦。离下三禅，故亡乐。已不续生，故下无卜居。此地名舍念清净，故</a:t>
            </a:r>
            <a:r>
              <a:rPr lang="zh-CN" altLang="en-US" dirty="0" smtClean="0"/>
              <a:t>云舍</a:t>
            </a:r>
            <a:r>
              <a:rPr lang="zh-CN" altLang="en-US" dirty="0"/>
              <a:t>心同分中安立居处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……</a:t>
            </a:r>
            <a:r>
              <a:rPr lang="zh-CN" altLang="en-US" dirty="0"/>
              <a:t>此不还五天中初二名</a:t>
            </a:r>
            <a:r>
              <a:rPr lang="zh-CN" altLang="en-US" dirty="0" smtClean="0"/>
              <a:t>也。前</a:t>
            </a:r>
            <a:r>
              <a:rPr lang="zh-CN" altLang="en-US" dirty="0"/>
              <a:t>虽苦乐两亡而欣厌尚存，待心未泯，今已灭对待，故云：斗心不交。以有对待觉识烦动，无对待则无烦</a:t>
            </a:r>
            <a:r>
              <a:rPr lang="zh-CN" altLang="en-US" dirty="0" smtClean="0"/>
              <a:t>矣。微</a:t>
            </a:r>
            <a:r>
              <a:rPr lang="zh-CN" altLang="en-US" dirty="0"/>
              <a:t>烦曰热。唯一舍心，故</a:t>
            </a:r>
            <a:r>
              <a:rPr lang="zh-CN" altLang="en-US" dirty="0" smtClean="0"/>
              <a:t>云独行</a:t>
            </a:r>
            <a:r>
              <a:rPr lang="zh-CN" altLang="en-US" dirty="0"/>
              <a:t>。对境亦泯，故云：研交无地。定障既寂，心得清凉，故</a:t>
            </a:r>
            <a:r>
              <a:rPr lang="zh-CN" altLang="en-US" dirty="0" smtClean="0"/>
              <a:t>云无热。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……</a:t>
            </a:r>
            <a:r>
              <a:rPr lang="zh-CN" altLang="en-US" dirty="0"/>
              <a:t>此五不还天中三、四天</a:t>
            </a:r>
            <a:r>
              <a:rPr lang="zh-CN" altLang="en-US" dirty="0" smtClean="0"/>
              <a:t>也。定</a:t>
            </a:r>
            <a:r>
              <a:rPr lang="zh-CN" altLang="en-US" dirty="0"/>
              <a:t>慧圆明，故</a:t>
            </a:r>
            <a:r>
              <a:rPr lang="zh-CN" altLang="en-US" dirty="0" smtClean="0"/>
              <a:t>云妙</a:t>
            </a:r>
            <a:r>
              <a:rPr lang="zh-CN" altLang="en-US" dirty="0"/>
              <a:t>见圆澄。定慧障亡，更无尘象沉垢。舍心圆明，故</a:t>
            </a:r>
            <a:r>
              <a:rPr lang="zh-CN" altLang="en-US" dirty="0" smtClean="0"/>
              <a:t>名善</a:t>
            </a:r>
            <a:r>
              <a:rPr lang="zh-CN" altLang="en-US" dirty="0"/>
              <a:t>见。定慧功成，故</a:t>
            </a:r>
            <a:r>
              <a:rPr lang="zh-CN" altLang="en-US" dirty="0" smtClean="0"/>
              <a:t>云精</a:t>
            </a:r>
            <a:r>
              <a:rPr lang="zh-CN" altLang="en-US" dirty="0"/>
              <a:t>见现前。陶镕习气不为留碍，故</a:t>
            </a:r>
            <a:r>
              <a:rPr lang="zh-CN" altLang="en-US" dirty="0" smtClean="0"/>
              <a:t>云陶铸</a:t>
            </a:r>
            <a:r>
              <a:rPr lang="zh-CN" altLang="en-US" dirty="0"/>
              <a:t>无</a:t>
            </a:r>
            <a:r>
              <a:rPr lang="zh-CN" altLang="en-US" dirty="0" smtClean="0"/>
              <a:t>碍。名</a:t>
            </a:r>
            <a:r>
              <a:rPr lang="zh-CN" altLang="en-US" dirty="0"/>
              <a:t>善现天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……</a:t>
            </a:r>
            <a:r>
              <a:rPr lang="zh-CN" altLang="en-US" dirty="0"/>
              <a:t>此五不还天中第五天</a:t>
            </a:r>
            <a:r>
              <a:rPr lang="zh-CN" altLang="en-US" dirty="0" smtClean="0"/>
              <a:t>也。穷究</a:t>
            </a:r>
            <a:r>
              <a:rPr lang="zh-CN" altLang="en-US" dirty="0"/>
              <a:t>至极，故</a:t>
            </a:r>
            <a:r>
              <a:rPr lang="zh-CN" altLang="en-US" dirty="0" smtClean="0"/>
              <a:t>云究竟</a:t>
            </a:r>
            <a:r>
              <a:rPr lang="zh-CN" altLang="en-US" dirty="0"/>
              <a:t>。众色极微，故</a:t>
            </a:r>
            <a:r>
              <a:rPr lang="zh-CN" altLang="en-US" dirty="0" smtClean="0"/>
              <a:t>云群</a:t>
            </a:r>
            <a:r>
              <a:rPr lang="zh-CN" altLang="en-US" dirty="0"/>
              <a:t>几。色性</a:t>
            </a:r>
            <a:r>
              <a:rPr lang="zh-CN" altLang="en-US" dirty="0" smtClean="0"/>
              <a:t>性，色</a:t>
            </a:r>
            <a:r>
              <a:rPr lang="zh-CN" altLang="en-US" dirty="0"/>
              <a:t>之体</a:t>
            </a:r>
            <a:r>
              <a:rPr lang="zh-CN" altLang="en-US" dirty="0" smtClean="0"/>
              <a:t>也。色</a:t>
            </a:r>
            <a:r>
              <a:rPr lang="zh-CN" altLang="en-US" dirty="0"/>
              <a:t>以空为体，穷至色边际即入虚空，故</a:t>
            </a:r>
            <a:r>
              <a:rPr lang="zh-CN" altLang="en-US" dirty="0" smtClean="0"/>
              <a:t>云入</a:t>
            </a:r>
            <a:r>
              <a:rPr lang="zh-CN" altLang="en-US" dirty="0"/>
              <a:t>无边际。以究尽色际，名色究竟天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……</a:t>
            </a:r>
            <a:r>
              <a:rPr lang="zh-CN" altLang="en-US" dirty="0"/>
              <a:t>此结四禅天名</a:t>
            </a:r>
            <a:r>
              <a:rPr lang="zh-CN" altLang="en-US" dirty="0" smtClean="0"/>
              <a:t>也。梵语</a:t>
            </a:r>
            <a:r>
              <a:rPr lang="zh-CN" altLang="en-US" dirty="0"/>
              <a:t>那</a:t>
            </a:r>
            <a:r>
              <a:rPr lang="zh-CN" altLang="en-US" dirty="0" smtClean="0"/>
              <a:t>含，此</a:t>
            </a:r>
            <a:r>
              <a:rPr lang="zh-CN" altLang="en-US" dirty="0"/>
              <a:t>云不还。以是圣人所居，无漏定力殊胜，故四禅</a:t>
            </a:r>
            <a:r>
              <a:rPr lang="zh-CN" altLang="en-US" dirty="0" smtClean="0"/>
              <a:t>天王，有</a:t>
            </a:r>
            <a:r>
              <a:rPr lang="zh-CN" altLang="en-US" dirty="0"/>
              <a:t>漏凡夫所不能见。此十八天超越欲染，一味定心，故</a:t>
            </a:r>
            <a:r>
              <a:rPr lang="zh-CN" altLang="en-US" dirty="0" smtClean="0"/>
              <a:t>云独行</a:t>
            </a:r>
            <a:r>
              <a:rPr lang="zh-CN" altLang="en-US" dirty="0"/>
              <a:t>无交。尚有色碍，故</a:t>
            </a:r>
            <a:r>
              <a:rPr lang="zh-CN" altLang="en-US" dirty="0" smtClean="0"/>
              <a:t>云未</a:t>
            </a:r>
            <a:r>
              <a:rPr lang="zh-CN" altLang="en-US" dirty="0"/>
              <a:t>尽形累。</a:t>
            </a:r>
          </a:p>
        </p:txBody>
      </p:sp>
    </p:spTree>
    <p:extLst>
      <p:ext uri="{BB962C8B-B14F-4D97-AF65-F5344CB8AC3E}">
        <p14:creationId xmlns:p14="http://schemas.microsoft.com/office/powerpoint/2010/main" val="32132532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200" dirty="0" smtClean="0"/>
              <a:t>         蕅益：梵语</a:t>
            </a:r>
            <a:r>
              <a:rPr lang="zh-CN" altLang="en-US" sz="2200" dirty="0"/>
              <a:t>阿那含，此云不还，此之五天，皆三果圣人寄居处也。下界，指欲界。习气，指思惑。九品习气俱灭，此于欲界无续生业，不可卜居也。苦乐双亡，则于初二三禅无续生业，不可卜居也。舍心众同分者，即指第四禅天，通名舍念清净地故。由其上界思惑未尽，所以须向此中安立居处也。斗心，即双舍苦乐之心。机栝，即苦乐两忘之心。盛热名烦，微烦名热。十方世界，统指大千国土言之。尘象沈垢，指四禅中定慧之障，陶铸无碍，言其定慧精明，融炼自在也。究竟者，研穷之义；几者，动之微；研穷多念至于一念，故曰究竟群几。穷色性性者，穷亦究竟之义，心既熏多至少，色亦穷粗至微，穷彼色性之性，邻于空无边际，此为色界最顶，故名色究竟天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200" dirty="0" smtClean="0"/>
              <a:t>         幽</a:t>
            </a:r>
            <a:r>
              <a:rPr lang="zh-CN" altLang="en-US" sz="2200" dirty="0"/>
              <a:t>溪曰：初无烦天，即杂修下品，谓行人先入四禅定已。于此定中，先起多念无漏心，相续现前。次起多念有漏心，相续现前。又起多念无漏心，相续现前。如是渐渐减至二念无漏，二念有漏，二念无漏时，名杂修加行成满。次起一念无漏，一念有漏，一念无漏，至此名为根本成满。由此有漏无漏间杂修故名为杂修，亦名夹熏禅。以用无漏夹熏有漏，色定转明，果报转胜，由此资故业故，从广果没，便生无烦天也。稍离定障，名为无烦。烦即是障，障即苦乐两斗也</a:t>
            </a:r>
            <a:r>
              <a:rPr lang="zh-CN" altLang="en-US" sz="2200" dirty="0" smtClean="0"/>
              <a:t>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1016747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情多想少，流入横生，重为毛群，轻为羽族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（四者畜道）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。七情三想，沉下水轮，生于火际，受气猛火，身为饿鬼，常被焚烧。水能害己，无食无饮，经百千劫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（五者鬼道）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。九情一想，下洞火轮，身入风火二交过地。轻生有间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（有间地狱。因此中受苦，犹有间歇之时）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，重生无间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（无间地狱），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二种地狱。纯情即沉入阿鼻狱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（阿鼻意为无间，但与前所说不同，前说唯但受苦，此处所说包括无出，为诸地狱中受苦最重之处，依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成实论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所说，大略有五种无间：“一趣果无间，舍生即生彼故；二受苦无间，中无绝故；三经时无间，定一劫故；四命无间，中无绝故；五形无间，纵横八万由旬，一人多人皆遍满故。”）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。若沉心中，有谤大乘，毁佛禁戒，诳妄说法，虚贪信施，滥膺恭敬，五逆十重，更生十方阿鼻地狱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（六者地狱道）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2953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次</a:t>
            </a:r>
            <a:r>
              <a:rPr lang="zh-CN" altLang="en-US" dirty="0"/>
              <a:t>无热天，即杂修中品，有六心，用前下品三心为加行，更引三心，一念无漏有漏无漏为根本，资其故业。从广果没，能超无烦，生于无热天。盖前斗心虽不交于苦乐，犹有不交者在，今则机栝独行，研交者无地，则其热亦无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三</a:t>
            </a:r>
            <a:r>
              <a:rPr lang="zh-CN" altLang="en-US" dirty="0"/>
              <a:t>善见，即杂修上品，有九心，用前六心为加行，更起三心为根本，资其故业。从广果没，生善见天。无漏功著，定慧障亡。故能十方世界，妙见圆澄，名善见天。盖前天虽无热，犹有机栝独行者在，不得称为善见。今则独行机栝亦无，十方世界惟一妙见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四</a:t>
            </a:r>
            <a:r>
              <a:rPr lang="zh-CN" altLang="en-US" dirty="0"/>
              <a:t>善现，即杂修上胜品，有十二心，用前九心为加行，更引三心为根本，资于故业，超三生四。盖前虽善见，未能转变自在。今既无尘象沈垢，犹如陶师，著少泥于轮上，一拨便转，大小器具，随行施设，无所不可，能起十四变化自在，故名善现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五色</a:t>
            </a:r>
            <a:r>
              <a:rPr lang="zh-CN" altLang="en-US" dirty="0"/>
              <a:t>究竟，即杂修上极品，有十五心，用前十二心为加行，更引三心为根本，资于故业，能超四天，生色究竟。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无</a:t>
            </a:r>
            <a:r>
              <a:rPr lang="zh-CN" altLang="en-US" dirty="0"/>
              <a:t>烦寿一千大劫，身一千由旬。无热寿二千大劫，身二千由旬。善见寿四千大劫，身四千由旬。善现寿八千大劫，身八千由旬。色究竟天寿一万六千大劫，身一万六千由旬。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结</a:t>
            </a:r>
            <a:r>
              <a:rPr lang="zh-CN" altLang="en-US" dirty="0"/>
              <a:t>中云四位天王不能知见者，由其凡圣异途故也。然据起世等经，则五不还天，倍倍居上。若据此经文意，似与四禅同在一处，而凡圣自殊途耳。恐亦如方便之与同居，具有横竖二论，不可偏执一途也。详之！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问</a:t>
            </a:r>
            <a:r>
              <a:rPr lang="zh-CN" altLang="en-US" dirty="0"/>
              <a:t>曰：彼之天王，既是菩萨，云何不能知见三果境耶？答曰：惟其菩萨示现，所以迹同诸天，相与钦闻五不还天，生其出世善根也。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……</a:t>
            </a:r>
            <a:r>
              <a:rPr lang="zh-CN" altLang="en-US" dirty="0"/>
              <a:t>独行无交，言其无有情欲，异欲界也。未尽形累，言其尚有色质，异四空也。故总名为色界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336094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55272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）无色界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初简去回心不入；二别明四空天相；三更判凡圣二类；四总辨王民不同；五结成无色名目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A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、简去回心不入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/>
              <a:t>         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复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次，阿难，从是有顶色边际中，其间复有二种岐路：若于舍心，发明智慧，慧光圆通，便出尘界，成阿罗汉，入菩萨乘。如是一类，名为回心大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阿罗汉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（从是有顶天，色界的边际中，其间又有两种分歧之路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。若是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根器锐利的三果圣人，于色究竟天舍定心中，发明无漏的人空智慧，断尽上界三十六品思惑，慧光圆明通达，便出尘劳境界，脱离分段生死，证偏空理，成阿罗汉。以其不以得少为足，更进修大因，入菩萨乘。像这样的一类，就名为回心大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阿罗汉）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80719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00953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通议：</a:t>
            </a:r>
            <a:r>
              <a:rPr lang="zh-CN" altLang="en-US" dirty="0"/>
              <a:t>此标无色界，从色界顶色究竟中分二岐路</a:t>
            </a:r>
            <a:r>
              <a:rPr lang="zh-CN" altLang="en-US" dirty="0" smtClean="0"/>
              <a:t>也。一</a:t>
            </a:r>
            <a:r>
              <a:rPr lang="zh-CN" altLang="en-US" dirty="0"/>
              <a:t>回心</a:t>
            </a:r>
            <a:r>
              <a:rPr lang="zh-CN" altLang="en-US" dirty="0" smtClean="0"/>
              <a:t>罗汉，即</a:t>
            </a:r>
            <a:r>
              <a:rPr lang="zh-CN" altLang="en-US" dirty="0"/>
              <a:t>出界外；二不回心</a:t>
            </a:r>
            <a:r>
              <a:rPr lang="zh-CN" altLang="en-US" dirty="0" smtClean="0"/>
              <a:t>者，即</a:t>
            </a:r>
            <a:r>
              <a:rPr lang="zh-CN" altLang="en-US" dirty="0"/>
              <a:t>入空处。以四禅通修舍定，若于舍心发无漏智，顿断上地三十六品俱生烦恼便证无学，仍又回心向大乘道即不入空处，名大阿罗汉，盖依色顶而修此定者</a:t>
            </a:r>
            <a:r>
              <a:rPr lang="zh-CN" altLang="en-US" dirty="0" smtClean="0"/>
              <a:t>也。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蕅益：此</a:t>
            </a:r>
            <a:r>
              <a:rPr lang="zh-CN" altLang="en-US" dirty="0"/>
              <a:t>先明色究竟中，一类利根之人，慧性增上者，不入四空处也。并下一类钝根入四空者，共名二种岐路。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7814289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、别明四空天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相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空无边处天，识无边处天，无所有处天，非非想处天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None/>
            </a:pPr>
            <a:r>
              <a:rPr lang="en-US" altLang="zh-CN" b="1" dirty="0" smtClean="0"/>
              <a:t>        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若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在舍心，舍厌成就，觉身为碍，销碍入空，如是一类，名为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空处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在舍定心中，舍质碍身之厌离心成就，以觉色身尚为质碍，于是修习空观，消除形碍，以入于空，此时身界俱空，唯觉虚空无边，为识所依。像这样的一类，就名为空无边处天。天人寿二万大劫，因为空天没有业果色，故不说身形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长短）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诸碍既销，无碍无灭，其中唯留阿赖耶识，全于末那，半分微细，如是一类，名为识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处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（诸质碍之色既已消亡，所依的无质碍之空无亦灭，其中唯留第八阿赖耶识，保全于末那识向内缘第八识的半分微细，此时色空俱灭，唯有识心无边。像这样的一类，就名为识无边处天。寿长四万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大劫）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空色既亡，识心都灭，十方寂然，迥无攸往，如是一类，名无所有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处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空处定是灭色归空，识处定则灭空归识，空色既已双亡，复凭定力，将半分幽微精细之末那识亦伏灭，唯有阿赖耶识独存，以阿赖耶识无分别故，唯觉十方寂然冥然，再无所往，从此止步不前。像这样的一类，就名为无所处天。寿长六万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大劫）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识性不动，以灭穷研，于无尽中，发宣尽性，如存不存，若尽非尽，如是一类，名为非想非非想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处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（阿赖耶识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性，即如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来藏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性，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本以来就是寂然不动，所谓不动周圆遍十方界，而诸凡夫天人，不明此理，欲以灭尽定之力，穷研精究，于此无尽藏性中，强求发宣，欲尽其性。由于定力所逼，识性虽存，但深伏不起，如存而又不存；定中虽见，识性若尽，其实未尽。像这样的一类，就名为非想、非非想处天。寿长八万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大劫）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47240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200" dirty="0" smtClean="0"/>
              <a:t>         通议：</a:t>
            </a:r>
            <a:r>
              <a:rPr lang="zh-CN" altLang="en-US" sz="2200" dirty="0"/>
              <a:t>此标无色初天</a:t>
            </a:r>
            <a:r>
              <a:rPr lang="zh-CN" altLang="en-US" sz="2200" dirty="0" smtClean="0"/>
              <a:t>也。此</a:t>
            </a:r>
            <a:r>
              <a:rPr lang="zh-CN" altLang="en-US" sz="2200" dirty="0"/>
              <a:t>四天人无业果色，有定果色，依正皆然，此乃定性声闻与无想外道而来杂处，皆无色蕴，故名无色界。皆依偏空修道，初厌色依空、二厌空依识、三色空识等都灭而依识性、四依识性以灭研穷而不得真灭，是皆未出轮回，不成圣道者</a:t>
            </a:r>
            <a:r>
              <a:rPr lang="zh-CN" altLang="en-US" sz="2200" dirty="0" smtClean="0"/>
              <a:t>也。前</a:t>
            </a:r>
            <a:r>
              <a:rPr lang="zh-CN" altLang="en-US" sz="2200" dirty="0"/>
              <a:t>依舍心，舍已成就，但有色碍，故销碍入空。此厌色依空，故</a:t>
            </a:r>
            <a:r>
              <a:rPr lang="zh-CN" altLang="en-US" sz="2200" dirty="0" smtClean="0"/>
              <a:t>名空处。</a:t>
            </a:r>
            <a:endParaRPr lang="en-US" altLang="zh-CN" sz="22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     ……</a:t>
            </a:r>
            <a:r>
              <a:rPr lang="zh-CN" altLang="en-US" sz="2200" dirty="0"/>
              <a:t>此四空第二天乃厌空依识者</a:t>
            </a:r>
            <a:r>
              <a:rPr lang="zh-CN" altLang="en-US" sz="2200" dirty="0" smtClean="0"/>
              <a:t>也。诸</a:t>
            </a:r>
            <a:r>
              <a:rPr lang="zh-CN" altLang="en-US" sz="2200" dirty="0"/>
              <a:t>碍既</a:t>
            </a:r>
            <a:r>
              <a:rPr lang="zh-CN" altLang="en-US" sz="2200" dirty="0" smtClean="0"/>
              <a:t>销，蹑</a:t>
            </a:r>
            <a:r>
              <a:rPr lang="zh-CN" altLang="en-US" sz="2200" dirty="0"/>
              <a:t>前空处</a:t>
            </a:r>
            <a:r>
              <a:rPr lang="zh-CN" altLang="en-US" sz="2200" dirty="0" smtClean="0"/>
              <a:t>也。无</a:t>
            </a:r>
            <a:r>
              <a:rPr lang="zh-CN" altLang="en-US" sz="2200" dirty="0"/>
              <a:t>碍</a:t>
            </a:r>
            <a:r>
              <a:rPr lang="zh-CN" altLang="en-US" sz="2200" dirty="0" smtClean="0"/>
              <a:t>下，名</a:t>
            </a:r>
            <a:r>
              <a:rPr lang="zh-CN" altLang="en-US" sz="2200" dirty="0"/>
              <a:t>破空入识</a:t>
            </a:r>
            <a:r>
              <a:rPr lang="zh-CN" altLang="en-US" sz="2200" dirty="0" smtClean="0"/>
              <a:t>也。销</a:t>
            </a:r>
            <a:r>
              <a:rPr lang="zh-CN" altLang="en-US" sz="2200" dirty="0"/>
              <a:t>碍入无，则不依色。无碍之无亦灭，故不依空。唯观于识，故唯留赖耶。以末那为意根依内外门转，缘色空识三，今六识已灭，故不缘色空；内缘八识见分为我，故半分微细。舍空依识，名为识处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     ……</a:t>
            </a:r>
            <a:r>
              <a:rPr lang="zh-CN" altLang="en-US" sz="2200" dirty="0"/>
              <a:t>此四空第三天</a:t>
            </a:r>
            <a:r>
              <a:rPr lang="zh-CN" altLang="en-US" sz="2200" dirty="0" smtClean="0"/>
              <a:t>也。前天</a:t>
            </a:r>
            <a:r>
              <a:rPr lang="zh-CN" altLang="en-US" sz="2200" dirty="0"/>
              <a:t>虽亡空色而存识心，尚为所有；今识心亦灭，但依识性，故十方寂然迥无所有，名无所有处。以识性幽绵，行人至此以为极则，非真究竟，实生死本</a:t>
            </a:r>
            <a:r>
              <a:rPr lang="zh-CN" altLang="en-US" sz="2200" dirty="0" smtClean="0"/>
              <a:t>也。</a:t>
            </a:r>
            <a:endParaRPr lang="en-US" altLang="zh-CN" sz="22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    ……</a:t>
            </a:r>
            <a:r>
              <a:rPr lang="zh-CN" altLang="en-US" sz="2200" dirty="0"/>
              <a:t>此四空第四天</a:t>
            </a:r>
            <a:r>
              <a:rPr lang="zh-CN" altLang="en-US" sz="2200" dirty="0" smtClean="0"/>
              <a:t>也。前</a:t>
            </a:r>
            <a:r>
              <a:rPr lang="zh-CN" altLang="en-US" sz="2200" dirty="0"/>
              <a:t>未见识性尚有研穷，今识性不动，故灭研穷。依湛不摇处以为究竟，故</a:t>
            </a:r>
            <a:r>
              <a:rPr lang="zh-CN" altLang="en-US" sz="2200" dirty="0" smtClean="0"/>
              <a:t>云于</a:t>
            </a:r>
            <a:r>
              <a:rPr lang="zh-CN" altLang="en-US" sz="2200" dirty="0"/>
              <a:t>无尽中发宣尽性。识性现前，故如存。见相已泯，故不存。前七已销，故若尽。无明未破，故非尽。以不存若尽，故非想。以如存非尽，故非非想</a:t>
            </a:r>
            <a:r>
              <a:rPr lang="zh-CN" altLang="en-US" sz="2200" dirty="0" smtClean="0"/>
              <a:t>也。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858509851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en-US" dirty="0" smtClean="0"/>
              <a:t>        蕅益：若</a:t>
            </a:r>
            <a:r>
              <a:rPr lang="zh-CN" altLang="en-US" dirty="0"/>
              <a:t>在舍心句，总指舍念清净、众同分地言之，虽似独说钝根那含，其实兼摄广果、无想、凡夫外道。故长水曰：“舍心有二，一者若于有顶，用无漏道，断惑入空，即乐定那含也。二者若于广果，用有漏道，伏惑入空，即凡夫外道也。”斯言得之</a:t>
            </a:r>
            <a:r>
              <a:rPr lang="zh-CN" altLang="en-US" dirty="0" smtClean="0"/>
              <a:t>。阿</a:t>
            </a:r>
            <a:r>
              <a:rPr lang="zh-CN" altLang="en-US" dirty="0"/>
              <a:t>赖耶识，此云藏识，具有能藏、所藏、执藏义故，名阿赖耶，即第八识。末那，此翻染污，即第七识。此第七识，无始以来，妄执第八识之见分为内自我。今言全于末那，正显俱生我执全在，分毫不曾伏断也。半分微细者，指第六识，无复外尘可缘，独有内缘之半分犹在，其相微细，不但非色，亦且非空，故以此为识处也。识心都灭，则并其第六识之内缘者亦伏，故名无所有处。第八识性，从来不动，不可断灭，今以妄灭之心，强加穷研，于此无尽性中，虚妄发宣尽性，故使第八识性，如存而不存，以其不可见故。第七执我之心，若尽而非尽，以其执此生死妄想误为真实，未断非非想处爱故。此则但离下地粗想，故名非想，不达妄想无性，不入泥洹真无想道，故名非非想也</a:t>
            </a:r>
            <a:r>
              <a:rPr lang="zh-CN" altLang="en-US" dirty="0" smtClean="0"/>
              <a:t>。空处</a:t>
            </a:r>
            <a:r>
              <a:rPr lang="zh-CN" altLang="en-US" dirty="0"/>
              <a:t>寿二万大劫，识处寿四万大劫，无所有处寿六万大劫，非非想处寿八万大劫。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5801698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2229"/>
            <a:ext cx="9144000" cy="670913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C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、更判凡圣二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类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等穷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（此等，指四空处天。穷空，初天穷色令销，二天穷空令无，三天穷识令灭，四天穷性令尽，前二天穷境，后二天穷心，欲令心境俱空，故总名为穷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空）</a:t>
            </a:r>
            <a:r>
              <a:rPr lang="zh-CN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不尽空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空理，即真空之理。真空之理有二层：一、相空之理，指人空与法空；二、性空之理，以如来藏性中，诸法之性本空。凡夫外道不达我空之理，小果圣者不达法空之理，更不能达大乘圆顿，心境当体即空之旨，故名为不尽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理）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从不还天，圣道穷者，如是一类，名不回心钝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阿罗汉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（若是从五不还天，修习圣道，穷空而来的三果圣者，以穷空力，遍历四天，断尽四地三十六品思惑，证我空理，成阿罗汉，超出三界外。像这样的一类，就名为不回心钝根阿罗汉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回心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在这里有两重含义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：一者于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色界顶，不早回厌有趣空之心，速成阿罗汉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。二者沉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空滞寂，不早回舍小取大之心，向菩萨乘。钝根阿罗汉，乃是对前利根而说，利根声闻，不经四空天，比钝根阿罗汉，少修二十万大劫，即可超出三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界）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若从无想诸外道天，穷空不归，迷漏无闻，便入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轮转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（若是从无想天及诸外道天而来，一味穷空究底，不知归向圣道，迷于有漏天，作无为想，无多闻性，不知三界以内，根本没有安身立命之处，八万劫满，报尽自坠，随着自己的宿业，便入轮回，流转六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道）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749131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5314"/>
            <a:ext cx="9144000" cy="6716054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+mn-ea"/>
              </a:rPr>
              <a:t> </a:t>
            </a:r>
            <a:r>
              <a:rPr lang="zh-CN" altLang="en-US" dirty="0" smtClean="0">
                <a:latin typeface="+mn-ea"/>
              </a:rPr>
              <a:t>   通</a:t>
            </a:r>
            <a:r>
              <a:rPr lang="zh-CN" altLang="en-US" dirty="0">
                <a:latin typeface="+mn-ea"/>
              </a:rPr>
              <a:t>议：此总结名四空非真修</a:t>
            </a:r>
            <a:r>
              <a:rPr lang="zh-CN" altLang="en-US" dirty="0" smtClean="0">
                <a:latin typeface="+mn-ea"/>
              </a:rPr>
              <a:t>也。此</a:t>
            </a:r>
            <a:r>
              <a:rPr lang="zh-CN" altLang="en-US" dirty="0">
                <a:latin typeface="+mn-ea"/>
              </a:rPr>
              <a:t>等天人虽欲穷空，但依欣厌，未尽真空之理，妄有取舍，故非真修。以此四天行人皆从色界五不还天并无想天而来，若从不还不能顿断上惑，未出三界，仍依无漏智断销碍入空而生此天者，名不回心钝根那含，通称罗汉也！若无想外道与广果天人能穷空者，则来生此天；若穷空不能销碍，是迷于有漏，无所见闻，于彼不来便入轮转</a:t>
            </a:r>
            <a:r>
              <a:rPr lang="zh-CN" altLang="en-US" dirty="0" smtClean="0">
                <a:latin typeface="+mn-ea"/>
              </a:rPr>
              <a:t>矣。不归，不来也。旧</a:t>
            </a:r>
            <a:r>
              <a:rPr lang="zh-CN" altLang="en-US" dirty="0">
                <a:latin typeface="+mn-ea"/>
              </a:rPr>
              <a:t>引经论释无想外道业尽必堕，是不来义也。</a:t>
            </a:r>
            <a:endParaRPr lang="en-US" altLang="zh-CN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+mn-ea"/>
              </a:rPr>
              <a:t>    蕅益：此等穷空，言既以空而灭色，复以识而灭空，又以无所有而灭识，又以非想非非想而灭无所有，则于空境，可谓竭尽心力矣。然空理不居色外，今既离色求空，岂尽空理，此钝根那含，与凡夫外道，所以同归迷闷也。但此中若从不还天圣道穷者，直待非非想处八万大劫寿满，方出三界，生方便有余秽土，名不回心钝阿罗汉。若从无想诸外道天及广果凡夫来者，则一味求空，不知回头观察真空道理，名为穷空不归，此乃迷有漏天，作涅槃想，既不闻出世真正法门，则报尽还堕，随其夙业，依旧轮转于七趣矣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854238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D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、总辨王民不同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阿难，是诸天上各各天人，则是凡夫业果酬答，答尽入轮。彼之天王，即是菩萨游三摩提，渐次增进，回向圣伦所修行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路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这些天上，除五不还天为圣人所寄居之外，其他六欲、四禅、四空天等，各各天中的天人，则都是凡夫，以曾经修有漏善业，所感得的业果酬答而已，天福答尽，依然要散入轮回，随业流转。至于各天中的天王，即是大乘菩萨，寄迹天王之位，遨游于其自住三摩地中，济物利生，渐次增进功行德业，回向圣人之伦，所共修行的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道路）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dirty="0">
                <a:latin typeface="+mn-ea"/>
              </a:rPr>
              <a:t>通议：此结显圣凡之别</a:t>
            </a:r>
            <a:r>
              <a:rPr lang="zh-CN" altLang="en-US" dirty="0" smtClean="0">
                <a:latin typeface="+mn-ea"/>
              </a:rPr>
              <a:t>也。其</a:t>
            </a:r>
            <a:r>
              <a:rPr lang="zh-CN" altLang="en-US" dirty="0">
                <a:latin typeface="+mn-ea"/>
              </a:rPr>
              <a:t>诸天天人皆凡夫业果酬答，报尽必坠；若诸天之王皆菩萨寄位游戏，出入诸禅三昧，增进圣位，以入菩提路</a:t>
            </a:r>
            <a:r>
              <a:rPr lang="zh-CN" altLang="en-US" dirty="0" smtClean="0">
                <a:latin typeface="+mn-ea"/>
              </a:rPr>
              <a:t>也。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蕅益：此</a:t>
            </a:r>
            <a:r>
              <a:rPr lang="zh-CN" altLang="en-US" dirty="0">
                <a:latin typeface="+mn-ea"/>
              </a:rPr>
              <a:t>文宜在下科之后，乃是通结三界之文。今既错简在此，另作一科释之</a:t>
            </a:r>
            <a:r>
              <a:rPr lang="zh-CN" altLang="en-US" dirty="0" smtClean="0">
                <a:latin typeface="+mn-ea"/>
              </a:rPr>
              <a:t>。是</a:t>
            </a:r>
            <a:r>
              <a:rPr lang="zh-CN" altLang="en-US" dirty="0">
                <a:latin typeface="+mn-ea"/>
              </a:rPr>
              <a:t>诸天上者，总指欲界六天，色界十三及无色四。惟除五不还天，非此所指，以非凡夫酬业处故</a:t>
            </a:r>
            <a:r>
              <a:rPr lang="zh-CN" altLang="en-US" dirty="0" smtClean="0">
                <a:latin typeface="+mn-ea"/>
              </a:rPr>
              <a:t>。言</a:t>
            </a:r>
            <a:r>
              <a:rPr lang="zh-CN" altLang="en-US" dirty="0">
                <a:latin typeface="+mn-ea"/>
              </a:rPr>
              <a:t>菩萨所修行路者，如华严经，三地多作帝释天王，四地多作夜摩天王，乃至八地多作小千世界梵王，九地多作中千世界梵王，十地多作大千世界大梵天王等是也</a:t>
            </a:r>
            <a:r>
              <a:rPr lang="zh-CN" altLang="en-US" dirty="0" smtClean="0">
                <a:latin typeface="+mn-ea"/>
              </a:rPr>
              <a:t>。孤</a:t>
            </a:r>
            <a:r>
              <a:rPr lang="zh-CN" altLang="en-US" dirty="0">
                <a:latin typeface="+mn-ea"/>
              </a:rPr>
              <a:t>山曰：游三摩提者，以菩萨善入出住百千三昧，故住此定而为天王。九次第定名善入，师子奋迅名善出，超越三昧名善住，一一皆能深达实相，号首楞严。</a:t>
            </a:r>
          </a:p>
          <a:p>
            <a:pPr marL="0" indent="0">
              <a:buNone/>
            </a:pP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398921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55272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E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、结成无色名目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阿难，是四空天，身心灭尽，定性现前；无业果色，从此逮终，名无色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（上说四空天，身心皆已俱灭，定性现前，已无四大质碍之业果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色，唯有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清净四大之定果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色，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要无漏天眼方能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看见，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从此空处始，至非非想处终，依正皆空，故名无色界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。分析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无色界之天人凭借定力，暂时现出没有明显的依报与正报之细色，并非真正证了五蕴皆空，永脱分段生死及变易生死，永绝一切业果。换言之，乃是有漏戒及有漏定之善业力所持，暂得如此，天报受尽后仍然散入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轮回）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dirty="0">
                <a:latin typeface="+mn-ea"/>
              </a:rPr>
              <a:t>通议：此结无色界</a:t>
            </a:r>
            <a:r>
              <a:rPr lang="zh-CN" altLang="en-US" dirty="0" smtClean="0">
                <a:latin typeface="+mn-ea"/>
              </a:rPr>
              <a:t>也。此</a:t>
            </a:r>
            <a:r>
              <a:rPr lang="zh-CN" altLang="en-US" dirty="0">
                <a:latin typeface="+mn-ea"/>
              </a:rPr>
              <a:t>四空处色蕴既销，妄想已灭，故</a:t>
            </a:r>
            <a:r>
              <a:rPr lang="zh-CN" altLang="en-US" dirty="0" smtClean="0">
                <a:latin typeface="+mn-ea"/>
              </a:rPr>
              <a:t>云身心</a:t>
            </a:r>
            <a:r>
              <a:rPr lang="zh-CN" altLang="en-US" dirty="0">
                <a:latin typeface="+mn-ea"/>
              </a:rPr>
              <a:t>灭尽。有定果色，名定性现前。无业果色，名无色界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蕅益：色</a:t>
            </a:r>
            <a:r>
              <a:rPr lang="zh-CN" altLang="en-US" dirty="0">
                <a:latin typeface="+mn-ea"/>
              </a:rPr>
              <a:t>蕴销亡，名身灭尽；四蕴精微，名心灭尽。定性现前者，仍有定果色也。无业果色者，凡外肉天二眼所不能见，所以名为无色界也。从此逮终者，言此外更无别天，当知三界虚妄之相，终于此矣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19191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55272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通</a:t>
            </a:r>
            <a:r>
              <a:rPr lang="zh-CN" altLang="zh-CN" dirty="0" smtClean="0"/>
              <a:t>议</a:t>
            </a:r>
            <a:r>
              <a:rPr lang="en-US" altLang="zh-CN" dirty="0" smtClean="0"/>
              <a:t>》</a:t>
            </a:r>
            <a:r>
              <a:rPr lang="zh-CN" altLang="zh-CN" dirty="0" smtClean="0"/>
              <a:t>曰</a:t>
            </a:r>
            <a:r>
              <a:rPr lang="zh-CN" altLang="zh-CN" dirty="0"/>
              <a:t>：此备言七趣升沉之所以</a:t>
            </a:r>
            <a:r>
              <a:rPr lang="zh-CN" altLang="zh-CN" dirty="0" smtClean="0"/>
              <a:t>也</a:t>
            </a:r>
            <a:r>
              <a:rPr lang="zh-CN" altLang="en-US" dirty="0" smtClean="0"/>
              <a:t>。</a:t>
            </a:r>
            <a:r>
              <a:rPr lang="zh-CN" altLang="zh-CN" dirty="0" smtClean="0"/>
              <a:t>生</a:t>
            </a:r>
            <a:r>
              <a:rPr lang="zh-CN" altLang="zh-CN" dirty="0"/>
              <a:t>为循情，故</a:t>
            </a:r>
            <a:r>
              <a:rPr lang="zh-CN" altLang="zh-CN" dirty="0" smtClean="0"/>
              <a:t>云顺</a:t>
            </a:r>
            <a:r>
              <a:rPr lang="zh-CN" altLang="zh-CN" dirty="0"/>
              <a:t>习。临终恶业果报现前，故</a:t>
            </a:r>
            <a:r>
              <a:rPr lang="zh-CN" altLang="zh-CN" dirty="0" smtClean="0"/>
              <a:t>云变流</a:t>
            </a:r>
            <a:r>
              <a:rPr lang="zh-CN" altLang="zh-CN" dirty="0"/>
              <a:t>。二习</a:t>
            </a:r>
            <a:r>
              <a:rPr lang="zh-CN" altLang="zh-CN" dirty="0" smtClean="0"/>
              <a:t>相交</a:t>
            </a:r>
            <a:r>
              <a:rPr lang="zh-CN" altLang="en-US" dirty="0" smtClean="0"/>
              <a:t>，</a:t>
            </a:r>
            <a:r>
              <a:rPr lang="zh-CN" altLang="zh-CN" dirty="0" smtClean="0"/>
              <a:t>谓</a:t>
            </a:r>
            <a:r>
              <a:rPr lang="zh-CN" altLang="zh-CN" dirty="0"/>
              <a:t>方生方死</a:t>
            </a:r>
            <a:r>
              <a:rPr lang="zh-CN" altLang="zh-CN" dirty="0" smtClean="0"/>
              <a:t>之际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善恶</a:t>
            </a:r>
            <a:r>
              <a:rPr lang="zh-CN" altLang="zh-CN" dirty="0"/>
              <a:t>殊途，升沉遂</a:t>
            </a:r>
            <a:r>
              <a:rPr lang="zh-CN" altLang="zh-CN" dirty="0" smtClean="0"/>
              <a:t>别</a:t>
            </a:r>
            <a:r>
              <a:rPr lang="zh-CN" altLang="en-US" dirty="0" smtClean="0"/>
              <a:t>。</a:t>
            </a:r>
            <a:r>
              <a:rPr lang="zh-CN" altLang="zh-CN" dirty="0" smtClean="0"/>
              <a:t>故</a:t>
            </a:r>
            <a:r>
              <a:rPr lang="zh-CN" altLang="zh-CN" dirty="0"/>
              <a:t>纯想即飞必生天上，此纯想业</a:t>
            </a:r>
            <a:r>
              <a:rPr lang="zh-CN" altLang="zh-CN" dirty="0" smtClean="0"/>
              <a:t>也</a:t>
            </a:r>
            <a:r>
              <a:rPr lang="zh-CN" altLang="en-US" dirty="0" smtClean="0"/>
              <a:t>。</a:t>
            </a:r>
            <a:r>
              <a:rPr lang="zh-CN" altLang="zh-CN" dirty="0" smtClean="0"/>
              <a:t>若</a:t>
            </a:r>
            <a:r>
              <a:rPr lang="zh-CN" altLang="zh-CN" dirty="0"/>
              <a:t>兼福慧净愿，故生净土，此纯净想</a:t>
            </a:r>
            <a:r>
              <a:rPr lang="zh-CN" altLang="zh-CN" dirty="0" smtClean="0"/>
              <a:t>也</a:t>
            </a:r>
            <a:r>
              <a:rPr lang="zh-CN" altLang="en-US" dirty="0" smtClean="0"/>
              <a:t>。</a:t>
            </a:r>
            <a:r>
              <a:rPr lang="zh-CN" altLang="zh-CN" dirty="0" smtClean="0"/>
              <a:t>若</a:t>
            </a:r>
            <a:r>
              <a:rPr lang="zh-CN" altLang="zh-CN" dirty="0"/>
              <a:t>情少想多，故升为神仙之类，有护法心</a:t>
            </a:r>
            <a:r>
              <a:rPr lang="zh-CN" altLang="zh-CN" dirty="0" smtClean="0"/>
              <a:t>者</a:t>
            </a:r>
            <a:r>
              <a:rPr lang="zh-CN" altLang="en-US" dirty="0" smtClean="0"/>
              <a:t>，</a:t>
            </a:r>
            <a:r>
              <a:rPr lang="zh-CN" altLang="zh-CN" dirty="0" smtClean="0"/>
              <a:t>亲</a:t>
            </a:r>
            <a:r>
              <a:rPr lang="zh-CN" altLang="zh-CN" dirty="0"/>
              <a:t>住佛座，此亦习使然</a:t>
            </a:r>
            <a:r>
              <a:rPr lang="zh-CN" altLang="zh-CN" dirty="0" smtClean="0"/>
              <a:t>也</a:t>
            </a:r>
            <a:r>
              <a:rPr lang="zh-CN" altLang="en-US" dirty="0" smtClean="0"/>
              <a:t>。</a:t>
            </a:r>
            <a:r>
              <a:rPr lang="zh-CN" altLang="zh-CN" dirty="0" smtClean="0"/>
              <a:t>若</a:t>
            </a:r>
            <a:r>
              <a:rPr lang="zh-CN" altLang="zh-CN" dirty="0"/>
              <a:t>情想</a:t>
            </a:r>
            <a:r>
              <a:rPr lang="zh-CN" altLang="zh-CN" dirty="0" smtClean="0"/>
              <a:t>均等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则</a:t>
            </a:r>
            <a:r>
              <a:rPr lang="zh-CN" altLang="zh-CN" dirty="0"/>
              <a:t>为人类，但约情想厚薄以分智愚。若六情四</a:t>
            </a:r>
            <a:r>
              <a:rPr lang="zh-CN" altLang="zh-CN" dirty="0" smtClean="0"/>
              <a:t>想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则</a:t>
            </a:r>
            <a:r>
              <a:rPr lang="zh-CN" altLang="zh-CN" dirty="0"/>
              <a:t>为毛羽群</a:t>
            </a:r>
            <a:r>
              <a:rPr lang="zh-CN" altLang="zh-CN" dirty="0" smtClean="0"/>
              <a:t>族</a:t>
            </a:r>
            <a:r>
              <a:rPr lang="zh-CN" altLang="en-US" dirty="0" smtClean="0"/>
              <a:t>；</a:t>
            </a:r>
            <a:r>
              <a:rPr lang="zh-CN" altLang="zh-CN" dirty="0" smtClean="0"/>
              <a:t>七情</a:t>
            </a:r>
            <a:r>
              <a:rPr lang="zh-CN" altLang="zh-CN" dirty="0"/>
              <a:t>三</a:t>
            </a:r>
            <a:r>
              <a:rPr lang="zh-CN" altLang="zh-CN" dirty="0" smtClean="0"/>
              <a:t>想</a:t>
            </a:r>
            <a:r>
              <a:rPr lang="zh-CN" altLang="en-US" dirty="0" smtClean="0"/>
              <a:t>，</a:t>
            </a:r>
            <a:r>
              <a:rPr lang="zh-CN" altLang="zh-CN" dirty="0" smtClean="0"/>
              <a:t>下沉</a:t>
            </a:r>
            <a:r>
              <a:rPr lang="zh-CN" altLang="zh-CN" dirty="0"/>
              <a:t>水轮受气猛火；若八情二</a:t>
            </a:r>
            <a:r>
              <a:rPr lang="zh-CN" altLang="zh-CN" dirty="0" smtClean="0"/>
              <a:t>想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则</a:t>
            </a:r>
            <a:r>
              <a:rPr lang="zh-CN" altLang="zh-CN" dirty="0"/>
              <a:t>为饿鬼，见水成火故能害己；若九情一</a:t>
            </a:r>
            <a:r>
              <a:rPr lang="zh-CN" altLang="zh-CN" dirty="0" smtClean="0"/>
              <a:t>想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则</a:t>
            </a:r>
            <a:r>
              <a:rPr lang="zh-CN" altLang="zh-CN" dirty="0"/>
              <a:t>入地狱，纯情即沉阿鼻，若加谤法、五逆十重则永无出期。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2964962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、总结天趣虚妄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/>
              <a:t>         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此皆不了妙觉明心，积妄发生，妄有三界，中间妄随七趣沉溺，补特伽罗，各从其类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此等三界中之众生，都是由于不了自己本妙觉性、本明真心，以致背觉合尘，积诸妄业，发生依正之诸苦乐报，虚妄而有三界之相。于此三界之中间，妄随着七趣而沉溺，补特伽罗，各各依从自己的业因，而受其同类之业果）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+mn-ea"/>
              </a:rPr>
              <a:t>    通议：此略结三界虚妄</a:t>
            </a:r>
            <a:r>
              <a:rPr lang="zh-CN" altLang="en-US" dirty="0" smtClean="0">
                <a:latin typeface="+mn-ea"/>
              </a:rPr>
              <a:t>也。谓</a:t>
            </a:r>
            <a:r>
              <a:rPr lang="zh-CN" altLang="en-US" dirty="0">
                <a:latin typeface="+mn-ea"/>
              </a:rPr>
              <a:t>欲界已上由昔人中修因感果，但不了妙觉明心，虽欲修因，其实积妄发生，妄有三界之相，未得真修，报尽入轮，故妄随七趣</a:t>
            </a:r>
            <a:r>
              <a:rPr lang="zh-CN" altLang="en-US" dirty="0" smtClean="0">
                <a:latin typeface="+mn-ea"/>
              </a:rPr>
              <a:t>沉溺，永在</a:t>
            </a:r>
            <a:r>
              <a:rPr lang="zh-CN" altLang="en-US" dirty="0">
                <a:latin typeface="+mn-ea"/>
              </a:rPr>
              <a:t>生死，故</a:t>
            </a:r>
            <a:r>
              <a:rPr lang="zh-CN" altLang="en-US" dirty="0" smtClean="0">
                <a:latin typeface="+mn-ea"/>
              </a:rPr>
              <a:t>云补</a:t>
            </a:r>
            <a:r>
              <a:rPr lang="zh-CN" altLang="en-US" dirty="0">
                <a:latin typeface="+mn-ea"/>
              </a:rPr>
              <a:t>特伽罗各从其类。梵语补特伽</a:t>
            </a:r>
            <a:r>
              <a:rPr lang="zh-CN" altLang="en-US" dirty="0" smtClean="0">
                <a:latin typeface="+mn-ea"/>
              </a:rPr>
              <a:t>罗，此</a:t>
            </a:r>
            <a:r>
              <a:rPr lang="zh-CN" altLang="en-US" dirty="0">
                <a:latin typeface="+mn-ea"/>
              </a:rPr>
              <a:t>云数取趣。</a:t>
            </a:r>
            <a:endParaRPr lang="en-US" altLang="zh-CN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+mn-ea"/>
              </a:rPr>
              <a:t>    蕅益：补特伽罗，此翻有情，亦翻数取趣，谓诸有情，起惑造业，随趣受生，于三界中，数数有所取著也。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692169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4980441"/>
              </p:ext>
            </p:extLst>
          </p:nvPr>
        </p:nvGraphicFramePr>
        <p:xfrm>
          <a:off x="-1" y="19472"/>
          <a:ext cx="9036496" cy="684647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67108"/>
                <a:gridCol w="906842"/>
                <a:gridCol w="685490"/>
                <a:gridCol w="1709951"/>
                <a:gridCol w="1428577"/>
                <a:gridCol w="1709951"/>
                <a:gridCol w="1428577"/>
              </a:tblGrid>
              <a:tr h="205409">
                <a:tc gridSpan="3">
                  <a:txBody>
                    <a:bodyPr/>
                    <a:lstStyle/>
                    <a:p>
                      <a:pPr indent="200660" algn="ctr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二十八天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96850" algn="just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寿 量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身 高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2255" algn="just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受用差别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1445" algn="just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三界九地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899">
                <a:tc rowSpan="4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四空天</a:t>
                      </a:r>
                    </a:p>
                  </a:txBody>
                  <a:tcPr marL="45184" marR="45184" marT="0" marB="0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非非想处天</a:t>
                      </a:r>
                      <a:endParaRPr lang="zh-CN" sz="1400" b="1" kern="100" dirty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八万大劫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31750" indent="127000"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 </a:t>
                      </a:r>
                      <a:endParaRPr lang="zh-CN" sz="1400" b="1" kern="100" dirty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穷性令尽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非非想处地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8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无所有处天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六万大劫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穷识令灭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无所有处地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8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识无边处天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四万大劫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灭空归识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识无边处地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8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空无边处天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二万大劫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灭色归空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空无边处地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899">
                <a:tc rowSpan="9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四禅九天</a:t>
                      </a:r>
                    </a:p>
                  </a:txBody>
                  <a:tcPr marL="45184" marR="45184" marT="0" marB="0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色究竟天</a:t>
                      </a:r>
                      <a:endParaRPr lang="zh-CN" sz="1400" b="1" kern="100" dirty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不还五天</a:t>
                      </a:r>
                      <a:endParaRPr lang="zh-CN" sz="1400" b="1" kern="100" dirty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一万六千大劫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一万六千由旬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marL="31750" indent="127000"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 </a:t>
                      </a:r>
                      <a:endParaRPr lang="zh-CN" sz="1400" b="1" kern="100" dirty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31750" indent="127000"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 </a:t>
                      </a:r>
                      <a:endParaRPr lang="zh-CN" sz="1400" b="1" kern="100" dirty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32385"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双舍苦乐，心无憎爱，一念平等，清净无杂。劫坏之时，三灾不及。</a:t>
                      </a:r>
                      <a:endParaRPr lang="zh-CN" sz="1400" b="1" kern="100" dirty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舍念清净地</a:t>
                      </a:r>
                    </a:p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（三果圣居）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8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善现天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八千大劫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八千由旬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58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善见天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四千大劫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四千由旬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58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无热天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二千大劫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二千由旬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58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无烦天</a:t>
                      </a:r>
                      <a:endParaRPr lang="zh-CN" sz="1400" b="1" kern="100" dirty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endParaRPr lang="zh-CN" sz="1400" b="1" kern="100" dirty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一千大劫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一千由旬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58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无想天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凡夫四天</a:t>
                      </a:r>
                      <a:endParaRPr lang="zh-CN" sz="1400" b="1" kern="100" dirty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五百大劫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五百由旬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（舍定增上）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8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广果天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五百大劫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五百由旬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（净福增上）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8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福爱天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二百五十大劫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750"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二百五十由旬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58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福生天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750"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一百二十五大劫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750"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一百二五由旬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5899"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三禅三天</a:t>
                      </a:r>
                    </a:p>
                  </a:txBody>
                  <a:tcPr marL="45184" marR="45184" marT="0" marB="0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遍净天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六十四大劫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六四由旬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32385"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伏前六识作用。心得安隐自在之妙乐。未离出入之息，但受风灾。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离喜妙乐地</a:t>
                      </a:r>
                    </a:p>
                    <a:p>
                      <a:pPr marL="133350" indent="-133350"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（三禅乐俱，</a:t>
                      </a:r>
                    </a:p>
                    <a:p>
                      <a:pPr marL="133350"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净乐增上）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8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1750"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无量净天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三十二大劫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三二由旬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58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少净天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十六大劫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十六由旬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5899"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en-US" altLang="zh-CN" sz="1400" b="1" kern="100" dirty="0" smtClean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en-US" altLang="zh-CN" sz="1400" b="1" kern="100" dirty="0" smtClean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CN" sz="1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二</a:t>
                      </a: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禅</a:t>
                      </a:r>
                      <a:r>
                        <a:rPr lang="zh-CN" sz="1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三天</a:t>
                      </a:r>
                      <a:endParaRPr lang="zh-CN" sz="1400" b="1" kern="100" dirty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vert="eaVert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光音天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八大劫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八由旬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32385"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伏前五识作用。纯内净法喜之乐。无觉无观。内有喜水，受水、风二灾。</a:t>
                      </a:r>
                    </a:p>
                  </a:txBody>
                  <a:tcPr marL="45184" marR="45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定生喜乐地</a:t>
                      </a:r>
                    </a:p>
                    <a:p>
                      <a:pPr marL="133350" indent="-133350"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（二禅喜俱，</a:t>
                      </a:r>
                    </a:p>
                    <a:p>
                      <a:pPr marL="133350"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光明增上）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8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无量光天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四大劫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四由旬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0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少光天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二大劫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二由旬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5899"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en-US" altLang="zh-CN" sz="1400" b="1" kern="100" dirty="0" smtClean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endParaRPr lang="en-US" altLang="zh-CN" sz="1400" b="1" kern="100" dirty="0" smtClean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CN" sz="1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初</a:t>
                      </a: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禅三天</a:t>
                      </a:r>
                    </a:p>
                  </a:txBody>
                  <a:tcPr marL="45184" marR="45184" marT="0" marB="0" vert="eaVert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大梵天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六十小劫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一由旬半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32385"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唯眼、耳、身三识之活动。离欲界诸苦。内有觉观火。受火、水、风三灾。</a:t>
                      </a:r>
                    </a:p>
                  </a:txBody>
                  <a:tcPr marL="45184" marR="45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离生喜乐地</a:t>
                      </a:r>
                    </a:p>
                    <a:p>
                      <a:pPr marL="133350" indent="-133350"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（初禅共戒，</a:t>
                      </a:r>
                    </a:p>
                    <a:p>
                      <a:pPr marL="133350"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戒德增上）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3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梵辅天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四十小劫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一由旬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58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梵众天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二十小劫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半由旬</a:t>
                      </a:r>
                    </a:p>
                  </a:txBody>
                  <a:tcPr marL="45184" marR="451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5899">
                <a:tc gridSpan="3"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欲界六天</a:t>
                      </a:r>
                    </a:p>
                  </a:txBody>
                  <a:tcPr marL="45184" marR="45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详见六欲天之归结 </a:t>
                      </a:r>
                    </a:p>
                  </a:txBody>
                  <a:tcPr marL="45184" marR="45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五趣杂居地</a:t>
                      </a:r>
                    </a:p>
                  </a:txBody>
                  <a:tcPr marL="45184" marR="451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3534809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3187670"/>
              </p:ext>
            </p:extLst>
          </p:nvPr>
        </p:nvGraphicFramePr>
        <p:xfrm>
          <a:off x="107505" y="116632"/>
          <a:ext cx="8928999" cy="6691311"/>
        </p:xfrm>
        <a:graphic>
          <a:graphicData uri="http://schemas.openxmlformats.org/drawingml/2006/table">
            <a:tbl>
              <a:tblPr firstRow="1" bandRow="1"/>
              <a:tblGrid>
                <a:gridCol w="360039"/>
                <a:gridCol w="792088"/>
                <a:gridCol w="1224136"/>
                <a:gridCol w="1728195"/>
                <a:gridCol w="2088231"/>
                <a:gridCol w="792086"/>
                <a:gridCol w="1944224"/>
              </a:tblGrid>
              <a:tr h="6319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黑体"/>
                          <a:cs typeface="Times New Roman"/>
                        </a:rPr>
                        <a:t>四禅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黑体"/>
                          <a:cs typeface="Times New Roman"/>
                        </a:rPr>
                        <a:t>名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黑体"/>
                          <a:cs typeface="Times New Roman"/>
                        </a:rPr>
                        <a:t>义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黑体"/>
                          <a:cs typeface="Times New Roman"/>
                        </a:rPr>
                        <a:t>观法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黑体"/>
                          <a:cs typeface="Times New Roman"/>
                        </a:rPr>
                        <a:t>发相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黑体"/>
                          <a:cs typeface="Times New Roman"/>
                        </a:rPr>
                        <a:t>禅支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黑体"/>
                          <a:cs typeface="Times New Roman"/>
                        </a:rPr>
                        <a:t>功德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47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初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禅</a:t>
                      </a:r>
                      <a:endParaRPr lang="en-US" altLang="zh-CN" sz="1600" b="1" kern="100" dirty="0" smtClean="0">
                        <a:effectLst/>
                        <a:latin typeface="Calibri"/>
                        <a:ea typeface="楷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：</a:t>
                      </a:r>
                      <a:r>
                        <a:rPr lang="zh-CN" altLang="en-US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离生喜乐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觉观三昧、有觉有观三昧、圣说法定（言语道未断）、觉观俱禅。</a:t>
                      </a:r>
                      <a:endParaRPr lang="zh-CN" sz="16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离欲及恶法，有觉并有观。 离生及喜乐，是人入初禅。已得离淫火，则获清凉定。</a:t>
                      </a:r>
                      <a:endParaRPr lang="zh-CN" sz="16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息道观</a:t>
                      </a:r>
                      <a:endParaRPr lang="zh-CN" sz="16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身心虚寂，不见内外，十六触（动、痒、凉、暖、轻、重、涩、滑；掉、猗、冷、热、浮、沈、坚、软）成就，十种善法眷属（定、空、明净、喜悦、乐、善心生、知见明了、无累解脱、境界现前、心调柔软）俱起，具禅五支。初禅喜乐，从觉观生，与身识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相应</a:t>
                      </a:r>
                      <a:r>
                        <a:rPr lang="zh-CN" altLang="en-US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。</a:t>
                      </a:r>
                      <a:endParaRPr lang="zh-CN" sz="16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1.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觉</a:t>
                      </a:r>
                      <a:endParaRPr lang="en-US" altLang="zh-CN" sz="1600" b="1" kern="100" dirty="0" smtClean="0">
                        <a:effectLst/>
                        <a:latin typeface="Calibri"/>
                        <a:ea typeface="楷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2.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观</a:t>
                      </a:r>
                      <a:endParaRPr lang="en-US" altLang="zh-CN" sz="1600" b="1" kern="100" dirty="0" smtClean="0">
                        <a:effectLst/>
                        <a:latin typeface="Calibri"/>
                        <a:ea typeface="楷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3.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喜</a:t>
                      </a:r>
                      <a:endParaRPr lang="en-US" altLang="zh-CN" sz="1600" b="1" kern="100" dirty="0" smtClean="0">
                        <a:effectLst/>
                        <a:latin typeface="Calibri"/>
                        <a:ea typeface="楷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4.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乐</a:t>
                      </a:r>
                      <a:endParaRPr lang="en-US" altLang="zh-CN" sz="1600" b="1" kern="100" dirty="0" smtClean="0">
                        <a:effectLst/>
                        <a:latin typeface="Calibri"/>
                        <a:ea typeface="楷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5.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一心</a:t>
                      </a:r>
                      <a:endParaRPr lang="zh-CN" sz="16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离过德（离五盖），</a:t>
                      </a:r>
                      <a:endParaRPr lang="zh-CN" sz="16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善心德（具五支，具信、戒、舍、定、闻、慧等善法）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。</a:t>
                      </a:r>
                      <a:endParaRPr lang="en-US" altLang="zh-CN" sz="1600" b="1" kern="100" dirty="0" smtClean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唯眼、耳、身三识之活动，离欲界诸苦。因内有觉观之火，初禅天受火、水、风三灾。觉观俱禅。戒德增上。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80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二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禅</a:t>
                      </a:r>
                      <a:endParaRPr lang="en-US" altLang="zh-CN" sz="1600" b="1" kern="100" dirty="0" smtClean="0">
                        <a:effectLst/>
                        <a:latin typeface="Calibri"/>
                        <a:ea typeface="楷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：定生喜乐</a:t>
                      </a:r>
                      <a:endParaRPr lang="zh-CN" sz="16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无觉无观三昧、喜俱禅，属圣默然定（言语道灭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）</a:t>
                      </a:r>
                      <a:r>
                        <a:rPr lang="zh-CN" altLang="en-US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。</a:t>
                      </a:r>
                      <a:endParaRPr lang="zh-CN" sz="16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Calibri"/>
                          <a:ea typeface="楷体"/>
                          <a:cs typeface="Times New Roman"/>
                        </a:rPr>
                        <a:t>摄心入禅时，以觉观为恼。</a:t>
                      </a:r>
                      <a:r>
                        <a:rPr lang="en-US" sz="1600" b="1" kern="100">
                          <a:effectLst/>
                          <a:latin typeface="Calibri"/>
                          <a:ea typeface="楷体"/>
                          <a:cs typeface="Times New Roman"/>
                        </a:rPr>
                        <a:t>    </a:t>
                      </a:r>
                      <a:r>
                        <a:rPr lang="zh-CN" sz="1600" b="1" kern="100">
                          <a:effectLst/>
                          <a:latin typeface="Calibri"/>
                          <a:ea typeface="楷体"/>
                          <a:cs typeface="Times New Roman"/>
                        </a:rPr>
                        <a:t>是故除觉观，得入一识处。</a:t>
                      </a:r>
                      <a:r>
                        <a:rPr lang="en-US" sz="1600" b="1" kern="100">
                          <a:effectLst/>
                          <a:latin typeface="Calibri"/>
                          <a:ea typeface="楷体"/>
                          <a:cs typeface="Times New Roman"/>
                        </a:rPr>
                        <a:t>    </a:t>
                      </a:r>
                      <a:r>
                        <a:rPr lang="zh-CN" sz="1600" b="1" kern="100">
                          <a:effectLst/>
                          <a:latin typeface="Calibri"/>
                          <a:ea typeface="楷体"/>
                          <a:cs typeface="Times New Roman"/>
                        </a:rPr>
                        <a:t>内心清净故，定生得喜乐。</a:t>
                      </a:r>
                      <a:r>
                        <a:rPr lang="en-US" sz="1600" b="1" kern="100">
                          <a:effectLst/>
                          <a:latin typeface="Calibri"/>
                          <a:ea typeface="楷体"/>
                          <a:cs typeface="Times New Roman"/>
                        </a:rPr>
                        <a:t>    </a:t>
                      </a:r>
                      <a:r>
                        <a:rPr lang="zh-CN" sz="1600" b="1" kern="100">
                          <a:effectLst/>
                          <a:latin typeface="Calibri"/>
                          <a:ea typeface="楷体"/>
                          <a:cs typeface="Times New Roman"/>
                        </a:rPr>
                        <a:t>得入此二禅，喜勇心大悦。</a:t>
                      </a:r>
                      <a:endParaRPr lang="zh-CN" sz="1600" b="1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依六行观（观下地之过上地之胜生欣厌心，上上增进），观二禅内净安隐，胜初禅觉观动乱之定。依三种方便（一不受不着故得离，二诃责故得离，三观析故得离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）</a:t>
                      </a:r>
                      <a:r>
                        <a:rPr lang="zh-CN" altLang="en-US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，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离</a:t>
                      </a: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二禅之过。</a:t>
                      </a:r>
                      <a:endParaRPr lang="zh-CN" sz="16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Calibri"/>
                          <a:ea typeface="楷体"/>
                          <a:cs typeface="Times New Roman"/>
                        </a:rPr>
                        <a:t>定生喜乐（皎洁定心，与喜俱发），因内净（远离外尘之外垢及初禅觉观之内垢，无觉无观，内心明净）生十种功德。二禅喜乐，从内心生，与意识相应。</a:t>
                      </a:r>
                      <a:endParaRPr lang="zh-CN" sz="1600" b="1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1.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内净</a:t>
                      </a:r>
                      <a:endParaRPr lang="en-US" altLang="zh-CN" sz="1600" b="1" kern="100" dirty="0" smtClean="0">
                        <a:effectLst/>
                        <a:latin typeface="Calibri"/>
                        <a:ea typeface="楷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2.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喜</a:t>
                      </a:r>
                      <a:endParaRPr lang="en-US" altLang="zh-CN" sz="1600" b="1" kern="100" dirty="0" smtClean="0">
                        <a:effectLst/>
                        <a:latin typeface="Calibri"/>
                        <a:ea typeface="楷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3.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乐</a:t>
                      </a:r>
                      <a:endParaRPr lang="en-US" altLang="zh-CN" sz="1600" b="1" kern="100" dirty="0" smtClean="0">
                        <a:effectLst/>
                        <a:latin typeface="Calibri"/>
                        <a:ea typeface="楷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4.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一心</a:t>
                      </a:r>
                      <a:endParaRPr lang="zh-CN" sz="16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离过德（离五盖，离觉观之过），</a:t>
                      </a:r>
                      <a:endParaRPr lang="zh-CN" sz="16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善心德（具四支，内净喜心具足，生信、敬、惭、愧等善法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）</a:t>
                      </a:r>
                      <a:r>
                        <a:rPr lang="zh-CN" altLang="en-US" sz="1600" b="1" kern="100" dirty="0" smtClean="0">
                          <a:effectLst/>
                          <a:latin typeface="+mn-lt"/>
                          <a:ea typeface="楷体"/>
                          <a:cs typeface="Times New Roman"/>
                        </a:rPr>
                        <a:t>。伏前五识作用，纯内净法喜之乐，无觉无观。因内有喜水，二禅天受水、风二灾。喜俱禅。光明增上。</a:t>
                      </a:r>
                      <a:endParaRPr lang="zh-CN" sz="1600" b="1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270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49525" y="15986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1139429"/>
              </p:ext>
            </p:extLst>
          </p:nvPr>
        </p:nvGraphicFramePr>
        <p:xfrm>
          <a:off x="107503" y="18428"/>
          <a:ext cx="8929003" cy="67229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1983"/>
                <a:gridCol w="618138"/>
                <a:gridCol w="1368152"/>
                <a:gridCol w="1368152"/>
                <a:gridCol w="2592292"/>
                <a:gridCol w="936104"/>
                <a:gridCol w="1584182"/>
              </a:tblGrid>
              <a:tr h="29287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三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禅</a:t>
                      </a:r>
                      <a:endParaRPr lang="en-US" altLang="zh-CN" sz="1600" b="1" kern="100" dirty="0" smtClean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：离喜妙乐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9630" marR="69630" marT="34815" marB="3481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乐俱禅，属无觉无观三昧，圣默然定之所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摄</a:t>
                      </a:r>
                      <a:r>
                        <a:rPr lang="zh-CN" altLang="en-US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。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9630" marR="69630" marT="34815" marB="3481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摄心第一定，寂然无所见。患苦欲弃之，亦如舍觉观。由爱故有苦，失喜则生忧。 离苦乐身安，舍念及方便。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9630" marR="69630" marT="34815" marB="3481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依六行观，观二禅之定虽从内净而发，但大喜勇动，定不牢固，有爱故苦，失喜则忧，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故专</a:t>
                      </a: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念三禅功德，依于三种方便舍于大喜。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9630" marR="69630" marT="34815" marB="3481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其心泯然入定，不依内外，与乐俱发，当乐发时，亦有功德眷属，但无动勇之喜为异。绵绵之乐，从内心而发，遍及全身，心乐美妙，不可为喻。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9630" marR="69630" marT="34815" marB="3481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1.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舍</a:t>
                      </a:r>
                      <a:endParaRPr lang="en-US" altLang="zh-CN" sz="1600" b="1" kern="100" dirty="0" smtClean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2.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念</a:t>
                      </a:r>
                      <a:endParaRPr lang="en-US" altLang="zh-CN" sz="1600" b="1" kern="100" dirty="0" smtClean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3.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智</a:t>
                      </a:r>
                      <a:endParaRPr lang="en-US" altLang="zh-CN" sz="1600" b="1" kern="100" dirty="0" smtClean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4.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乐</a:t>
                      </a:r>
                      <a:endParaRPr lang="en-US" altLang="zh-CN" sz="1600" b="1" kern="100" dirty="0" smtClean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5.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一心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9630" marR="69630" marT="34815" marB="3481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离过德（离五盖，离喜过），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善心德（具五支，内净喜心具足，生信、敬、惭、愧等善法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）</a:t>
                      </a:r>
                      <a:r>
                        <a:rPr lang="zh-CN" altLang="en-US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。伏前六识作用，心得安稳自在之妙乐。因未离出入之息，三禅天但受风灾。乐俱禅。</a:t>
                      </a:r>
                      <a:endParaRPr lang="en-US" altLang="zh-CN" sz="1600" b="1" kern="100" dirty="0" smtClean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净乐增上。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9630" marR="69630" marT="34815" marB="34815"/>
                </a:tc>
              </a:tr>
              <a:tr h="35579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四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禅</a:t>
                      </a:r>
                      <a:endParaRPr lang="en-US" altLang="zh-CN" sz="1600" b="1" kern="100" dirty="0" smtClean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：舍念清净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9630" marR="69630" marT="34815" marB="3481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不动定、舍俱禅，属无觉无观三昧，圣默然定之所摄。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9630" marR="69630" marT="34815" marB="3481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若能知乐患，见不动大安。 忧喜先已除，苦乐今亦断。</a:t>
                      </a:r>
                      <a:r>
                        <a:rPr lang="en-US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舍念清净心，入第四禅中。 第三禅中乐，无常动故弃。</a:t>
                      </a:r>
                      <a:r>
                        <a:rPr lang="en-US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欲界中断忧，初二禅除苦。 是故佛世尊，第四禅中说。</a:t>
                      </a:r>
                      <a:r>
                        <a:rPr lang="en-US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先已断忧苦，今则除苦乐。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9630" marR="69630" marT="34815" marB="3481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依六行观三禅之过（初欲得乐，一心勤求，大为辛苦；既得守护爱着，是亦为苦；一旦失坏，则复受苦，深见三禅乐有大苦之患，应一心厌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离</a:t>
                      </a:r>
                      <a:r>
                        <a:rPr lang="en-US" altLang="zh-CN" sz="1600" b="1" kern="10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,</a:t>
                      </a:r>
                      <a:r>
                        <a:rPr lang="zh-CN" sz="1600" b="1" kern="10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求</a:t>
                      </a:r>
                      <a:r>
                        <a:rPr lang="zh-CN" sz="1600" b="1" kern="100">
                          <a:effectLst/>
                          <a:latin typeface="楷体" pitchFamily="49" charset="-122"/>
                          <a:ea typeface="楷体" pitchFamily="49" charset="-122"/>
                        </a:rPr>
                        <a:t>四禅不动定），依三方便而舍乐，入不动定。</a:t>
                      </a:r>
                      <a:endParaRPr lang="zh-CN" sz="1600" b="1" kern="10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9630" marR="69630" marT="34815" marB="3481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其心豁然开发，定心安隐，出入息断。定发之时，与舍俱生，无苦无乐，空明寂静，善法眷属俱，心如明镜不动，亦如净水无波，绝诸乱想，正念坚固，犹如虚空，是名世间真实禅定，无诸垢染。行者住是定中，心不依善，亦不附恶，无所依倚，无形无质，亦无若干种种色相，而内成就净色之法。于此禅中，若欲转缘学一切事，随意成就，一切神通变化，霔雨说法，莫不从此定出。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9630" marR="69630" marT="34815" marB="3481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1.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不苦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不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乐</a:t>
                      </a:r>
                      <a:endParaRPr lang="en-US" altLang="zh-CN" sz="1600" b="1" kern="100" dirty="0" smtClean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2.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舍</a:t>
                      </a:r>
                      <a:endParaRPr lang="en-US" altLang="zh-CN" sz="1600" b="1" kern="100" dirty="0" smtClean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3.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念清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净</a:t>
                      </a:r>
                      <a:endParaRPr lang="en-US" altLang="zh-CN" sz="1600" b="1" kern="100" dirty="0" smtClean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4.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一心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9630" marR="69630" marT="34815" marB="3481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离过德（离五盖，离忧喜苦乐之过），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善心德（具四支，具信、敬、惭、愧等善法，功德善根深厚</a:t>
                      </a:r>
                      <a:r>
                        <a:rPr lang="zh-CN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）</a:t>
                      </a:r>
                      <a:r>
                        <a:rPr lang="zh-CN" altLang="en-US" sz="16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。双舍苦乐，心无爱憎，一念平等，清净无染。劫坏之时，四禅天三灾不及。舍俱禅。净福增上、舍定增上。</a:t>
                      </a:r>
                      <a:endParaRPr lang="zh-CN" sz="16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9630" marR="69630" marT="34815" marB="3481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589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zh-CN" altLang="en-US" dirty="0" smtClean="0">
                <a:solidFill>
                  <a:srgbClr val="FF0000"/>
                </a:solidFill>
              </a:rPr>
              <a:t>注意，不要把根本禅的某些境界当作是悟道、证道、解脱的标志。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如，进入根本禅（初二三四禅）后，离过德、善心德现前，淫欲暂伏，恶念不起，心地纯善。此与破人我执、断见思惑相似，然非真正的证道、解脱。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又，二禅伏前五识，三禅伏第六意识，根尘识暂时伏而不起。此与解根尘三结、初证人空相似，然不是真正的初证人空。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      </a:t>
            </a:r>
            <a:r>
              <a:rPr lang="zh-CN" altLang="en-US" dirty="0" smtClean="0">
                <a:solidFill>
                  <a:srgbClr val="FF0000"/>
                </a:solidFill>
              </a:rPr>
              <a:t>又，进入四空定之后，暂时脱色阴之累。此与破法我执相似，然亦非真正的证道、解脱，以其心</a:t>
            </a:r>
            <a:r>
              <a:rPr lang="zh-CN" altLang="en-US" dirty="0">
                <a:solidFill>
                  <a:srgbClr val="FF0000"/>
                </a:solidFill>
              </a:rPr>
              <a:t>游于七八二</a:t>
            </a:r>
            <a:r>
              <a:rPr lang="zh-CN" altLang="en-US" dirty="0" smtClean="0">
                <a:solidFill>
                  <a:srgbClr val="FF0000"/>
                </a:solidFill>
              </a:rPr>
              <a:t>识，而不能如实知其虚妄故。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      </a:t>
            </a:r>
            <a:r>
              <a:rPr lang="zh-CN" altLang="en-US" dirty="0" smtClean="0">
                <a:solidFill>
                  <a:srgbClr val="FF0000"/>
                </a:solidFill>
              </a:rPr>
              <a:t>后面即将接触的五十阴境，修行人陷入其中，之所以会招致魔，就是因为见地不正，误将暂时的世间禅定或外道邪定境界当作实有法、当作证道解脱，认假为真，不能当下觑破放下。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201853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（七）示修罗趣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、卵生鬼摄；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、胎生人摄；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、化生天摄；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、湿生畜摄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/>
              <a:t>        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复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次，阿难，是三界中，复有四种阿修罗类。若于鬼道，以护法力，乘通入空，此阿修罗，从卵而生，鬼趣所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摄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（若于鬼道中，以善愿善心，护持佛法，或护经咒，或护戒禅，或受佛遗嘱，护持依法修行之人，由于这种善业之力，舍却鬼趣，生阿修罗道中，乘通入居空界。这类阿修罗，是从卵而生，虽居空界，仍属鬼趣所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摄）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若于天中，降德贬坠，其所卜居，邻于日月，此阿修罗，从胎而出，人趣所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摄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（若是在天道中，因降损天德而被贬坠下来，改生在修罗道中，福报与天相似。他所选择的居处，邻近日月宫，下接人间。这类阿修罗，以其情重被贬，故感得从胎而出，情欲与人相同，故为人趣所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摄）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有修罗王，执持世界，力洞无畏，能与梵王及天帝释四天争权，此阿修罗，因变化有，天趣所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摄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（有一类阿修罗王，福报与天人相同，能执持世界，役使鬼神，左右人间祸福，神通力能洞彻诸天，无所畏惧，能与梵王、帝释及四天王争权。这类阿修罗，因变化而有，为天趣所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摄）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阿难，别有一分下劣修罗，生大海心，沉水穴口，旦游虚空，暮归水宿，此阿修罗，因湿气有，畜生趣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摄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（另外有一部分下劣的阿修罗，福薄力寡，生在大海心底，沉入深水穴口，白日游于虚空，供天趣阿修罗驱使，夜归海底而宿。这类阿修罗是因感湿气而生，为畜生道所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摄）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2481711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通</a:t>
            </a:r>
            <a:r>
              <a:rPr lang="zh-CN" altLang="zh-CN" dirty="0" smtClean="0"/>
              <a:t>议：</a:t>
            </a:r>
            <a:r>
              <a:rPr lang="zh-CN" altLang="zh-CN" dirty="0"/>
              <a:t>此阿修罗道</a:t>
            </a:r>
            <a:r>
              <a:rPr lang="zh-CN" altLang="zh-CN" dirty="0" smtClean="0"/>
              <a:t>也</a:t>
            </a:r>
            <a:r>
              <a:rPr lang="zh-CN" altLang="en-US" dirty="0" smtClean="0"/>
              <a:t>。</a:t>
            </a:r>
            <a:r>
              <a:rPr lang="zh-CN" altLang="zh-CN" dirty="0" smtClean="0"/>
              <a:t>旧</a:t>
            </a:r>
            <a:r>
              <a:rPr lang="zh-CN" altLang="zh-CN" dirty="0"/>
              <a:t>说非天，谓有天名而无天德，瞋习然</a:t>
            </a:r>
            <a:r>
              <a:rPr lang="zh-CN" altLang="zh-CN" dirty="0" smtClean="0"/>
              <a:t>也</a:t>
            </a:r>
            <a:r>
              <a:rPr lang="zh-CN" altLang="en-US" dirty="0" smtClean="0"/>
              <a:t>。</a:t>
            </a:r>
            <a:r>
              <a:rPr lang="zh-CN" altLang="zh-CN" dirty="0" smtClean="0"/>
              <a:t>判</a:t>
            </a:r>
            <a:r>
              <a:rPr lang="zh-CN" altLang="zh-CN" dirty="0"/>
              <a:t>属天趣，今经属于四生，非独天</a:t>
            </a:r>
            <a:r>
              <a:rPr lang="zh-CN" altLang="zh-CN" dirty="0" smtClean="0"/>
              <a:t>也</a:t>
            </a:r>
            <a:r>
              <a:rPr lang="zh-CN" altLang="en-US" dirty="0" smtClean="0"/>
              <a:t>。</a:t>
            </a:r>
            <a:r>
              <a:rPr lang="zh-CN" altLang="zh-CN" dirty="0" smtClean="0"/>
              <a:t>此言</a:t>
            </a:r>
            <a:r>
              <a:rPr lang="zh-CN" altLang="zh-CN" dirty="0"/>
              <a:t>鬼趣所摄云从卵生，未详所以。其与天争权，华严云与帝释战，今云与梵王等，且上界无瞋、梵王无欲，何争之有？此亦未详。其畜生趣摄者，业报类</a:t>
            </a:r>
            <a:r>
              <a:rPr lang="zh-CN" altLang="zh-CN" dirty="0" smtClean="0"/>
              <a:t>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蕅益：阿修罗</a:t>
            </a:r>
            <a:r>
              <a:rPr lang="zh-CN" altLang="en-US" dirty="0"/>
              <a:t>，具如前释。鬼道护法力者，是其先因，此由善力而升者也。天中降德亦是先因，此由业力而堕者也。执持世界者，亦能驱役鬼神，祸福人间，但其权不及天，故每怒而争之，本与帝释争权，而四王常为帝释先锋，或时帝释不胜，亦求梵王等助力也。此即修罗中王，其居皆在须弥山下，大海之中，彼下劣修罗，则其所统之人民耳</a:t>
            </a:r>
            <a:r>
              <a:rPr lang="zh-CN" altLang="en-US" dirty="0" smtClean="0"/>
              <a:t>。孤</a:t>
            </a:r>
            <a:r>
              <a:rPr lang="zh-CN" altLang="en-US" dirty="0"/>
              <a:t>山曰：若依七趣优劣，则修罗在人趣下。今为摄属不定，故在其后。幽溪曰：六道摄属，各有定处，惟修罗摄属四趣者，不特显果报之有四种，将是每一种下，亦杂具四因，惟观其何因为多，以堕其趣。如中品十恶为鬼道因，下品十恶为畜道因，中品十善为人道因，上品十善为天道因。若善恶业纯，则随受鬼、畜、人、天之报。其或倏焉为善，倏又为恶，倏焉而下，倏又为上，或善恶交战于一生，或上下交攻于一念，况复心怀猜忌，事欲胜他，故令垂终受报，强者先牵，或为鬼道而卵生，乃至或为畜道而湿生，然虽为鬼道，又能乘通入空，虽为畜道，又能旦游虚空，非兼人天福乎！至于人天二趣摄者，虽居邻日月，力洞无畏，仍有苦具，日夜三时，非兼鬼畜罪乎！故诸天与修罗战时，每以人间善恶多少而卜胜负，善多则天胜，不善多则修罗胜，一日方相战，而天帝乍胜乍负者再，正缘世有一人，欲为善而忽有恶念间之，欲为恶而又有善念间之，由其持疑未决，故令天帝若此。每见今之为行者，是非美恶，杂糅神襟，猜忌之念容存，好胜之心不免，亦当以是而为戒也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2866360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三、结示劝修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、结示迷妄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）结成妄果本空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难，如是地狱、饿鬼、畜生、人及神仙，天洎修罗，精研七趣，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皆是昏沉诸有为相，妄想受生，妄想随业，于妙圆明无作本心，皆如空华，元无所著，但一虚妄，更无根绪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如是地狱、饿鬼、畜生、人、仙、天及阿修罗，若精细研究，此七趣升沉往返的缘由，其实皆是众生自心，昏沉暗钝之无明惑，所起之诸有为相，因妄想而受生，因妄想而随业受报。于妙净圆明，无作无为的本有真心而言，皆如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虚空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喻真心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所见的狂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花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七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趣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一样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，当处出生，随处灭尽，原本就没有着落之处可寻，但一虚妄的名相而已，更没有什么根源头绪可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得）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dirty="0" smtClean="0">
                <a:latin typeface="+mn-ea"/>
              </a:rPr>
              <a:t>通议：</a:t>
            </a:r>
            <a:r>
              <a:rPr lang="zh-CN" altLang="en-US" dirty="0">
                <a:latin typeface="+mn-ea"/>
              </a:rPr>
              <a:t>此总结七趣之状以答问意</a:t>
            </a:r>
            <a:r>
              <a:rPr lang="zh-CN" altLang="en-US" dirty="0" smtClean="0">
                <a:latin typeface="+mn-ea"/>
              </a:rPr>
              <a:t>也。七</a:t>
            </a:r>
            <a:r>
              <a:rPr lang="zh-CN" altLang="en-US" dirty="0">
                <a:latin typeface="+mn-ea"/>
              </a:rPr>
              <a:t>趣皆从无明发业所感，故</a:t>
            </a:r>
            <a:r>
              <a:rPr lang="zh-CN" altLang="en-US" dirty="0" smtClean="0">
                <a:latin typeface="+mn-ea"/>
              </a:rPr>
              <a:t>云昏沉</a:t>
            </a:r>
            <a:r>
              <a:rPr lang="zh-CN" altLang="en-US" dirty="0">
                <a:latin typeface="+mn-ea"/>
              </a:rPr>
              <a:t>诸有为相。生因业果皆由妄想，于妙明中本无所有，如空中华更无根绪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蕅益：精研</a:t>
            </a:r>
            <a:r>
              <a:rPr lang="zh-CN" altLang="en-US" dirty="0">
                <a:latin typeface="+mn-ea"/>
              </a:rPr>
              <a:t>者，微细推穷也。昏沉，是惑。有为，是业。受生、随业，是其果报。所谓惑业苦三，如恶叉聚也。苦即法身，故名为妙。惑即般若，故曰圆明。业即解脱，故名无作。是知妙圆明无作本心，犹如太空，惑业苦三，均为华相，故曰但一虚妄更无根绪也</a:t>
            </a:r>
            <a:r>
              <a:rPr lang="zh-CN" altLang="en-US" dirty="0" smtClean="0">
                <a:latin typeface="+mn-ea"/>
              </a:rPr>
              <a:t>。既</a:t>
            </a:r>
            <a:r>
              <a:rPr lang="zh-CN" altLang="en-US" dirty="0">
                <a:latin typeface="+mn-ea"/>
              </a:rPr>
              <a:t>称元无所著，则知虚妄七趣，元不碍于佛体真实，既称更无根绪，则知此道非本来有矣。</a:t>
            </a:r>
          </a:p>
          <a:p>
            <a:pPr marL="0" indent="0">
              <a:buNone/>
            </a:pPr>
            <a:endParaRPr lang="zh-CN" altLang="en-US" dirty="0" smtClean="0">
              <a:latin typeface="+mn-ea"/>
            </a:endParaRPr>
          </a:p>
          <a:p>
            <a:pPr marL="0" indent="0">
              <a:buNone/>
            </a:pPr>
            <a:endParaRPr lang="zh-CN" altLang="en-US" dirty="0" smtClean="0"/>
          </a:p>
          <a:p>
            <a:pPr marL="0" indent="0">
              <a:buNone/>
            </a:pPr>
            <a:endParaRPr lang="zh-CN" altLang="en-US" dirty="0" smtClean="0"/>
          </a:p>
          <a:p>
            <a:pPr marL="0" indent="0">
              <a:buNone/>
            </a:pPr>
            <a:endParaRPr lang="zh-CN" altLang="en-US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267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70294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）重示妄因颠倒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阿难，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此等众生，不识本心，受此轮回，经无量劫，不得真净，皆由随顺杀盗淫故。反此三种，又则出生无杀盗淫。有名鬼伦，无名天趣，有无相倾，起轮回性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此等七趣众生，皆因不识本具真心，故枉受此轮回之苦，虽然经过无量劫，依旧不得真正的清净，皆是由于随顺杀盗淫业，成三恶道之因故；反此三种业，又则出生无杀盗淫业，而成四善处之因。有杀盗淫业，则名为鬼类；无杀盗淫业，则名天趣。有无二种业力，互相倾夺，善恶相代，而起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轮回性）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>
                <a:latin typeface="+mn-ea"/>
              </a:rPr>
              <a:t>蕅益：出生无杀盗淫，正指旧医十善戒法，及欣厌事禅而言之也。有名鬼伦者，现在即是三恶趣因，将来决招三恶趣果也。无名天趣者，现在即是三善趣因，将来决招三善趣果也。对有说无，对无成有，不达出世妙戒妙定妙慧，则终于轮回而已。所谓一翳在目，空华乱坠者非耶。是知空本无华，虽不须扫，目中有翳，还赖金錍矣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通议：</a:t>
            </a:r>
            <a:r>
              <a:rPr lang="zh-CN" altLang="en-US" dirty="0">
                <a:latin typeface="+mn-ea"/>
              </a:rPr>
              <a:t>此结三界转变之相。不识本心等：妄想受生</a:t>
            </a:r>
            <a:r>
              <a:rPr lang="zh-CN" altLang="en-US" dirty="0" smtClean="0">
                <a:latin typeface="+mn-ea"/>
              </a:rPr>
              <a:t>也。随顺</a:t>
            </a:r>
            <a:r>
              <a:rPr lang="zh-CN" altLang="en-US" dirty="0">
                <a:latin typeface="+mn-ea"/>
              </a:rPr>
              <a:t>杀盗淫</a:t>
            </a:r>
            <a:r>
              <a:rPr lang="zh-CN" altLang="en-US" dirty="0" smtClean="0">
                <a:latin typeface="+mn-ea"/>
              </a:rPr>
              <a:t>等，妄想</a:t>
            </a:r>
            <a:r>
              <a:rPr lang="zh-CN" altLang="en-US" dirty="0">
                <a:latin typeface="+mn-ea"/>
              </a:rPr>
              <a:t>随业</a:t>
            </a:r>
            <a:r>
              <a:rPr lang="zh-CN" altLang="en-US" dirty="0" smtClean="0">
                <a:latin typeface="+mn-ea"/>
              </a:rPr>
              <a:t>也。业</a:t>
            </a:r>
            <a:r>
              <a:rPr lang="zh-CN" altLang="en-US" dirty="0">
                <a:latin typeface="+mn-ea"/>
              </a:rPr>
              <a:t>因</a:t>
            </a:r>
            <a:r>
              <a:rPr lang="zh-CN" altLang="en-US" dirty="0" smtClean="0">
                <a:latin typeface="+mn-ea"/>
              </a:rPr>
              <a:t>苦果，有</a:t>
            </a:r>
            <a:r>
              <a:rPr lang="zh-CN" altLang="en-US" dirty="0">
                <a:latin typeface="+mn-ea"/>
              </a:rPr>
              <a:t>无相</a:t>
            </a:r>
            <a:r>
              <a:rPr lang="zh-CN" altLang="en-US" dirty="0" smtClean="0">
                <a:latin typeface="+mn-ea"/>
              </a:rPr>
              <a:t>倾，起轮回性，所谓</a:t>
            </a:r>
            <a:r>
              <a:rPr lang="zh-CN" altLang="en-US" dirty="0">
                <a:latin typeface="+mn-ea"/>
              </a:rPr>
              <a:t>迷时三界有</a:t>
            </a:r>
            <a:r>
              <a:rPr lang="zh-CN" altLang="en-US" dirty="0" smtClean="0">
                <a:latin typeface="+mn-ea"/>
              </a:rPr>
              <a:t>也。若</a:t>
            </a:r>
            <a:r>
              <a:rPr lang="zh-CN" altLang="en-US" dirty="0">
                <a:latin typeface="+mn-ea"/>
              </a:rPr>
              <a:t>得妙发三摩提</a:t>
            </a:r>
            <a:r>
              <a:rPr lang="zh-CN" altLang="en-US" dirty="0" smtClean="0">
                <a:latin typeface="+mn-ea"/>
              </a:rPr>
              <a:t>等，返</a:t>
            </a:r>
            <a:r>
              <a:rPr lang="zh-CN" altLang="en-US" dirty="0">
                <a:latin typeface="+mn-ea"/>
              </a:rPr>
              <a:t>妄归真</a:t>
            </a:r>
            <a:r>
              <a:rPr lang="zh-CN" altLang="en-US" dirty="0" smtClean="0">
                <a:latin typeface="+mn-ea"/>
              </a:rPr>
              <a:t>也。以</a:t>
            </a:r>
            <a:r>
              <a:rPr lang="zh-CN" altLang="en-US" dirty="0">
                <a:latin typeface="+mn-ea"/>
              </a:rPr>
              <a:t>不识故沉生死，若妙发三昧，妙悟一心，顿证三德秘藏。妙、常、寂顺次配般若、法身、解脱三德，一心之圆证</a:t>
            </a:r>
            <a:r>
              <a:rPr lang="zh-CN" altLang="en-US" dirty="0" smtClean="0">
                <a:latin typeface="+mn-ea"/>
              </a:rPr>
              <a:t>也。有</a:t>
            </a:r>
            <a:r>
              <a:rPr lang="zh-CN" altLang="en-US" dirty="0">
                <a:latin typeface="+mn-ea"/>
              </a:rPr>
              <a:t>无二无，则非生死；无二亦灭，则非</a:t>
            </a:r>
            <a:r>
              <a:rPr lang="zh-CN" altLang="en-US" dirty="0" smtClean="0">
                <a:latin typeface="+mn-ea"/>
              </a:rPr>
              <a:t>涅槃；</a:t>
            </a:r>
            <a:r>
              <a:rPr lang="zh-CN" altLang="en-US" dirty="0">
                <a:latin typeface="+mn-ea"/>
              </a:rPr>
              <a:t>此则妄因亦绝，妄业顿空，非此不足以绝轮回</a:t>
            </a:r>
            <a:r>
              <a:rPr lang="zh-CN" altLang="en-US" dirty="0" smtClean="0">
                <a:latin typeface="+mn-ea"/>
              </a:rPr>
              <a:t>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773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55272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、举悟劝修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）正举悟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境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若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得妙发三摩提者，则妙常寂，有无二无，无二亦灭，尚无不杀不偷不淫，云何更随杀盗淫事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得妙悟无作本心，发明耳根闻性妙理，修证首楞严三摩提，则全修契性，得证妙常寂三德，有与无二者俱无，超越凡外分段生死，先证人空；进则无二之性，亦皆消灭，超权小变易生死，即得空性圆明，成法解脱，以至俱空不生，证无余涅槃，安住首楞严大定。住此境地，尚无权小不杀、不盗、不淫之心念，怎么还会随着凡夫外道去造杀盗淫等恶业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呢）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！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dirty="0" smtClean="0">
                <a:latin typeface="+mn-ea"/>
              </a:rPr>
              <a:t>蕅益：妙</a:t>
            </a:r>
            <a:r>
              <a:rPr lang="zh-CN" altLang="en-US" dirty="0">
                <a:latin typeface="+mn-ea"/>
              </a:rPr>
              <a:t>发三摩提，言出世妙戒，依于首楞严王三昧而开发也。妙戒若发，则波罗提木叉戒即无漏戒故常，即是禅戒故寂，犹向所云淫机身心俱断、断性亦无等也</a:t>
            </a:r>
            <a:r>
              <a:rPr lang="zh-CN" altLang="en-US" dirty="0" smtClean="0">
                <a:latin typeface="+mn-ea"/>
              </a:rPr>
              <a:t>。有无</a:t>
            </a:r>
            <a:r>
              <a:rPr lang="zh-CN" altLang="en-US" dirty="0">
                <a:latin typeface="+mn-ea"/>
              </a:rPr>
              <a:t>二无，故不堕凡夫地。无二亦灭，故不堕二乘地。斯则并其不杀不盗不淫之相尚不可得，云何更有杀盗淫事耶！得此一语，方知无相妙戒，不是破戒；倘有杀盗淫事，仍是鬼伦而已。无惭之辈，其可借口乎哉！</a:t>
            </a: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581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蕅益云：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生</a:t>
            </a:r>
            <a:r>
              <a:rPr lang="zh-CN" altLang="en-US" dirty="0"/>
              <a:t>从顺习者，因惑起业，各顺其习气也。</a:t>
            </a:r>
          </a:p>
          <a:p>
            <a:pPr marL="0" indent="0">
              <a:buNone/>
            </a:pPr>
            <a:r>
              <a:rPr lang="zh-CN" altLang="en-US" dirty="0" smtClean="0"/>
              <a:t>         死</a:t>
            </a:r>
            <a:r>
              <a:rPr lang="zh-CN" altLang="en-US" dirty="0"/>
              <a:t>从变流者，随业受报，总不能自主也。</a:t>
            </a:r>
          </a:p>
          <a:p>
            <a:pPr marL="0" indent="0">
              <a:buNone/>
            </a:pPr>
            <a:r>
              <a:rPr lang="zh-CN" altLang="en-US" dirty="0" smtClean="0"/>
              <a:t>         死</a:t>
            </a:r>
            <a:r>
              <a:rPr lang="zh-CN" altLang="en-US" dirty="0"/>
              <a:t>逆生顺二习相交者，人当临命终时，则死从变流之境，与生从顺习之事，如此二习，当下交现，随其善恶业力牵生，毫发不爽也。</a:t>
            </a:r>
          </a:p>
          <a:p>
            <a:pPr marL="0" indent="0">
              <a:buNone/>
            </a:pPr>
            <a:r>
              <a:rPr lang="zh-CN" altLang="en-US" dirty="0" smtClean="0"/>
              <a:t>         纯</a:t>
            </a:r>
            <a:r>
              <a:rPr lang="zh-CN" altLang="en-US" dirty="0"/>
              <a:t>想但是上品十善。福则出世戒定，慧则出世智慧，净愿则出世四弘及往生诸愿等，故乘此纯想善力，而得心开见佛，随愿往生也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九</a:t>
            </a:r>
            <a:r>
              <a:rPr lang="zh-CN" altLang="en-US" dirty="0"/>
              <a:t>想一情为飞仙，八想二情为大力鬼王，七想三情为飞行夜叉，六想四情为地行罗刹。此皆善神种族。诸天流亚，若加以善愿善心，则成护法八部众矣。</a:t>
            </a:r>
          </a:p>
          <a:p>
            <a:pPr marL="0" indent="0">
              <a:buNone/>
            </a:pPr>
            <a:r>
              <a:rPr lang="zh-CN" altLang="en-US" dirty="0" smtClean="0"/>
              <a:t>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734805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）结劝真修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阿难，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不断三业，各各有私，因各各私，众私同分，非无定处。自妄发生，生妄无因，无可寻究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（若不断除三业，就会各各有私造的别业，因各各有自私造的别业，在众多私造的别业里面，彼此业感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相同所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形成的同分业中，并非无一定受报之处。然此七趣果报，皆是由众生自心中，最初一念无明妄动而辗转发生，并非心外实有之境，生起之妄实在无因可得，如虚空花，本无所有，无处可以探寻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穷究）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汝勖修行，欲得菩提，要除三惑。不尽三惑，纵得神通，皆是世间有为功用，习气不灭，落于魔道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（你应勉励真实修行之人，若欲证得无上菩提，首先要除杀盗淫三种惑业。要是不尽除三惑，纵然因禅定力，获得相似神通，皆是世间的有为功用，不能成就出世间的无作妙力。习气不灭，必定落于魔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道）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。虽欲除妄，倍加虚伪，如来说为可哀怜者。汝妄自造，非菩提咎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（在魔道中，根本已失去正念，虽欲借修行以除虚妄，只不过是以妄逐妄，倍加虚伪而已，所以如来说他们，是最可哀怜者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！你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前面问我：佛体真实，为何会有地狱等道？其实这些都是你自己妄心所造，实在不是菩提的过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咎）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作是说者，名为正说；若他说者，即魔王说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866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latin typeface="+mn-ea"/>
              </a:rPr>
              <a:t> </a:t>
            </a:r>
            <a:r>
              <a:rPr lang="zh-CN" altLang="en-US" dirty="0" smtClean="0">
                <a:latin typeface="+mn-ea"/>
              </a:rPr>
              <a:t>   通</a:t>
            </a:r>
            <a:r>
              <a:rPr lang="zh-CN" altLang="en-US" dirty="0">
                <a:latin typeface="+mn-ea"/>
              </a:rPr>
              <a:t>议：此结答问意</a:t>
            </a:r>
            <a:r>
              <a:rPr lang="zh-CN" altLang="en-US" dirty="0" smtClean="0">
                <a:latin typeface="+mn-ea"/>
              </a:rPr>
              <a:t>也。由</a:t>
            </a:r>
            <a:r>
              <a:rPr lang="zh-CN" altLang="en-US" dirty="0">
                <a:latin typeface="+mn-ea"/>
              </a:rPr>
              <a:t>前问</a:t>
            </a:r>
            <a:r>
              <a:rPr lang="zh-CN" altLang="en-US" dirty="0" smtClean="0">
                <a:latin typeface="+mn-ea"/>
              </a:rPr>
              <a:t>云“为</a:t>
            </a:r>
            <a:r>
              <a:rPr lang="zh-CN" altLang="en-US" dirty="0">
                <a:latin typeface="+mn-ea"/>
              </a:rPr>
              <a:t>有定处？为复自然</a:t>
            </a:r>
            <a:r>
              <a:rPr lang="zh-CN" altLang="en-US" dirty="0" smtClean="0">
                <a:latin typeface="+mn-ea"/>
              </a:rPr>
              <a:t>？”彼</a:t>
            </a:r>
            <a:r>
              <a:rPr lang="zh-CN" altLang="en-US" dirty="0">
                <a:latin typeface="+mn-ea"/>
              </a:rPr>
              <a:t>彼发</a:t>
            </a:r>
            <a:r>
              <a:rPr lang="zh-CN" altLang="en-US" dirty="0" smtClean="0">
                <a:latin typeface="+mn-ea"/>
              </a:rPr>
              <a:t>业，各</a:t>
            </a:r>
            <a:r>
              <a:rPr lang="zh-CN" altLang="en-US" dirty="0">
                <a:latin typeface="+mn-ea"/>
              </a:rPr>
              <a:t>各私</a:t>
            </a:r>
            <a:r>
              <a:rPr lang="zh-CN" altLang="en-US" dirty="0" smtClean="0">
                <a:latin typeface="+mn-ea"/>
              </a:rPr>
              <a:t>受，故此</a:t>
            </a:r>
            <a:r>
              <a:rPr lang="zh-CN" altLang="en-US" dirty="0">
                <a:latin typeface="+mn-ea"/>
              </a:rPr>
              <a:t>结</a:t>
            </a:r>
            <a:r>
              <a:rPr lang="zh-CN" altLang="en-US" dirty="0" smtClean="0">
                <a:latin typeface="+mn-ea"/>
              </a:rPr>
              <a:t>云“以</a:t>
            </a:r>
            <a:r>
              <a:rPr lang="zh-CN" altLang="en-US" dirty="0">
                <a:latin typeface="+mn-ea"/>
              </a:rPr>
              <a:t>不断杀、盗、淫三</a:t>
            </a:r>
            <a:r>
              <a:rPr lang="zh-CN" altLang="en-US" dirty="0" smtClean="0">
                <a:latin typeface="+mn-ea"/>
              </a:rPr>
              <a:t>业”，</a:t>
            </a:r>
            <a:r>
              <a:rPr lang="zh-CN" altLang="en-US" dirty="0">
                <a:latin typeface="+mn-ea"/>
              </a:rPr>
              <a:t>随人别造，故</a:t>
            </a:r>
            <a:r>
              <a:rPr lang="zh-CN" altLang="en-US" dirty="0" smtClean="0">
                <a:latin typeface="+mn-ea"/>
              </a:rPr>
              <a:t>云“各</a:t>
            </a:r>
            <a:r>
              <a:rPr lang="zh-CN" altLang="en-US" dirty="0">
                <a:latin typeface="+mn-ea"/>
              </a:rPr>
              <a:t>各有</a:t>
            </a:r>
            <a:r>
              <a:rPr lang="zh-CN" altLang="en-US" dirty="0" smtClean="0">
                <a:latin typeface="+mn-ea"/>
              </a:rPr>
              <a:t>私”。</a:t>
            </a:r>
            <a:r>
              <a:rPr lang="zh-CN" altLang="en-US" dirty="0">
                <a:latin typeface="+mn-ea"/>
              </a:rPr>
              <a:t>别业同受，故非无定处。妄元无因，故无可寻究。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+mn-ea"/>
              </a:rPr>
              <a:t>    ……</a:t>
            </a:r>
            <a:r>
              <a:rPr lang="zh-CN" altLang="en-US" dirty="0">
                <a:latin typeface="+mn-ea"/>
              </a:rPr>
              <a:t>此结劝修</a:t>
            </a:r>
            <a:r>
              <a:rPr lang="zh-CN" altLang="en-US" dirty="0" smtClean="0">
                <a:latin typeface="+mn-ea"/>
              </a:rPr>
              <a:t>也。前</a:t>
            </a:r>
            <a:r>
              <a:rPr lang="zh-CN" altLang="en-US" dirty="0">
                <a:latin typeface="+mn-ea"/>
              </a:rPr>
              <a:t>云三缘断故，三因不生，则汝心中狂性自歇，歇即菩提；故云要除三惑等，言要必断乃为真修</a:t>
            </a:r>
            <a:r>
              <a:rPr lang="zh-CN" altLang="en-US" dirty="0" smtClean="0">
                <a:latin typeface="+mn-ea"/>
              </a:rPr>
              <a:t>也。由</a:t>
            </a:r>
            <a:r>
              <a:rPr lang="zh-CN" altLang="en-US" dirty="0">
                <a:latin typeface="+mn-ea"/>
              </a:rPr>
              <a:t>前问</a:t>
            </a:r>
            <a:r>
              <a:rPr lang="zh-CN" altLang="en-US" dirty="0" smtClean="0">
                <a:latin typeface="+mn-ea"/>
              </a:rPr>
              <a:t>云“此</a:t>
            </a:r>
            <a:r>
              <a:rPr lang="zh-CN" altLang="en-US" dirty="0">
                <a:latin typeface="+mn-ea"/>
              </a:rPr>
              <a:t>道为复本来自有？为是众生妄习生起</a:t>
            </a:r>
            <a:r>
              <a:rPr lang="zh-CN" altLang="en-US" dirty="0" smtClean="0">
                <a:latin typeface="+mn-ea"/>
              </a:rPr>
              <a:t>？”故此</a:t>
            </a:r>
            <a:r>
              <a:rPr lang="zh-CN" altLang="en-US" dirty="0">
                <a:latin typeface="+mn-ea"/>
              </a:rPr>
              <a:t>结</a:t>
            </a:r>
            <a:r>
              <a:rPr lang="zh-CN" altLang="en-US" dirty="0" smtClean="0">
                <a:latin typeface="+mn-ea"/>
              </a:rPr>
              <a:t>云“汝</a:t>
            </a:r>
            <a:r>
              <a:rPr lang="zh-CN" altLang="en-US" dirty="0">
                <a:latin typeface="+mn-ea"/>
              </a:rPr>
              <a:t>妄自造，非菩提</a:t>
            </a:r>
            <a:r>
              <a:rPr lang="zh-CN" altLang="en-US" dirty="0" smtClean="0">
                <a:latin typeface="+mn-ea"/>
              </a:rPr>
              <a:t>咎”。</a:t>
            </a:r>
            <a:endParaRPr lang="en-US" altLang="zh-CN" dirty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latin typeface="+mn-ea"/>
              </a:rPr>
              <a:t>    蕅益：各各有私，即别业也。众私同分，即彼相似别业所同感之依界也，从此便有七趣定处。此诸别业及诸定处，总是自妄发生，而生妄更无别因，是故无可寻究，但须除其心中三惑。则因穷果尽。譬如翳除则华自灭，华灭则空自呈矣。三惑者，即淫心、杀心、偷心也。由惑起业，故必断惑，方除妄根耳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25664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dirty="0" smtClean="0"/>
              <a:t>         情</a:t>
            </a:r>
            <a:r>
              <a:rPr lang="zh-CN" altLang="en-US" dirty="0"/>
              <a:t>想均等，是人道总报之业。就均等中，或想为其主，则明且聪，或情为其主，则幽且暗，乃人道别报之业也。</a:t>
            </a:r>
          </a:p>
          <a:p>
            <a:pPr marL="0" indent="0">
              <a:buNone/>
            </a:pPr>
            <a:r>
              <a:rPr lang="zh-CN" altLang="en-US" dirty="0"/>
              <a:t>        </a:t>
            </a:r>
            <a:r>
              <a:rPr lang="zh-CN" altLang="en-US" dirty="0" smtClean="0"/>
              <a:t> 情</a:t>
            </a:r>
            <a:r>
              <a:rPr lang="zh-CN" altLang="en-US" dirty="0"/>
              <a:t>多想少，谓六情四想。就六情中，复分重轻，重为毛群，足不离地，轻为羽族，仍能飞举也。</a:t>
            </a:r>
          </a:p>
          <a:p>
            <a:pPr marL="0" indent="0">
              <a:buNone/>
            </a:pPr>
            <a:r>
              <a:rPr lang="zh-CN" altLang="en-US" dirty="0"/>
              <a:t>         水能害己者，纵得水时，变成烊铜沸屎等也。</a:t>
            </a:r>
          </a:p>
          <a:p>
            <a:pPr marL="0" indent="0">
              <a:buNone/>
            </a:pPr>
            <a:r>
              <a:rPr lang="zh-CN" altLang="en-US" dirty="0"/>
              <a:t>         轻生有间，意指八情二想。</a:t>
            </a:r>
          </a:p>
          <a:p>
            <a:pPr marL="0" indent="0">
              <a:buNone/>
            </a:pPr>
            <a:r>
              <a:rPr lang="zh-CN" altLang="en-US" dirty="0"/>
              <a:t>        </a:t>
            </a:r>
            <a:r>
              <a:rPr lang="zh-CN" altLang="en-US" dirty="0" smtClean="0"/>
              <a:t> 重生</a:t>
            </a:r>
            <a:r>
              <a:rPr lang="zh-CN" altLang="en-US" dirty="0"/>
              <a:t>无间，正指九情一想。</a:t>
            </a:r>
          </a:p>
          <a:p>
            <a:pPr marL="0" indent="0">
              <a:buNone/>
            </a:pPr>
            <a:r>
              <a:rPr lang="zh-CN" altLang="en-US" dirty="0"/>
              <a:t>        </a:t>
            </a:r>
            <a:r>
              <a:rPr lang="zh-CN" altLang="en-US" dirty="0" smtClean="0"/>
              <a:t> 纯情</a:t>
            </a:r>
            <a:r>
              <a:rPr lang="zh-CN" altLang="en-US" dirty="0"/>
              <a:t>沉入阿鼻，正与纯想必生天上为匹。是故阿鼻地狱寿量，亦与他化自在天同。</a:t>
            </a:r>
          </a:p>
          <a:p>
            <a:pPr marL="0" indent="0">
              <a:buNone/>
            </a:pPr>
            <a:r>
              <a:rPr lang="zh-CN" altLang="en-US" dirty="0"/>
              <a:t>        </a:t>
            </a:r>
            <a:r>
              <a:rPr lang="zh-CN" altLang="en-US" dirty="0" smtClean="0"/>
              <a:t> 若</a:t>
            </a:r>
            <a:r>
              <a:rPr lang="zh-CN" altLang="en-US" dirty="0"/>
              <a:t>沉心中，兼有谤经毁戒诸恶，正与福慧净愿相反，是故更生十方阿鼻，亦与往生净土者相对也。</a:t>
            </a:r>
          </a:p>
          <a:p>
            <a:pPr marL="0" indent="0">
              <a:buNone/>
            </a:pPr>
            <a:r>
              <a:rPr lang="zh-CN" altLang="en-US" dirty="0"/>
              <a:t>         是知善恶业力，俱不思议，如铸像铸兵，同一金质，同一人工，同一器具，倘转此一点关棙，则十方阿鼻，便成十方净土矣。央掘、广额，诚证具在，如何弗思！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8907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1" t="9494" r="3614" b="3890"/>
          <a:stretch/>
        </p:blipFill>
        <p:spPr bwMode="auto">
          <a:xfrm>
            <a:off x="-10460" y="116632"/>
            <a:ext cx="9046956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32465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、结答受报同别及定处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循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造恶业，虽则自招，众同分中，兼有元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地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俱舍论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说：“有差别同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分、无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差别同分。同业共感众多苦具，同受此苦，名无差别同分。若随轻重受报不同，名差别同分。”今云元地，即差别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</a:p>
          <a:p>
            <a:pPr marL="0" indent="0">
              <a:buNone/>
            </a:pPr>
            <a:r>
              <a:rPr lang="zh-CN" altLang="en-US" b="1" dirty="0" smtClean="0">
                <a:latin typeface="+mn-ea"/>
              </a:rPr>
              <a:t>    蕅益</a:t>
            </a:r>
            <a:r>
              <a:rPr lang="zh-CN" altLang="en-US" b="1" dirty="0">
                <a:latin typeface="+mn-ea"/>
              </a:rPr>
              <a:t>云：言循业自招，可见非本来有。言同分有地，可见非无定处。此随文便，且结恶业。若天趣等，则应</a:t>
            </a:r>
            <a:r>
              <a:rPr lang="zh-CN" altLang="en-US" b="1" dirty="0" smtClean="0">
                <a:latin typeface="+mn-ea"/>
              </a:rPr>
              <a:t>云：循</a:t>
            </a:r>
            <a:r>
              <a:rPr lang="zh-CN" altLang="en-US" b="1" dirty="0">
                <a:latin typeface="+mn-ea"/>
              </a:rPr>
              <a:t>造善业，虽则自招，众同分中，兼有元地矣</a:t>
            </a:r>
            <a:r>
              <a:rPr lang="zh-CN" altLang="en-US" b="1" dirty="0" smtClean="0">
                <a:latin typeface="+mn-ea"/>
              </a:rPr>
              <a:t>。</a:t>
            </a:r>
            <a:endParaRPr lang="en-US" altLang="zh-CN" b="1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+mn-ea"/>
              </a:rPr>
              <a:t>    【</a:t>
            </a:r>
            <a:r>
              <a:rPr lang="zh-CN" altLang="en-US" b="1" dirty="0">
                <a:latin typeface="+mn-ea"/>
              </a:rPr>
              <a:t>按</a:t>
            </a:r>
            <a:r>
              <a:rPr lang="en-US" altLang="zh-CN" b="1" dirty="0">
                <a:latin typeface="+mn-ea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这些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都是循着各人所造的恶业，而招感的苦报，虽则为自业所招，但众生共业所感的同分狱中，兼有其本元一定之地。</a:t>
            </a:r>
            <a:endParaRPr lang="en-US" altLang="zh-CN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   </a:t>
            </a:r>
            <a:endParaRPr lang="zh-CN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113923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二、别示七趣因相，以劝出离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（一）示地狱趣</a:t>
            </a: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、地狱十因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）淫习；（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）贪习；（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）慢习；（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）嗔习；（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5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）诈习；（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6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）诳习；（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7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）怨习；（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8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）见习；（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9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）枉习；（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10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）讼习。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】</a:t>
            </a:r>
          </a:p>
          <a:p>
            <a:pPr marL="0" indent="0">
              <a:buNone/>
            </a:pPr>
            <a:endParaRPr lang="zh-CN" altLang="en-US" sz="2000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难，此等皆是彼诸众生自业所感，造十习因，受六交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报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以因中一根作业为主，余根相助，故果上一根受报时，其余五根亦同得交互受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报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云何十因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 smtClean="0">
                <a:latin typeface="+mn-ea"/>
              </a:rPr>
              <a:t>【</a:t>
            </a:r>
            <a:r>
              <a:rPr lang="zh-CN" altLang="en-US" b="1" dirty="0" smtClean="0">
                <a:latin typeface="+mn-ea"/>
              </a:rPr>
              <a:t>按</a:t>
            </a:r>
            <a:r>
              <a:rPr lang="en-US" altLang="zh-CN" b="1" dirty="0" smtClean="0">
                <a:latin typeface="+mn-ea"/>
              </a:rPr>
              <a:t>】</a:t>
            </a:r>
            <a:r>
              <a:rPr lang="zh-CN" altLang="en-US" b="1" dirty="0">
                <a:latin typeface="+mn-ea"/>
              </a:rPr>
              <a:t>蕅益云：自业所感，所谓非从天降，非从地生，亦非人与，亦非无因妄招果也。</a:t>
            </a:r>
            <a:endParaRPr lang="en-US" altLang="zh-CN" b="1" dirty="0" smtClean="0">
              <a:latin typeface="+mn-ea"/>
            </a:endParaRPr>
          </a:p>
          <a:p>
            <a:pPr marL="0" indent="0">
              <a:buNone/>
            </a:pP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63406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 通议：</a:t>
            </a:r>
            <a:r>
              <a:rPr lang="zh-CN" altLang="en-US" dirty="0"/>
              <a:t>此结前起后，十因六</a:t>
            </a:r>
            <a:r>
              <a:rPr lang="zh-CN" altLang="en-US" dirty="0" smtClean="0"/>
              <a:t>报，详</a:t>
            </a:r>
            <a:r>
              <a:rPr lang="zh-CN" altLang="en-US" dirty="0"/>
              <a:t>示地狱苦</a:t>
            </a:r>
            <a:r>
              <a:rPr lang="zh-CN" altLang="en-US" dirty="0" smtClean="0"/>
              <a:t>状，以</a:t>
            </a:r>
            <a:r>
              <a:rPr lang="zh-CN" altLang="en-US" dirty="0"/>
              <a:t>显情习之感</a:t>
            </a:r>
            <a:r>
              <a:rPr lang="zh-CN" altLang="en-US" dirty="0" smtClean="0"/>
              <a:t>也。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造</a:t>
            </a:r>
            <a:r>
              <a:rPr lang="zh-CN" altLang="en-US" dirty="0"/>
              <a:t>十习</a:t>
            </a:r>
            <a:r>
              <a:rPr lang="zh-CN" altLang="en-US" dirty="0" smtClean="0"/>
              <a:t>因，委</a:t>
            </a:r>
            <a:r>
              <a:rPr lang="zh-CN" altLang="en-US" dirty="0"/>
              <a:t>明</a:t>
            </a:r>
            <a:r>
              <a:rPr lang="zh-CN" altLang="en-US" dirty="0" smtClean="0"/>
              <a:t>地狱，但</a:t>
            </a:r>
            <a:r>
              <a:rPr lang="zh-CN" altLang="en-US" dirty="0"/>
              <a:t>约情习</a:t>
            </a:r>
            <a:r>
              <a:rPr lang="zh-CN" altLang="en-US" dirty="0" smtClean="0"/>
              <a:t>而言。谓</a:t>
            </a:r>
            <a:r>
              <a:rPr lang="zh-CN" altLang="en-US" dirty="0"/>
              <a:t>习约一念妄心而报则六根交受者，以念念</a:t>
            </a:r>
            <a:r>
              <a:rPr lang="zh-CN" altLang="en-US" dirty="0" smtClean="0"/>
              <a:t>妄想，融</a:t>
            </a:r>
            <a:r>
              <a:rPr lang="zh-CN" altLang="en-US" dirty="0"/>
              <a:t>涉六根，故报亦同受，如十二类，则一一类各具</a:t>
            </a:r>
            <a:r>
              <a:rPr lang="zh-CN" altLang="en-US" dirty="0" smtClean="0"/>
              <a:t>十二。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今</a:t>
            </a:r>
            <a:r>
              <a:rPr lang="zh-CN" altLang="en-US" dirty="0"/>
              <a:t>地狱苦</a:t>
            </a:r>
            <a:r>
              <a:rPr lang="zh-CN" altLang="en-US" dirty="0" smtClean="0"/>
              <a:t>报，则</a:t>
            </a:r>
            <a:r>
              <a:rPr lang="zh-CN" altLang="en-US" dirty="0"/>
              <a:t>一习为因，六根同果，足见众生业性不可思议，熏变之力昭然可睹</a:t>
            </a:r>
            <a:r>
              <a:rPr lang="zh-CN" altLang="en-US" dirty="0" smtClean="0"/>
              <a:t>矣。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十</a:t>
            </a:r>
            <a:r>
              <a:rPr lang="zh-CN" altLang="en-US" dirty="0"/>
              <a:t>习：谓淫、贪、慢、瞋、诈、诳、怨、见、枉、讼</a:t>
            </a:r>
            <a:r>
              <a:rPr lang="zh-CN" altLang="en-US" dirty="0" smtClean="0"/>
              <a:t>也。论</a:t>
            </a:r>
            <a:r>
              <a:rPr lang="zh-CN" altLang="en-US" dirty="0"/>
              <a:t>中根本烦恼六：谓贪、瞋、痴、慢、疑、邪见，此中具四。随烦恼十：谓忿、恨、恼、覆、诳、谄、憍、害、嫉、悭；此中诳即彼之诳，怨、枉即该忿、恨、恼、害四法，诈即是谄，讼即是覆，其憍属慢，嫉属瞋，悭属贪。前四重律谓淫、杀、盗三总为贪，今则单以淫为首者，是诸业之本故</a:t>
            </a:r>
            <a:r>
              <a:rPr lang="zh-CN" altLang="en-US" dirty="0" smtClean="0"/>
              <a:t>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5887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难，一者淫习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（有种习、现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习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业习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之分。种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习为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种子，属惑。现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习为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现行，属业。由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种子发生现行，故作诸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业）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交接，发于相磨，研磨不休，如是故有大猛火光于中发动，如人以手自相摩触，暖相现前，二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习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（指习气和业习，又称业流，生则顺习，死从流变）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相然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（种习犹存，现习又再增盛，二习相交，如同干柴烈火，相互炽然）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，故有铁床铜柱诸事。是故十方一切如来，色目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（色，向人形容谓之色；目，自己观察谓之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目。故色目义为形容、描述）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行淫，同名欲火。菩萨见欲，如避火坑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b="1" dirty="0" smtClean="0">
                <a:latin typeface="+mn-ea"/>
              </a:rPr>
              <a:t>【</a:t>
            </a:r>
            <a:r>
              <a:rPr lang="zh-CN" altLang="en-US" b="1" dirty="0" smtClean="0">
                <a:latin typeface="+mn-ea"/>
              </a:rPr>
              <a:t>按</a:t>
            </a:r>
            <a:r>
              <a:rPr lang="en-US" altLang="zh-CN" b="1" dirty="0" smtClean="0">
                <a:latin typeface="+mn-ea"/>
              </a:rPr>
              <a:t>】</a:t>
            </a:r>
            <a:r>
              <a:rPr lang="zh-CN" altLang="en-US" b="1" dirty="0" smtClean="0">
                <a:latin typeface="+mn-ea"/>
              </a:rPr>
              <a:t>蕅益云：</a:t>
            </a:r>
            <a:r>
              <a:rPr lang="zh-CN" altLang="zh-CN" dirty="0" smtClean="0">
                <a:latin typeface="+mn-ea"/>
              </a:rPr>
              <a:t>淫</a:t>
            </a:r>
            <a:r>
              <a:rPr lang="zh-CN" altLang="zh-CN" dirty="0">
                <a:latin typeface="+mn-ea"/>
              </a:rPr>
              <a:t>是贪惑之最重者，又是生死根本，故首明之。二根交接，是其业相。研磨发火，致成铁床铜柱诸事，是其苦相。二习者，死逆生顺之二习也。相然者，生前别业欲火，死后同分苦火，俱现而交发也</a:t>
            </a:r>
            <a:r>
              <a:rPr lang="zh-CN" altLang="zh-CN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zh-CN" dirty="0" smtClean="0">
                <a:latin typeface="+mn-ea"/>
              </a:rPr>
              <a:t>十方</a:t>
            </a:r>
            <a:r>
              <a:rPr lang="zh-CN" altLang="zh-CN" dirty="0">
                <a:latin typeface="+mn-ea"/>
              </a:rPr>
              <a:t>如来，觉悟圆满，深达一切业因业果，故于行淫一事，定其名色名目，谓之欲火，令诸众生知所警惧。一切菩萨从迷得悟，故见欲如避火坑，誓不敢蹈也</a:t>
            </a:r>
            <a:r>
              <a:rPr lang="zh-CN" altLang="zh-CN" dirty="0" smtClean="0">
                <a:latin typeface="+mn-ea"/>
              </a:rPr>
              <a:t>。</a:t>
            </a:r>
            <a:r>
              <a:rPr lang="en-US" altLang="zh-CN" b="1" dirty="0" smtClean="0">
                <a:latin typeface="+mn-ea"/>
              </a:rPr>
              <a:t>   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3023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"/>
            <a:ext cx="9036496" cy="4869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时，文殊师利法王子在大众中即从座起，顶礼佛足而白佛言：当何名是经？我及众生云何奉持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告文殊师利：是经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名“大佛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顶悉怛多般怛罗无上宝印十方如来清净海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眼”，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名“救护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亲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因，度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脱阿难及此会中性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比丘尼，得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菩提心入遍知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海”，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名“如来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因修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证了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义”，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名“大方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广妙莲华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王十方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母陀罗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尼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咒”，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名“灌顶章句诸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菩萨万行首楞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严”，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汝当奉持！</a:t>
            </a:r>
          </a:p>
        </p:txBody>
      </p:sp>
    </p:spTree>
    <p:extLst>
      <p:ext uri="{BB962C8B-B14F-4D97-AF65-F5344CB8AC3E}">
        <p14:creationId xmlns:p14="http://schemas.microsoft.com/office/powerpoint/2010/main" val="3310250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二者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贪习交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计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（交相营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计。宿世多贪的种子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习气即惑，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遇缘发为现行，于所欲境界，交相营计而成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业）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发于相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吸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（贪取无厌）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吸揽不止，如是故有积寒坚冰于中冻冽，如人以口吸缩风气，有冷触生，二习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（种习、业习，即种子与现行。死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则逆其所欲，生而顺其所求，死逆生顺两种习气相交并发）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相陵，故有吒吒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波波罗罗、青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赤白莲寒冰等事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（吒吒、波波、罗罗，皆是狱中寒气逼人，所发之声；青、赤、白莲，是狱中冻冽罪人之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形色。贪心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属水，吸取属风，水风相遇，必然积寒，结成坚冰，故有寒冰凛冽之相，于自心中预先显现）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。是故十方一切如来，色目多求，同名贪水。菩萨见贪，如避瘴海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26011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2646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en-US" altLang="zh-CN" b="1" dirty="0" smtClean="0">
                <a:latin typeface="+mn-ea"/>
              </a:rPr>
              <a:t>【</a:t>
            </a:r>
            <a:r>
              <a:rPr lang="zh-CN" altLang="en-US" b="1" dirty="0">
                <a:latin typeface="+mn-ea"/>
              </a:rPr>
              <a:t>按</a:t>
            </a:r>
            <a:r>
              <a:rPr lang="en-US" altLang="zh-CN" b="1" dirty="0">
                <a:latin typeface="+mn-ea"/>
              </a:rPr>
              <a:t>】</a:t>
            </a:r>
            <a:r>
              <a:rPr lang="zh-CN" altLang="en-US" b="1" dirty="0">
                <a:latin typeface="+mn-ea"/>
              </a:rPr>
              <a:t>蕅益云：</a:t>
            </a:r>
            <a:r>
              <a:rPr lang="zh-CN" altLang="zh-CN" b="1" dirty="0">
                <a:latin typeface="+mn-ea"/>
              </a:rPr>
              <a:t>贪是根本烦恼。于有有具，染著为性，故以交计而为业相。吸揽生冻，致成寒冰而为苦相。吒吒、波波、罗罗，皆是地狱忍冻之声。赤白青莲皆地狱冻冽之色也</a:t>
            </a:r>
            <a:r>
              <a:rPr lang="zh-CN" altLang="zh-CN" b="1" dirty="0" smtClean="0">
                <a:latin typeface="+mn-ea"/>
              </a:rPr>
              <a:t>。</a:t>
            </a:r>
            <a:endParaRPr lang="en-US" altLang="zh-CN" b="1" dirty="0" smtClean="0">
              <a:latin typeface="+mn-ea"/>
            </a:endParaRPr>
          </a:p>
          <a:p>
            <a:pPr marL="0" indent="0">
              <a:buNone/>
            </a:pPr>
            <a:endParaRPr lang="en-US" altLang="zh-CN" b="1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/>
              <a:t>        通议：</a:t>
            </a:r>
            <a:r>
              <a:rPr lang="zh-CN" altLang="en-US" dirty="0"/>
              <a:t>此贪通约贪着而言</a:t>
            </a:r>
            <a:r>
              <a:rPr lang="zh-CN" altLang="en-US" dirty="0" smtClean="0"/>
              <a:t>也，故曰于</a:t>
            </a:r>
            <a:r>
              <a:rPr lang="zh-CN" altLang="en-US" dirty="0"/>
              <a:t>有有具，染着为性。彼此妄计贪取，故</a:t>
            </a:r>
            <a:r>
              <a:rPr lang="zh-CN" altLang="en-US" dirty="0" smtClean="0"/>
              <a:t>曰交</a:t>
            </a:r>
            <a:r>
              <a:rPr lang="zh-CN" altLang="en-US" dirty="0"/>
              <a:t>计。贪取不止，故如吸揽。吸生冷触，故感寒冰等相。</a:t>
            </a:r>
            <a:r>
              <a:rPr lang="zh-CN" altLang="en-US" dirty="0" smtClean="0"/>
              <a:t>陵，谓</a:t>
            </a:r>
            <a:r>
              <a:rPr lang="zh-CN" altLang="en-US" dirty="0"/>
              <a:t>凭陵，竞尚不休之意。咤波</a:t>
            </a:r>
            <a:r>
              <a:rPr lang="zh-CN" altLang="en-US" dirty="0" smtClean="0"/>
              <a:t>罗，忍</a:t>
            </a:r>
            <a:r>
              <a:rPr lang="zh-CN" altLang="en-US" dirty="0"/>
              <a:t>寒之声</a:t>
            </a:r>
            <a:r>
              <a:rPr lang="zh-CN" altLang="en-US" dirty="0" smtClean="0"/>
              <a:t>也。青</a:t>
            </a:r>
            <a:r>
              <a:rPr lang="zh-CN" altLang="en-US" dirty="0"/>
              <a:t>赤白</a:t>
            </a:r>
            <a:r>
              <a:rPr lang="zh-CN" altLang="en-US" dirty="0" smtClean="0"/>
              <a:t>莲，寒</a:t>
            </a:r>
            <a:r>
              <a:rPr lang="zh-CN" altLang="en-US" dirty="0"/>
              <a:t>冻之色</a:t>
            </a:r>
            <a:r>
              <a:rPr lang="zh-CN" altLang="en-US" dirty="0" smtClean="0"/>
              <a:t>也。诸</a:t>
            </a:r>
            <a:r>
              <a:rPr lang="zh-CN" altLang="en-US" dirty="0"/>
              <a:t>佛名贪为水，以没溺故，行人当避如瘴海</a:t>
            </a:r>
            <a:r>
              <a:rPr lang="zh-CN" altLang="en-US" dirty="0" smtClean="0"/>
              <a:t>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73566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者慢习交陵，发于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相恃，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驰流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不息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（宿世傲慢的种子习气，遇缘发为现行，在心中交相陵越而成业。这是发于相恃自身为豪姓贵族，有大势多财等，尊己卑人，驰心上流，没有止息）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如是故有腾逸奔波，积波为水，如人口舌自相绵味，因而水发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（我慢属山，轻他属水，山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峙水流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，必成奔腾之势，所以就有腾跃纵逸，奔驰之波，于自心中，预先呈现积波成水的相状。如人以舌，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舐于上颚，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自相绵味，因而口中水发）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，二习相鼓，故有血河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（狱有两山，罪人走入，两山忽合，如磨盖压，血肉遍流，如大河海，血水涌沸，男女万数，出没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其中）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灰河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（灰河地狱，纵广浅深五百由旬，灰汤涌沸，罪人入河，铁刺刺身，脓血流出，痛苦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万状）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热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沙毒海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（沸海热砂，没溺罪人，苦毒无量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铜灌吞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（烊铜灌口，热铁浇身，万死万生，动经亿劫）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诸事，是故十方一切如来，色目我慢，名饮痴水，菩萨见慢，如避巨溺。</a:t>
            </a: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008679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8640"/>
            <a:ext cx="8686800" cy="593752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en-US" altLang="zh-CN" b="1" dirty="0">
                <a:latin typeface="+mn-ea"/>
              </a:rPr>
              <a:t>【</a:t>
            </a:r>
            <a:r>
              <a:rPr lang="zh-CN" altLang="en-US" b="1" dirty="0">
                <a:latin typeface="+mn-ea"/>
              </a:rPr>
              <a:t>按</a:t>
            </a:r>
            <a:r>
              <a:rPr lang="en-US" altLang="zh-CN" b="1" dirty="0">
                <a:latin typeface="+mn-ea"/>
              </a:rPr>
              <a:t>】</a:t>
            </a:r>
            <a:r>
              <a:rPr lang="zh-CN" altLang="en-US" b="1" dirty="0">
                <a:latin typeface="+mn-ea"/>
              </a:rPr>
              <a:t>蕅益云：慢亦根本烦恼，恃己于他，高举为性，故以交陵而为业相。驰流生波，致成灌吞诸事而为苦相</a:t>
            </a:r>
            <a:r>
              <a:rPr lang="zh-CN" altLang="en-US" b="1" dirty="0" smtClean="0">
                <a:latin typeface="+mn-ea"/>
              </a:rPr>
              <a:t>。</a:t>
            </a:r>
            <a:endParaRPr lang="en-US" altLang="zh-CN" b="1" dirty="0" smtClean="0">
              <a:latin typeface="+mn-ea"/>
            </a:endParaRPr>
          </a:p>
          <a:p>
            <a:pPr marL="0" indent="0">
              <a:buNone/>
            </a:pPr>
            <a:endParaRPr lang="zh-CN" altLang="en-US" dirty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/>
              <a:t>         通议：</a:t>
            </a:r>
            <a:r>
              <a:rPr lang="zh-CN" altLang="en-US" dirty="0"/>
              <a:t>慢有多种，此指我慢而言</a:t>
            </a:r>
            <a:r>
              <a:rPr lang="zh-CN" altLang="en-US" dirty="0" smtClean="0"/>
              <a:t>也。谓</a:t>
            </a:r>
            <a:r>
              <a:rPr lang="zh-CN" altLang="en-US" dirty="0"/>
              <a:t>恃己陵他，高举为性。自他相慢，故</a:t>
            </a:r>
            <a:r>
              <a:rPr lang="zh-CN" altLang="en-US" dirty="0" smtClean="0"/>
              <a:t>曰交</a:t>
            </a:r>
            <a:r>
              <a:rPr lang="zh-CN" altLang="en-US" dirty="0"/>
              <a:t>陵。</a:t>
            </a:r>
            <a:r>
              <a:rPr lang="zh-CN" altLang="en-US" dirty="0" smtClean="0"/>
              <a:t>陵乃</a:t>
            </a:r>
            <a:r>
              <a:rPr lang="zh-CN" altLang="en-US" dirty="0"/>
              <a:t>欺侮之意。</a:t>
            </a:r>
            <a:r>
              <a:rPr lang="zh-CN" altLang="en-US" dirty="0" smtClean="0"/>
              <a:t>恃谓</a:t>
            </a:r>
            <a:r>
              <a:rPr lang="zh-CN" altLang="en-US" dirty="0"/>
              <a:t>恃己贡高。慢之不已，故</a:t>
            </a:r>
            <a:r>
              <a:rPr lang="zh-CN" altLang="en-US" dirty="0" smtClean="0"/>
              <a:t>曰驰</a:t>
            </a:r>
            <a:r>
              <a:rPr lang="zh-CN" altLang="en-US" dirty="0"/>
              <a:t>流</a:t>
            </a:r>
            <a:r>
              <a:rPr lang="zh-CN" altLang="en-US" dirty="0" smtClean="0"/>
              <a:t>不息，故</a:t>
            </a:r>
            <a:r>
              <a:rPr lang="zh-CN" altLang="en-US" dirty="0"/>
              <a:t>感奔波等相。彼此皆有傲慢之气，故</a:t>
            </a:r>
            <a:r>
              <a:rPr lang="zh-CN" altLang="en-US" dirty="0" smtClean="0"/>
              <a:t>曰相鼓，故</a:t>
            </a:r>
            <a:r>
              <a:rPr lang="zh-CN" altLang="en-US" dirty="0"/>
              <a:t>感灰河等事。诸佛名慢为饮痴水，溺于不明，行人当避如巨溺</a:t>
            </a:r>
            <a:r>
              <a:rPr lang="zh-CN" altLang="en-US" dirty="0" smtClean="0"/>
              <a:t>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65360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者嗔习交冲，发于相忤，忤结不息，心热发火，铸气为金，如是故有刀山铁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橛、剑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树剑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轮、斧钺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枪锯，如人衔冤，杀气飞动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宿世多嗔的种子习气，遇缘发为现行，在心中交相冲击而成业。这是发于彼此互相忤逆，因忤逆而结恨不息，心热发火，烧铸肺气而成为金属之性。因此就有刀山、铁橛、剑树、剑轮，斧、钺、枪、锯等相状，预先于自心中显现。如人衔冤莫白，心欲报复，观其形色，必先有一股杀气在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飞动）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。二习相击，故有宫割斩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斫、剉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刺槌击诸事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（种习犹存，现习又再增盛，二习互相攻击，嗔忤更甚，念念在杀，所以在临命终时，就招感有宫割、斩斫、剉刺、槌击等苦报之事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故十方一切如来，色目嗔恚，名利刀剑，菩萨见嗔，如避诛戮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dirty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3509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4807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en-US" altLang="zh-CN" b="1" dirty="0" smtClean="0">
                <a:latin typeface="+mn-ea"/>
              </a:rPr>
              <a:t>【</a:t>
            </a:r>
            <a:r>
              <a:rPr lang="zh-CN" altLang="en-US" b="1" dirty="0" smtClean="0">
                <a:latin typeface="+mn-ea"/>
              </a:rPr>
              <a:t>按</a:t>
            </a:r>
            <a:r>
              <a:rPr lang="en-US" altLang="zh-CN" b="1" dirty="0">
                <a:latin typeface="+mn-ea"/>
              </a:rPr>
              <a:t>】</a:t>
            </a:r>
            <a:r>
              <a:rPr lang="zh-CN" altLang="en-US" b="1" dirty="0">
                <a:latin typeface="+mn-ea"/>
              </a:rPr>
              <a:t>蕅益云：嗔亦根本烦恼。于苦苦具，憎恚为性，故以交冲而为业相。忤结铸金，致成宫割诸事而为苦相</a:t>
            </a:r>
            <a:r>
              <a:rPr lang="zh-CN" altLang="en-US" b="1" dirty="0" smtClean="0">
                <a:latin typeface="+mn-ea"/>
              </a:rPr>
              <a:t>。</a:t>
            </a:r>
            <a:endParaRPr lang="en-US" altLang="zh-CN" b="1" dirty="0" smtClean="0">
              <a:latin typeface="+mn-ea"/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         </a:t>
            </a:r>
            <a:r>
              <a:rPr lang="zh-CN" altLang="en-US" dirty="0" smtClean="0"/>
              <a:t>通议：</a:t>
            </a:r>
            <a:r>
              <a:rPr lang="zh-CN" altLang="en-US" dirty="0"/>
              <a:t>瞋习以怒气相加，故</a:t>
            </a:r>
            <a:r>
              <a:rPr lang="zh-CN" altLang="en-US" dirty="0" smtClean="0"/>
              <a:t>曰交</a:t>
            </a:r>
            <a:r>
              <a:rPr lang="zh-CN" altLang="en-US" dirty="0"/>
              <a:t>冲。</a:t>
            </a:r>
            <a:r>
              <a:rPr lang="zh-CN" altLang="en-US" dirty="0" smtClean="0"/>
              <a:t>忤，逆也，忤</a:t>
            </a:r>
            <a:r>
              <a:rPr lang="zh-CN" altLang="en-US" dirty="0"/>
              <a:t>结不息，火盛而气益刚，铸气为金，故感刀山等相。两相伤刺，故</a:t>
            </a:r>
            <a:r>
              <a:rPr lang="zh-CN" altLang="en-US" dirty="0" smtClean="0"/>
              <a:t>曰相击，故</a:t>
            </a:r>
            <a:r>
              <a:rPr lang="zh-CN" altLang="en-US" dirty="0"/>
              <a:t>有宫割等事。诸佛目瞋名利刀剑，行人当避如诛戮</a:t>
            </a:r>
            <a:r>
              <a:rPr lang="zh-CN" altLang="en-US" dirty="0" smtClean="0"/>
              <a:t>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87289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诈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瑜伽师地论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卷八十九云：“心怀染污，为显己德，或现亲事；或行软语；故名为诈。”又“诈”为五邪命之一，如诸比丘违佛正教，于世俗人前，“诈”现奇特之相，令其心生敬仰，而求利养，是为邪命。诈，有诱骗他之意，期待他人堕我术中，明取其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利）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习交诱，发于相调，引起不住，如是故有绳木绞校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（用绳缠结不能解，名为绞；用木制器具使人桎梏不能脱，名为校）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，如水浸田，草木生长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宿世惯行谄诈的种子习气，遇缘发为现行，对于人事交相增进诱引而成业。这是发于互相调弄，尔虞我诈，引心数起，而不肯暂住，令人不觉入其圈套中。因此就有，绳木绞校等地狱的微兆，预先于自心中显现。犹如以水浸田，能令草木于不知不觉中自然生长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起来）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。二习相延，故有杻械枷锁鞭杖厅棒诸事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（种习犹存，现习又再增盛，二习更相延引，故于命终时，神识就招感有杻械枷锁，鞭杖檛棒等苦报之事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故十方一切如来，色目奸伪，同名谗贼，菩萨见诈，如畏豺狼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33780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3"/>
            <a:ext cx="8928992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b="1" dirty="0" smtClean="0">
                <a:latin typeface="+mn-ea"/>
              </a:rPr>
              <a:t>【</a:t>
            </a:r>
            <a:r>
              <a:rPr lang="zh-CN" altLang="en-US" b="1" dirty="0">
                <a:latin typeface="+mn-ea"/>
              </a:rPr>
              <a:t>按</a:t>
            </a:r>
            <a:r>
              <a:rPr lang="en-US" altLang="zh-CN" b="1" dirty="0">
                <a:latin typeface="+mn-ea"/>
              </a:rPr>
              <a:t>】</a:t>
            </a:r>
            <a:r>
              <a:rPr lang="zh-CN" altLang="en-US" b="1" dirty="0">
                <a:latin typeface="+mn-ea"/>
              </a:rPr>
              <a:t>蕅益云：诈亦名谄，是小随惑。为罔他故，矫设异仪，谄曲为性，故以交诱而为业相。乃至杻械诸事而为苦相。</a:t>
            </a:r>
            <a:endParaRPr lang="en-US" altLang="zh-CN" b="1" dirty="0">
              <a:latin typeface="+mn-ea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 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通议：</a:t>
            </a:r>
            <a:r>
              <a:rPr lang="zh-CN" altLang="en-US" dirty="0">
                <a:solidFill>
                  <a:srgbClr val="FF0000"/>
                </a:solidFill>
              </a:rPr>
              <a:t>诈乃诳诈，为获利誉，矫现有德，诡诈为性，邪命为业，诳惑于人，故曰诱、曰调。</a:t>
            </a:r>
            <a:r>
              <a:rPr lang="zh-CN" altLang="en-US" dirty="0" smtClean="0"/>
              <a:t>引，谓</a:t>
            </a:r>
            <a:r>
              <a:rPr lang="zh-CN" altLang="en-US" dirty="0"/>
              <a:t>缘</a:t>
            </a:r>
            <a:r>
              <a:rPr lang="zh-CN" altLang="en-US" dirty="0" smtClean="0"/>
              <a:t>引，故</a:t>
            </a:r>
            <a:r>
              <a:rPr lang="zh-CN" altLang="en-US" dirty="0"/>
              <a:t>感绳木绞校等相。</a:t>
            </a:r>
            <a:r>
              <a:rPr lang="zh-CN" altLang="en-US" dirty="0" smtClean="0"/>
              <a:t>校，枷也。相延，谓</a:t>
            </a:r>
            <a:r>
              <a:rPr lang="zh-CN" altLang="en-US" dirty="0"/>
              <a:t>缠蔓</a:t>
            </a:r>
            <a:r>
              <a:rPr lang="zh-CN" altLang="en-US" dirty="0" smtClean="0"/>
              <a:t>不已，故</a:t>
            </a:r>
            <a:r>
              <a:rPr lang="zh-CN" altLang="en-US" dirty="0"/>
              <a:t>有杻械等事。如来目奸伪同名谗贼，行人当畏如豺狼</a:t>
            </a:r>
            <a:r>
              <a:rPr lang="zh-CN" altLang="en-US" dirty="0" smtClean="0"/>
              <a:t>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26010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55272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六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诳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瑜伽师地论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卷八十九云：“为欺誷彼，内怀异谋，外现别相，故名为诳。”诳，是欺瞒他，恐露泄我机，暗中谋取其利。狂与诈，两者皆属妄语，而举心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不同）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习交欺，发于相罔，诬罔不止，飞心造奸，如是故有尘土屎尿秽污不净，如尘随风，各无所见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宿世矫诳的种子习气，遇缘发为现行，对于人事便交相欺瞒而成业。这是发于互相诬罔，以无作有，以虚为实，诬罔之心不止，念念飞驰心智，造设奸谋诡计，使人不觉堕入计中。因其用心如是，所以就感有尘土屎尿，污秽不净之狱相，预先于自心中显现。正如风卷尘沙，尘随风势，搅乱虚空，昏天黑地，令人对面，各无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见）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。二习相加，故有没溺腾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掷、飞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坠漂沦诸事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（种习犹存，现习又再增盛，二习相加，诳业倍增，所以命终之时，神识就招感有没溺腾掷，飞坠漂沦等苦报之事）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。是故十方一切如来，色目欺诳，同名劫杀，菩萨见诳，如践蛇虺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（虺，是一种能蛰人的毒虫，如蝎子一类）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7989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0095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+mn-ea"/>
              </a:rPr>
              <a:t>    【</a:t>
            </a:r>
            <a:r>
              <a:rPr lang="zh-CN" altLang="en-US" b="1" dirty="0">
                <a:latin typeface="+mn-ea"/>
              </a:rPr>
              <a:t>按</a:t>
            </a:r>
            <a:r>
              <a:rPr lang="en-US" altLang="zh-CN" b="1" dirty="0">
                <a:latin typeface="+mn-ea"/>
              </a:rPr>
              <a:t>】</a:t>
            </a:r>
            <a:r>
              <a:rPr lang="zh-CN" altLang="en-US" b="1" dirty="0">
                <a:latin typeface="+mn-ea"/>
              </a:rPr>
              <a:t>蕅益云：诳亦小随烦恼，为获利誉，矫现有德，诡诈为性，故以交欺而为业相。诬罔造奸，致成没溺诸事而为苦相</a:t>
            </a:r>
            <a:r>
              <a:rPr lang="zh-CN" altLang="en-US" b="1" dirty="0" smtClean="0">
                <a:latin typeface="+mn-ea"/>
              </a:rPr>
              <a:t>。</a:t>
            </a:r>
            <a:endParaRPr lang="en-US" altLang="zh-CN" b="1" dirty="0" smtClean="0">
              <a:latin typeface="+mn-ea"/>
            </a:endParaRP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通议：</a:t>
            </a:r>
            <a:r>
              <a:rPr lang="zh-CN" altLang="en-US" dirty="0"/>
              <a:t>此诳不同于诈，乃欺罔之意，谓</a:t>
            </a:r>
            <a:r>
              <a:rPr lang="zh-CN" altLang="en-US" dirty="0">
                <a:solidFill>
                  <a:srgbClr val="FF0000"/>
                </a:solidFill>
              </a:rPr>
              <a:t>罔冒</a:t>
            </a:r>
            <a:r>
              <a:rPr lang="zh-CN" altLang="en-US" dirty="0" smtClean="0">
                <a:solidFill>
                  <a:srgbClr val="FF0000"/>
                </a:solidFill>
              </a:rPr>
              <a:t>他人，谄</a:t>
            </a:r>
            <a:r>
              <a:rPr lang="zh-CN" altLang="en-US" dirty="0">
                <a:solidFill>
                  <a:srgbClr val="FF0000"/>
                </a:solidFill>
              </a:rPr>
              <a:t>曲为性，矫设</a:t>
            </a:r>
            <a:r>
              <a:rPr lang="zh-CN" altLang="en-US" dirty="0" smtClean="0">
                <a:solidFill>
                  <a:srgbClr val="FF0000"/>
                </a:solidFill>
              </a:rPr>
              <a:t>方便，以</a:t>
            </a:r>
            <a:r>
              <a:rPr lang="zh-CN" altLang="en-US" dirty="0">
                <a:solidFill>
                  <a:srgbClr val="FF0000"/>
                </a:solidFill>
              </a:rPr>
              <a:t>取他意，故</a:t>
            </a:r>
            <a:r>
              <a:rPr lang="zh-CN" altLang="en-US" dirty="0" smtClean="0">
                <a:solidFill>
                  <a:srgbClr val="FF0000"/>
                </a:solidFill>
              </a:rPr>
              <a:t>曰交</a:t>
            </a:r>
            <a:r>
              <a:rPr lang="zh-CN" altLang="en-US" dirty="0">
                <a:solidFill>
                  <a:srgbClr val="FF0000"/>
                </a:solidFill>
              </a:rPr>
              <a:t>欺相罔。</a:t>
            </a:r>
            <a:r>
              <a:rPr lang="zh-CN" altLang="en-US" dirty="0"/>
              <a:t>以飞心造奸，故感尘土屎尿等</a:t>
            </a:r>
            <a:r>
              <a:rPr lang="zh-CN" altLang="en-US" dirty="0" smtClean="0"/>
              <a:t>相。以</a:t>
            </a:r>
            <a:r>
              <a:rPr lang="zh-CN" altLang="en-US" dirty="0"/>
              <a:t>心秽恶，故感如此。</a:t>
            </a:r>
            <a:r>
              <a:rPr lang="zh-CN" altLang="en-US" dirty="0" smtClean="0"/>
              <a:t>相加，谓</a:t>
            </a:r>
            <a:r>
              <a:rPr lang="zh-CN" altLang="en-US" dirty="0"/>
              <a:t>交欺</a:t>
            </a:r>
            <a:r>
              <a:rPr lang="zh-CN" altLang="en-US" dirty="0" smtClean="0"/>
              <a:t>也，故</a:t>
            </a:r>
            <a:r>
              <a:rPr lang="zh-CN" altLang="en-US" dirty="0"/>
              <a:t>有没溺腾掷等事。如来目欺名劫杀，行人当避如践蛇虺。</a:t>
            </a:r>
          </a:p>
        </p:txBody>
      </p:sp>
    </p:spTree>
    <p:extLst>
      <p:ext uri="{BB962C8B-B14F-4D97-AF65-F5344CB8AC3E}">
        <p14:creationId xmlns:p14="http://schemas.microsoft.com/office/powerpoint/2010/main" val="3199853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036496" cy="6381328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明七趣，劝出离</a:t>
            </a:r>
            <a:endParaRPr lang="en-US" altLang="zh-CN" sz="3600" b="1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6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 lvl="0" algn="l"/>
            <a:r>
              <a:rPr lang="zh-CN" altLang="en-US" sz="3000" dirty="0">
                <a:solidFill>
                  <a:prstClr val="black"/>
                </a:solidFill>
              </a:rPr>
              <a:t> </a:t>
            </a:r>
            <a:r>
              <a:rPr lang="zh-CN" altLang="en-US" sz="3000" dirty="0" smtClean="0">
                <a:solidFill>
                  <a:prstClr val="black"/>
                </a:solidFill>
              </a:rPr>
              <a:t>         前明十二类生、觉倒妄，是进一步解释世间相续、众生相续的因果相，以为觉妄证真的下手处，明功夫次第。</a:t>
            </a:r>
            <a:endParaRPr lang="en-US" altLang="zh-CN" sz="3000" dirty="0" smtClean="0">
              <a:solidFill>
                <a:prstClr val="black"/>
              </a:solidFill>
            </a:endParaRPr>
          </a:p>
          <a:p>
            <a:pPr lvl="0" algn="l"/>
            <a:r>
              <a:rPr lang="en-US" altLang="zh-CN" sz="3000" dirty="0">
                <a:solidFill>
                  <a:prstClr val="black"/>
                </a:solidFill>
              </a:rPr>
              <a:t> </a:t>
            </a:r>
            <a:r>
              <a:rPr lang="en-US" altLang="zh-CN" sz="3000" dirty="0" smtClean="0">
                <a:solidFill>
                  <a:prstClr val="black"/>
                </a:solidFill>
              </a:rPr>
              <a:t>        </a:t>
            </a:r>
            <a:r>
              <a:rPr lang="zh-CN" altLang="en-US" sz="3000" dirty="0" smtClean="0">
                <a:solidFill>
                  <a:prstClr val="black"/>
                </a:solidFill>
              </a:rPr>
              <a:t>此处的明七趣升沉因由果报，是进一步解释众生相续、业果相续的具体内容，表明六道虚妄，真实是苦，</a:t>
            </a:r>
            <a:r>
              <a:rPr lang="zh-CN" altLang="en-US" sz="3000" dirty="0" smtClean="0">
                <a:solidFill>
                  <a:prstClr val="black"/>
                </a:solidFill>
                <a:latin typeface="+mn-ea"/>
              </a:rPr>
              <a:t>劝</a:t>
            </a:r>
            <a:r>
              <a:rPr lang="zh-CN" altLang="en-US" sz="3000" dirty="0">
                <a:solidFill>
                  <a:prstClr val="black"/>
                </a:solidFill>
                <a:latin typeface="+mn-ea"/>
              </a:rPr>
              <a:t>觉妄出</a:t>
            </a:r>
            <a:r>
              <a:rPr lang="zh-CN" altLang="en-US" sz="3000" dirty="0" smtClean="0">
                <a:solidFill>
                  <a:prstClr val="black"/>
                </a:solidFill>
                <a:latin typeface="+mn-ea"/>
              </a:rPr>
              <a:t>离，发真实出离心。</a:t>
            </a:r>
            <a:endParaRPr lang="en-US" altLang="zh-CN" sz="3000" dirty="0">
              <a:solidFill>
                <a:prstClr val="black"/>
              </a:solidFill>
              <a:latin typeface="+mn-ea"/>
            </a:endParaRPr>
          </a:p>
          <a:p>
            <a:pPr lvl="0" algn="l"/>
            <a:r>
              <a:rPr lang="en-US" altLang="zh-CN" sz="3000" dirty="0">
                <a:solidFill>
                  <a:prstClr val="black"/>
                </a:solidFill>
                <a:latin typeface="+mn-ea"/>
              </a:rPr>
              <a:t>    </a:t>
            </a:r>
            <a:endParaRPr lang="zh-CN" altLang="en-US" sz="3600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20910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七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者怨习交嫌，发于衔恨，如是故有飞石投跞匣贮车槛瓮盛囊扑，如阴毒人，怀抱畜恶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（宿世衔冤怀恨的种子习气，遇缘发为现行，对于逆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缘，便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交相嫌恶而成业。这是发于衔怨不舍，含恨在心，誓期报复。由于惑业如是，因此就感有飞石投砾，匣贮车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槛、瓮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盛囊扑等狱相，预先于自心中显现。如同阴毒之人，暗中怀抱奸谋，心蓄恶念，暗算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害人）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。二习相吞，故有投掷擒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捉、击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射抛撮诸事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（种习犹存，现习又再增盛，二习相互增长，恨不能生吞对方。故于命终之时，神识就招感有砾投石掷，擒拿捕捉，石头击射，抛扑令死，撮折其身，等苦报之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事）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。是故十方一切如来，色目怨家，名违害鬼，菩萨见怨，如饮鸩酒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 smtClean="0">
                <a:latin typeface="+mn-ea"/>
              </a:rPr>
              <a:t>【</a:t>
            </a:r>
            <a:r>
              <a:rPr lang="zh-CN" altLang="en-US" b="1" dirty="0" smtClean="0">
                <a:latin typeface="+mn-ea"/>
              </a:rPr>
              <a:t>按</a:t>
            </a:r>
            <a:r>
              <a:rPr lang="en-US" altLang="zh-CN" b="1" dirty="0" smtClean="0">
                <a:latin typeface="+mn-ea"/>
              </a:rPr>
              <a:t>】</a:t>
            </a:r>
            <a:r>
              <a:rPr lang="zh-CN" altLang="en-US" b="1" dirty="0" smtClean="0">
                <a:latin typeface="+mn-ea"/>
              </a:rPr>
              <a:t>蕅益</a:t>
            </a:r>
            <a:r>
              <a:rPr lang="zh-CN" altLang="en-US" b="1" dirty="0">
                <a:latin typeface="+mn-ea"/>
              </a:rPr>
              <a:t>云：怨即是恨，亦小随惑。由忿为先，怀恶不舍，结怨为性，故以交嫌而为业相。衔恨畜恶，致成投掷诸事而为</a:t>
            </a:r>
            <a:r>
              <a:rPr lang="zh-CN" altLang="en-US" b="1" dirty="0" smtClean="0">
                <a:latin typeface="+mn-ea"/>
              </a:rPr>
              <a:t>苦相。</a:t>
            </a:r>
            <a:endParaRPr lang="en-US" altLang="zh-CN" b="1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+mn-ea"/>
              </a:rPr>
              <a:t>    通议：</a:t>
            </a:r>
            <a:r>
              <a:rPr lang="zh-CN" altLang="en-US" b="1" dirty="0">
                <a:latin typeface="+mn-ea"/>
              </a:rPr>
              <a:t>怨</a:t>
            </a:r>
            <a:r>
              <a:rPr lang="zh-CN" altLang="en-US" b="1" dirty="0" smtClean="0">
                <a:latin typeface="+mn-ea"/>
              </a:rPr>
              <a:t>习，谓</a:t>
            </a:r>
            <a:r>
              <a:rPr lang="zh-CN" altLang="en-US" b="1" dirty="0">
                <a:latin typeface="+mn-ea"/>
              </a:rPr>
              <a:t>彼此相嫌，由衔恨而</a:t>
            </a:r>
            <a:r>
              <a:rPr lang="zh-CN" altLang="en-US" b="1" dirty="0" smtClean="0">
                <a:latin typeface="+mn-ea"/>
              </a:rPr>
              <a:t>发，故</a:t>
            </a:r>
            <a:r>
              <a:rPr lang="zh-CN" altLang="en-US" b="1" dirty="0">
                <a:latin typeface="+mn-ea"/>
              </a:rPr>
              <a:t>感飞石投砾等相。递相吞食，故有投掷等事。如来目怨名违害鬼，行人当避如饮鸩酒</a:t>
            </a:r>
            <a:r>
              <a:rPr lang="zh-CN" altLang="en-US" b="1" dirty="0" smtClean="0">
                <a:latin typeface="+mn-ea"/>
              </a:rPr>
              <a:t>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19442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八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者见习交明，如萨迦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耶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（恶见）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见戒禁取，邪悟诸业，发于违拒，出生相反，如是故有王使主吏证执文籍，如行路人，来往相见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宿世邪见的种子习气，遇缘发为现行，彼此交相立破，互争高明，如萨迦耶见，边见、邪见、见取见、戒禁取见等，各依自己的邪悟，而造种种邪业。这是发于违拒正理，不但与他出之见相反，即是自生之见亦多相反。既不愿舍己从人，又不肯弃邪归正，自然希望有一公正的裁决。因此就见有阎罗王之使者，主掌簿籍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官吏，如城隍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判官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之类，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以及证明其所计执邪见之文书簿籍等狱相，预先于自心中显现。如行路人，彼此往来，互相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见到）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。二习相交，故有勘问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权诈，考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讯推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鞫，察访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披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究照明，善恶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童子手执文簿辞辩诸事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（种习犹存，现习又再增盛，二习互相交对，辨别是非。因此命终时，神识就见：或由王使勘校审问，权衡诈伪等事；或由主吏逼考讯问，推求鞠讯事实，察访证据；或到阎罗王前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披览，追究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其生前恶业，照明神识习气。于时则见有，善恶童子，手执文簿，对罪人之言辞辩别，记载详确，至其无理可申，乃甘心领受地狱重罪诸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事）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。是故十方一切如来，色目恶见，同名见坑，菩萨见诸虚妄遍执，如临毒壑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02160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408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b="1" dirty="0" smtClean="0">
                <a:latin typeface="+mn-ea"/>
              </a:rPr>
              <a:t>【</a:t>
            </a:r>
            <a:r>
              <a:rPr lang="zh-CN" altLang="en-US" b="1" dirty="0">
                <a:latin typeface="+mn-ea"/>
              </a:rPr>
              <a:t>按</a:t>
            </a:r>
            <a:r>
              <a:rPr lang="en-US" altLang="zh-CN" b="1" dirty="0">
                <a:latin typeface="+mn-ea"/>
              </a:rPr>
              <a:t>】</a:t>
            </a:r>
            <a:r>
              <a:rPr lang="zh-CN" altLang="en-US" b="1" dirty="0">
                <a:latin typeface="+mn-ea"/>
              </a:rPr>
              <a:t>蕅益云：见是根本烦恼。于诸谛理，颠倒推求，染慧为性，故以交明而为业相。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此见行相差别有五：一萨迦耶见，谓于五取蕴执我我所，有二十句，乃至六十五句。二是见取，谓于诸见，及所依蕴，执为最胜，能得清净。三戒禁取，谓于随顺诸见禁戒，及所依蕴，执为最胜，能得清净。四边执见，谓于五蕴随执断常。五是邪见，谓谤因果作用实事，及非四见诸余邪执皆名邪见。今云邪悟诸业，总摄边、邪二见也。</a:t>
            </a:r>
            <a:r>
              <a:rPr lang="zh-CN" altLang="en-US" b="1" dirty="0">
                <a:latin typeface="+mn-ea"/>
              </a:rPr>
              <a:t>发于违拒出生相反者，随起一见，即与诸见互相违反，各言此是真实，余皆虚妄也。勘问辞辩诸事，是其苦相。</a:t>
            </a:r>
            <a:endParaRPr lang="zh-CN" altLang="en-US" dirty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83473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0095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通议：</a:t>
            </a:r>
            <a:r>
              <a:rPr lang="zh-CN" altLang="en-US" dirty="0"/>
              <a:t>此恶见</a:t>
            </a:r>
            <a:r>
              <a:rPr lang="zh-CN" altLang="en-US" dirty="0" smtClean="0"/>
              <a:t>也。谓</a:t>
            </a:r>
            <a:r>
              <a:rPr lang="zh-CN" altLang="en-US" dirty="0"/>
              <a:t>于诸谛</a:t>
            </a:r>
            <a:r>
              <a:rPr lang="zh-CN" altLang="en-US" dirty="0" smtClean="0"/>
              <a:t>理，颠倒</a:t>
            </a:r>
            <a:r>
              <a:rPr lang="zh-CN" altLang="en-US" dirty="0"/>
              <a:t>推度，染慧为性，能障正见，招苦为</a:t>
            </a:r>
            <a:r>
              <a:rPr lang="zh-CN" altLang="en-US" dirty="0" smtClean="0"/>
              <a:t>业。彼此</a:t>
            </a:r>
            <a:r>
              <a:rPr lang="zh-CN" altLang="en-US" dirty="0"/>
              <a:t>非其明而明之，故</a:t>
            </a:r>
            <a:r>
              <a:rPr lang="zh-CN" altLang="en-US" dirty="0" smtClean="0"/>
              <a:t>曰交</a:t>
            </a:r>
            <a:r>
              <a:rPr lang="zh-CN" altLang="en-US" dirty="0"/>
              <a:t>明。萨迦</a:t>
            </a:r>
            <a:r>
              <a:rPr lang="zh-CN" altLang="en-US" dirty="0" smtClean="0"/>
              <a:t>耶，此</a:t>
            </a:r>
            <a:r>
              <a:rPr lang="zh-CN" altLang="en-US" dirty="0"/>
              <a:t>云恶见。此见有五：谓一身见：执我、我所；二边见：谓执断、常二边；三邪见：谓谤无因果；四见取：非果计果，如以无想为涅盘之类；五戒禁取：谓非因计因，如外道持牛狗等戒、卧棘投灰等。苦行为</a:t>
            </a:r>
            <a:r>
              <a:rPr lang="zh-CN" altLang="en-US" dirty="0" smtClean="0"/>
              <a:t>业，无益</a:t>
            </a:r>
            <a:r>
              <a:rPr lang="zh-CN" altLang="en-US" dirty="0"/>
              <a:t>勤苦，故</a:t>
            </a:r>
            <a:r>
              <a:rPr lang="zh-CN" altLang="en-US" dirty="0" smtClean="0"/>
              <a:t>曰邪</a:t>
            </a:r>
            <a:r>
              <a:rPr lang="zh-CN" altLang="en-US" dirty="0"/>
              <a:t>悟。以各执己见，故有王使执证等相。</a:t>
            </a:r>
            <a:r>
              <a:rPr lang="zh-CN" altLang="en-US" dirty="0" smtClean="0"/>
              <a:t>相交，谓</a:t>
            </a:r>
            <a:r>
              <a:rPr lang="zh-CN" altLang="en-US" dirty="0"/>
              <a:t>交哄诤</a:t>
            </a:r>
            <a:r>
              <a:rPr lang="zh-CN" altLang="en-US" dirty="0" smtClean="0"/>
              <a:t>论，故</a:t>
            </a:r>
            <a:r>
              <a:rPr lang="zh-CN" altLang="en-US" dirty="0"/>
              <a:t>感堪问考讯等事。如来目见为见坑，行人见遍执者如临毒壑。</a:t>
            </a:r>
          </a:p>
        </p:txBody>
      </p:sp>
    </p:spTree>
    <p:extLst>
      <p:ext uri="{BB962C8B-B14F-4D97-AF65-F5344CB8AC3E}">
        <p14:creationId xmlns:p14="http://schemas.microsoft.com/office/powerpoint/2010/main" val="39417980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3367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者枉习交加，发于诬谤，如是故有合山合石碾硙耕磨，如谗贼人，逼枉良善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（宿世喜欢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冤枉、嫁祸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他人的种子习气，遇缘发为现行，对于无辜者，交相加逼而成业。这是发于诬告毁谤之心，本来没有的事，诬以为有，谤以为实。因此就有合山合石，碾硙耕磨等狱相，预先于自心中显现。譬如谗贼之人，逼压枉害善良之人，使其含冤不白，走投无路，备受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折磨）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。二习相排，故有押捺捶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按、蹙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漉衡度诸事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（种习犹存，现习又再增盛，二习互相排挤，枉害他人不止，故于临命终时，神识就感有押、捺、槌、按，以及蹙其身于囊袋里，再漉其血，或是将身体挂于秤钩上，称其轻重，度量短长等苦果之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事）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。是故十方一切如来，色目怨谤，同名谗虎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（馋言之伤害，恶过猛虎），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菩萨见枉，如遭霹雳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25385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856984" cy="5937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+mn-ea"/>
              </a:rPr>
              <a:t> 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蕅益云：枉者，非理横加，以直为曲，是害所摄，亦小随惑。于诸有情，心无悲愍，损恼为性，故以诬谤而为业相。合山乃至衡度而为苦相。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zh-CN" altLang="en-US" dirty="0">
                <a:latin typeface="+mn-ea"/>
              </a:rPr>
              <a:t>    通议：枉，谓诬枉，谗谤狠戾为性，即恼害也，能障不恼。蛆螫为性，乃追怀往恶，多发嚣暴，凶鄙粗言，蛆螫他故，故曰交加。谓交相加害，发于诬谤，故有合山磕石等相。以二习相排，排谓挤陷，故感押捺诸事。如来色目怨谤名为谗虎，行人见枉如遭霹雳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59496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6247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十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者讼习交諠，发于藏覆，如是故有鉴见照烛，如于日中，不能藏影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（因我覆罪，彼则发之，遂成讼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业。宿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世好于诤讼的种子习气，遇缘发为现行，对于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人事，交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相诤讼諠诉而成业。这是发于隐藏己罪，盖覆阴私，因此就有以业镜照见宿业，以火珠照明其心曲等狱相，预先于自心中显现。正如身在日光照耀中，不能藏匿自身的影子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一样）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。二习相陈，故有恶友业镜火珠披露宿业对验诸事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（种习犹存，现习又再增盛，二习互为增上，讼覆相陈，因此临命终时，神识就见有过去同造不善业之恶友，现前作证，又有能照见人宿业之业镜，照人心曲直之火珠，披露宿业，对验所诤讼之诸恶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事）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。是故十方一切如来，色目覆藏，同名阴贼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（阴险狠毒的盗贼），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菩萨观覆，如戴高山履于巨海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29705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+mn-ea"/>
              </a:rPr>
              <a:t>   【</a:t>
            </a:r>
            <a:r>
              <a:rPr lang="zh-CN" altLang="en-US" b="1" dirty="0">
                <a:latin typeface="+mn-ea"/>
              </a:rPr>
              <a:t>按</a:t>
            </a:r>
            <a:r>
              <a:rPr lang="en-US" altLang="zh-CN" b="1" dirty="0">
                <a:latin typeface="+mn-ea"/>
              </a:rPr>
              <a:t>】</a:t>
            </a:r>
            <a:r>
              <a:rPr lang="zh-CN" altLang="en-US" b="1" dirty="0">
                <a:latin typeface="+mn-ea"/>
              </a:rPr>
              <a:t>蕅益云：讼是恶业，由于藏覆，覆亦小随烦恼，于自作罪，恐失利誉，隐藏为性。因我覆罪，彼则发之，遂成讼业，致招恶友业镜诸苦报也。戒序云：忏悔则安乐，不忏悔罪益深，戴山履海之喻，持戒者幸深思之。</a:t>
            </a:r>
            <a:endParaRPr lang="en-US" altLang="zh-CN" b="1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+mn-ea"/>
              </a:rPr>
              <a:t>    问曰：根随烦恼共二十六，何故独约此十为习因耶？答曰：佛具一切种智，深知众生惑业因果差别，举此十因，即能该摄一切烦恼。如根本中痴疑二种，及中随二，大随八，皆与此之十因，并得相应而起。若小随中忿恼嫉三，皆属嗔摄，憍是慢摄，悭是贪摄。故举十因，即摄二十六种烦恼，乃至恒沙烦恼业苦，皆摄尽也</a:t>
            </a:r>
            <a:r>
              <a:rPr lang="zh-CN" altLang="en-US" b="1" dirty="0" smtClean="0">
                <a:latin typeface="+mn-ea"/>
              </a:rPr>
              <a:t>。</a:t>
            </a:r>
            <a:endParaRPr lang="en-US" altLang="zh-CN" b="1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+mn-ea"/>
              </a:rPr>
              <a:t>    通议：</a:t>
            </a:r>
            <a:r>
              <a:rPr lang="zh-CN" altLang="en-US" b="1" dirty="0">
                <a:latin typeface="+mn-ea"/>
              </a:rPr>
              <a:t>此讼</a:t>
            </a:r>
            <a:r>
              <a:rPr lang="zh-CN" altLang="en-US" b="1" dirty="0" smtClean="0">
                <a:latin typeface="+mn-ea"/>
              </a:rPr>
              <a:t>习。讼</a:t>
            </a:r>
            <a:r>
              <a:rPr lang="zh-CN" altLang="en-US" b="1" dirty="0">
                <a:latin typeface="+mn-ea"/>
              </a:rPr>
              <a:t>其覆</a:t>
            </a:r>
            <a:r>
              <a:rPr lang="zh-CN" altLang="en-US" b="1" dirty="0" smtClean="0">
                <a:latin typeface="+mn-ea"/>
              </a:rPr>
              <a:t>也。讼</a:t>
            </a:r>
            <a:r>
              <a:rPr lang="zh-CN" altLang="en-US" b="1" dirty="0">
                <a:latin typeface="+mn-ea"/>
              </a:rPr>
              <a:t>即是</a:t>
            </a:r>
            <a:r>
              <a:rPr lang="zh-CN" altLang="en-US" b="1" dirty="0" smtClean="0">
                <a:latin typeface="+mn-ea"/>
              </a:rPr>
              <a:t>覆，谓</a:t>
            </a:r>
            <a:r>
              <a:rPr lang="zh-CN" altLang="en-US" b="1" dirty="0">
                <a:latin typeface="+mn-ea"/>
              </a:rPr>
              <a:t>于自作</a:t>
            </a:r>
            <a:r>
              <a:rPr lang="zh-CN" altLang="en-US" b="1" dirty="0" smtClean="0">
                <a:latin typeface="+mn-ea"/>
              </a:rPr>
              <a:t>罪，恐</a:t>
            </a:r>
            <a:r>
              <a:rPr lang="zh-CN" altLang="en-US" b="1" dirty="0">
                <a:latin typeface="+mn-ea"/>
              </a:rPr>
              <a:t>失利誉，隐藏为性，能障不覆，损恼为业。彼覆此讼，故</a:t>
            </a:r>
            <a:r>
              <a:rPr lang="zh-CN" altLang="en-US" b="1" dirty="0" smtClean="0">
                <a:latin typeface="+mn-ea"/>
              </a:rPr>
              <a:t>曰交</a:t>
            </a:r>
            <a:r>
              <a:rPr lang="zh-CN" altLang="en-US" b="1" dirty="0">
                <a:latin typeface="+mn-ea"/>
              </a:rPr>
              <a:t>諠。以其覆故，故有鉴见照烛等相。</a:t>
            </a:r>
            <a:r>
              <a:rPr lang="zh-CN" altLang="en-US" b="1" dirty="0" smtClean="0">
                <a:latin typeface="+mn-ea"/>
              </a:rPr>
              <a:t>陈，谓</a:t>
            </a:r>
            <a:r>
              <a:rPr lang="zh-CN" altLang="en-US" b="1" dirty="0">
                <a:latin typeface="+mn-ea"/>
              </a:rPr>
              <a:t>陈列罪状；故感业镜对验等事。如来目覆名为阴贼，行人观</a:t>
            </a:r>
            <a:r>
              <a:rPr lang="zh-CN" altLang="en-US" b="1" dirty="0" smtClean="0">
                <a:latin typeface="+mn-ea"/>
              </a:rPr>
              <a:t>覆，如</a:t>
            </a:r>
            <a:r>
              <a:rPr lang="zh-CN" altLang="en-US" b="1" dirty="0">
                <a:latin typeface="+mn-ea"/>
              </a:rPr>
              <a:t>戴山履海</a:t>
            </a:r>
            <a:r>
              <a:rPr lang="zh-CN" altLang="en-US" b="1" dirty="0" smtClean="0">
                <a:latin typeface="+mn-ea"/>
              </a:rPr>
              <a:t>。</a:t>
            </a:r>
            <a:endParaRPr lang="en-US" altLang="zh-CN" b="1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   </a:t>
            </a:r>
            <a:r>
              <a:rPr lang="zh-CN" altLang="en-US" b="1" dirty="0" smtClean="0">
                <a:latin typeface="+mn-ea"/>
              </a:rPr>
              <a:t>此</a:t>
            </a:r>
            <a:r>
              <a:rPr lang="zh-CN" altLang="en-US" b="1" dirty="0">
                <a:latin typeface="+mn-ea"/>
              </a:rPr>
              <a:t>上十习发业为因，因必趣果，故感地狱种种苦具；且十种习各由一念妄想而发，以此妄想融涉六根，故受苦报六根互变，名为交报。</a:t>
            </a:r>
          </a:p>
          <a:p>
            <a:pPr marL="0" indent="0">
              <a:lnSpc>
                <a:spcPct val="120000"/>
              </a:lnSpc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95764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、地狱六报（临终见境，乘业受报）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）见报；（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）闻报；（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）嗅报；（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）尝报；（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）触报；（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）思报。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云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何六报？阿难，一切众生六识造业，所招恶报从六根出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（一切众生，依六识而造诸业，六根则是贼媒，为六识出入之所，故作业虽由六识，然究其根源，乃是从六根出，因此所招感的地狱恶报，也是从六根而发出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。又，一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根之识造业时，往往连带诸根之识，一同造业。例如眼见娇艳之色，必令耳闻柔软之声，鼻嗅脂粉之香，舌谈情爱之语，身图细滑之触，意恋爱欲之乐。故受报之时，一根重者为正，诸根随者为从，交相受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报）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。云何恶报从六根出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dirty="0" smtClean="0">
                <a:latin typeface="+mn-ea"/>
              </a:rPr>
              <a:t>通议：</a:t>
            </a:r>
            <a:r>
              <a:rPr lang="zh-CN" altLang="en-US" sz="2800" dirty="0">
                <a:latin typeface="+mn-ea"/>
              </a:rPr>
              <a:t>此征标六交报相</a:t>
            </a:r>
            <a:r>
              <a:rPr lang="zh-CN" altLang="en-US" sz="2800" dirty="0" smtClean="0">
                <a:latin typeface="+mn-ea"/>
              </a:rPr>
              <a:t>也。以</a:t>
            </a:r>
            <a:r>
              <a:rPr lang="zh-CN" altLang="en-US" sz="2800" dirty="0">
                <a:latin typeface="+mn-ea"/>
              </a:rPr>
              <a:t>六识总造恶</a:t>
            </a:r>
            <a:r>
              <a:rPr lang="zh-CN" altLang="en-US" sz="2800" dirty="0" smtClean="0">
                <a:latin typeface="+mn-ea"/>
              </a:rPr>
              <a:t>业，遍</a:t>
            </a:r>
            <a:r>
              <a:rPr lang="zh-CN" altLang="en-US" sz="2800" dirty="0">
                <a:latin typeface="+mn-ea"/>
              </a:rPr>
              <a:t>熏六根，故报从六根而</a:t>
            </a:r>
            <a:r>
              <a:rPr lang="zh-CN" altLang="en-US" sz="2800" dirty="0" smtClean="0">
                <a:latin typeface="+mn-ea"/>
              </a:rPr>
              <a:t>出，通</a:t>
            </a:r>
            <a:r>
              <a:rPr lang="zh-CN" altLang="en-US" sz="2800" dirty="0">
                <a:latin typeface="+mn-ea"/>
              </a:rPr>
              <a:t>受其苦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44460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一者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见报招引恶果，此见业交，则临终时，先见猛火满十方界，亡者神识，飞坠乘烟，入无间狱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因中以眼识贪爱色尘，造业偏多，所招引的恶果，以眼根为正报，其他五根为从报。此见业与余业交作，则地狱之因成。因见觉属火，所以在临命终时，先见猛火遍满十方世界。这时亡者的神识，随着上升的烟火，飞身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坠入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烟火中，乘着烟气，不须经中阴身，即直入无间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地狱）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。发明二相：一者明见，则能遍见种种恶物，生无量畏。二者暗见，寂然不见，生无量恐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堕入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地狱以后，依于见业，发明两种境相：一是明见，由于在世的时候，明目张胆为恶，这时就能见到各种恶毒之物，如火蛇、火狗、牛头、马面之类，内心产生无量的畏惧；二是暗见，这是由于在世的时候，瞒心昧己，暗算别人，故感天昏地暗，寂然不见，心中产生无量的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慌恐）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。如是见火，烧听，能为镬汤洋铜；烧息，能为黑烟紫焰；烧味，能为焦丸铁糜；烧触，能为热灰炉炭；烧心，能生星火迸洒，煽鼓空界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（如是见业之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火，烧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于眼见，因中所见花容玉貌，今为见火所烧，眼中但见铁床铜柱之色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；烧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于耳听，耳闻属水，因中所闻娇声爱语，今为见火所烧，耳中但闻镬汤洋铜之声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；烧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于鼻息，因中所嗅脂粉之香，今为见火所烧，鼻中但嗅黑烟紫焰之气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；烧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于舌味，因中所尝资身补剂，今为见火所烧，舌中但尝焦丸铁糜之味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；烧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于身触，因中所触冰肌玉体，今为见火所烧，则身所触皆为热灰炉炭之物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；烧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于心根，因中所思爱欲之乐，今为见火所烧，则成为星火迸洒，煽鼓空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界）。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9023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en-US" altLang="zh-CN" sz="67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6700" b="1" dirty="0" smtClean="0">
                <a:latin typeface="黑体" pitchFamily="49" charset="-122"/>
                <a:ea typeface="黑体" pitchFamily="49" charset="-122"/>
              </a:rPr>
              <a:t>明七趣，劝出离</a:t>
            </a:r>
            <a:r>
              <a:rPr lang="en-US" altLang="zh-CN" sz="6700" b="1" dirty="0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6700" b="1" dirty="0" smtClean="0">
                <a:latin typeface="黑体" pitchFamily="49" charset="-122"/>
                <a:ea typeface="黑体" pitchFamily="49" charset="-122"/>
              </a:rPr>
              <a:t>的义理结构</a:t>
            </a:r>
            <a:endParaRPr lang="en-US" altLang="zh-CN" sz="67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●阿难陈问诸趣因由</a:t>
            </a:r>
          </a:p>
          <a:p>
            <a:pPr marL="0" indent="0">
              <a:buNone/>
            </a:pP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一、总问诸趣</a:t>
            </a:r>
            <a:r>
              <a:rPr lang="en-US" altLang="zh-CN" sz="3400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真如为何复起七趣之妄</a:t>
            </a:r>
          </a:p>
          <a:p>
            <a:pPr marL="0" indent="0">
              <a:buNone/>
            </a:pP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二、别问地狱</a:t>
            </a:r>
            <a:r>
              <a:rPr lang="en-US" altLang="zh-CN" sz="3400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地狱有无定处及受报同别</a:t>
            </a:r>
          </a:p>
          <a:p>
            <a:pPr marL="0" indent="0">
              <a:buNone/>
            </a:pP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●如来正示升坠根由</a:t>
            </a:r>
          </a:p>
          <a:p>
            <a:pPr marL="0" indent="0">
              <a:buNone/>
            </a:pPr>
            <a:r>
              <a:rPr lang="zh-CN" altLang="en-US" sz="3400" b="1" dirty="0" smtClean="0">
                <a:latin typeface="黑体" pitchFamily="49" charset="-122"/>
                <a:ea typeface="黑体" pitchFamily="49" charset="-122"/>
              </a:rPr>
              <a:t>一、约情想二分，总明升沉</a:t>
            </a:r>
          </a:p>
          <a:p>
            <a:pPr marL="0" indent="0">
              <a:buNone/>
            </a:pP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（一）约内分，因情故坠</a:t>
            </a:r>
          </a:p>
          <a:p>
            <a:pPr marL="0" indent="0">
              <a:buNone/>
            </a:pP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（二）约外分，由想故升</a:t>
            </a:r>
          </a:p>
          <a:p>
            <a:pPr marL="0" indent="0">
              <a:buNone/>
            </a:pP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（三）约临终情想纯杂，以明升沉</a:t>
            </a:r>
          </a:p>
          <a:p>
            <a:pPr marL="0" indent="0">
              <a:buNone/>
            </a:pPr>
            <a:r>
              <a:rPr lang="zh-CN" altLang="en-US" sz="3400" b="1" dirty="0" smtClean="0">
                <a:latin typeface="黑体" pitchFamily="49" charset="-122"/>
                <a:ea typeface="黑体" pitchFamily="49" charset="-122"/>
              </a:rPr>
              <a:t>二、别示七趣因相，以劝出离</a:t>
            </a:r>
          </a:p>
          <a:p>
            <a:pPr marL="0" indent="0">
              <a:buNone/>
            </a:pP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（一）示地狱趣</a:t>
            </a:r>
          </a:p>
          <a:p>
            <a:pPr marL="0" indent="0">
              <a:buNone/>
            </a:pP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（二）示饿鬼趣</a:t>
            </a:r>
          </a:p>
          <a:p>
            <a:pPr marL="0" indent="0">
              <a:buNone/>
            </a:pP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（三）示畜生趣</a:t>
            </a:r>
          </a:p>
          <a:p>
            <a:pPr marL="0" indent="0">
              <a:buNone/>
            </a:pP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（四）示人趣</a:t>
            </a:r>
          </a:p>
          <a:p>
            <a:pPr marL="0" indent="0">
              <a:buNone/>
            </a:pP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（五）示仙趣</a:t>
            </a:r>
          </a:p>
          <a:p>
            <a:pPr marL="0" indent="0">
              <a:buNone/>
            </a:pP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（六）示天趣</a:t>
            </a:r>
          </a:p>
          <a:p>
            <a:pPr marL="0" indent="0">
              <a:buNone/>
            </a:pP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（七）示修罗趣</a:t>
            </a:r>
            <a:endParaRPr lang="en-US" altLang="zh-CN" sz="3400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zh-CN" altLang="en-US" sz="3400" b="1" dirty="0" smtClean="0">
                <a:latin typeface="黑体" pitchFamily="49" charset="-122"/>
                <a:ea typeface="黑体" pitchFamily="49" charset="-122"/>
              </a:rPr>
              <a:t>三、结示劝修</a:t>
            </a:r>
          </a:p>
          <a:p>
            <a:pPr marL="0" indent="0">
              <a:buNone/>
            </a:pPr>
            <a:r>
              <a:rPr lang="en-US" altLang="zh-CN" sz="3400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、结示迷妄</a:t>
            </a:r>
          </a:p>
          <a:p>
            <a:pPr marL="0" indent="0">
              <a:buNone/>
            </a:pPr>
            <a:r>
              <a:rPr lang="en-US" altLang="zh-CN" sz="3400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3400" b="1" dirty="0" smtClean="0">
                <a:latin typeface="仿宋" pitchFamily="49" charset="-122"/>
                <a:ea typeface="仿宋" pitchFamily="49" charset="-122"/>
              </a:rPr>
              <a:t>、举悟劝修</a:t>
            </a:r>
          </a:p>
          <a:p>
            <a:pPr marL="0" indent="0" algn="ctr">
              <a:buNone/>
            </a:pP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306849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552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         </a:t>
            </a:r>
            <a:r>
              <a:rPr lang="zh-CN" altLang="en-US" dirty="0"/>
              <a:t>通</a:t>
            </a:r>
            <a:r>
              <a:rPr lang="zh-CN" altLang="zh-CN" dirty="0" smtClean="0"/>
              <a:t>议：</a:t>
            </a:r>
            <a:r>
              <a:rPr lang="zh-CN" altLang="zh-CN" dirty="0"/>
              <a:t>此见业</a:t>
            </a:r>
            <a:r>
              <a:rPr lang="zh-CN" altLang="zh-CN" dirty="0" smtClean="0"/>
              <a:t>交</a:t>
            </a:r>
            <a:r>
              <a:rPr lang="zh-CN" altLang="en-US" dirty="0" smtClean="0"/>
              <a:t>，</a:t>
            </a:r>
            <a:r>
              <a:rPr lang="zh-CN" altLang="zh-CN" dirty="0" smtClean="0"/>
              <a:t>乃</a:t>
            </a:r>
            <a:r>
              <a:rPr lang="zh-CN" altLang="zh-CN" dirty="0"/>
              <a:t>眼识造</a:t>
            </a:r>
            <a:r>
              <a:rPr lang="zh-CN" altLang="zh-CN" dirty="0" smtClean="0"/>
              <a:t>业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招引</a:t>
            </a:r>
            <a:r>
              <a:rPr lang="zh-CN" altLang="zh-CN" dirty="0"/>
              <a:t>恶果</a:t>
            </a:r>
            <a:r>
              <a:rPr lang="zh-CN" altLang="zh-CN" dirty="0" smtClean="0"/>
              <a:t>也</a:t>
            </a:r>
            <a:r>
              <a:rPr lang="zh-CN" altLang="en-US" dirty="0" smtClean="0"/>
              <a:t>。</a:t>
            </a:r>
            <a:r>
              <a:rPr lang="zh-CN" altLang="zh-CN" dirty="0" smtClean="0"/>
              <a:t>易</a:t>
            </a:r>
            <a:r>
              <a:rPr lang="zh-CN" altLang="zh-CN" dirty="0"/>
              <a:t>卦离为火为目，故见业</a:t>
            </a:r>
            <a:r>
              <a:rPr lang="zh-CN" altLang="zh-CN" dirty="0" smtClean="0"/>
              <a:t>交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先见</a:t>
            </a:r>
            <a:r>
              <a:rPr lang="zh-CN" altLang="zh-CN" dirty="0"/>
              <a:t>猛火；方生方死之际，亡者神</a:t>
            </a:r>
            <a:r>
              <a:rPr lang="zh-CN" altLang="zh-CN" dirty="0" smtClean="0"/>
              <a:t>识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将</a:t>
            </a:r>
            <a:r>
              <a:rPr lang="zh-CN" altLang="zh-CN" dirty="0"/>
              <a:t>舍暖触，故随见业所感之境，识从习变，乘之入无间狱。古释极善极恶皆无中阴，故如射箭顷径入地狱。以见不离明、暗二尘，故发明二相：一者明</a:t>
            </a:r>
            <a:r>
              <a:rPr lang="zh-CN" altLang="zh-CN" dirty="0" smtClean="0"/>
              <a:t>见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恶</a:t>
            </a:r>
            <a:r>
              <a:rPr lang="zh-CN" altLang="zh-CN" dirty="0"/>
              <a:t>境遍现故生畏；二者暗</a:t>
            </a:r>
            <a:r>
              <a:rPr lang="zh-CN" altLang="zh-CN" dirty="0" smtClean="0"/>
              <a:t>见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寂</a:t>
            </a:r>
            <a:r>
              <a:rPr lang="zh-CN" altLang="zh-CN" dirty="0"/>
              <a:t>无所见故</a:t>
            </a:r>
            <a:r>
              <a:rPr lang="zh-CN" altLang="zh-CN" dirty="0" smtClean="0"/>
              <a:t>生恐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此</a:t>
            </a:r>
            <a:r>
              <a:rPr lang="zh-CN" altLang="zh-CN" dirty="0"/>
              <a:t>本识业因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zh-CN" dirty="0" smtClean="0"/>
              <a:t>下</a:t>
            </a:r>
            <a:r>
              <a:rPr lang="zh-CN" altLang="zh-CN" dirty="0"/>
              <a:t>明六交报果：本识见</a:t>
            </a:r>
            <a:r>
              <a:rPr lang="zh-CN" altLang="zh-CN" dirty="0" smtClean="0"/>
              <a:t>火</a:t>
            </a:r>
            <a:r>
              <a:rPr lang="zh-CN" altLang="en-US" dirty="0" smtClean="0"/>
              <a:t>，</a:t>
            </a:r>
            <a:r>
              <a:rPr lang="zh-CN" altLang="zh-CN" dirty="0" smtClean="0"/>
              <a:t>能</a:t>
            </a:r>
            <a:r>
              <a:rPr lang="zh-CN" altLang="zh-CN" dirty="0"/>
              <a:t>烧当根，经文缺</a:t>
            </a:r>
            <a:r>
              <a:rPr lang="zh-CN" altLang="zh-CN" dirty="0" smtClean="0"/>
              <a:t>也</a:t>
            </a:r>
            <a:r>
              <a:rPr lang="zh-CN" altLang="en-US" dirty="0" smtClean="0"/>
              <a:t>。</a:t>
            </a:r>
            <a:r>
              <a:rPr lang="zh-CN" altLang="zh-CN" dirty="0" smtClean="0"/>
              <a:t>闻</a:t>
            </a:r>
            <a:r>
              <a:rPr lang="zh-CN" altLang="zh-CN" dirty="0"/>
              <a:t>根属水，故为镬汤洋</a:t>
            </a:r>
            <a:r>
              <a:rPr lang="zh-CN" altLang="zh-CN" dirty="0" smtClean="0"/>
              <a:t>铜</a:t>
            </a:r>
            <a:r>
              <a:rPr lang="zh-CN" altLang="en-US" dirty="0" smtClean="0"/>
              <a:t>。</a:t>
            </a:r>
            <a:r>
              <a:rPr lang="zh-CN" altLang="zh-CN" dirty="0" smtClean="0"/>
              <a:t>鼻息</a:t>
            </a:r>
            <a:r>
              <a:rPr lang="zh-CN" altLang="zh-CN" dirty="0"/>
              <a:t>为气，故为烟</a:t>
            </a:r>
            <a:r>
              <a:rPr lang="zh-CN" altLang="zh-CN" dirty="0" smtClean="0"/>
              <a:t>焰</a:t>
            </a:r>
            <a:r>
              <a:rPr lang="zh-CN" altLang="en-US" dirty="0" smtClean="0"/>
              <a:t>。</a:t>
            </a:r>
            <a:r>
              <a:rPr lang="zh-CN" altLang="zh-CN" dirty="0" smtClean="0"/>
              <a:t>味</a:t>
            </a:r>
            <a:r>
              <a:rPr lang="zh-CN" altLang="zh-CN" dirty="0"/>
              <a:t>、触二尘，以报舌、</a:t>
            </a:r>
            <a:r>
              <a:rPr lang="zh-CN" altLang="zh-CN" dirty="0" smtClean="0"/>
              <a:t>身</a:t>
            </a:r>
            <a:r>
              <a:rPr lang="zh-CN" altLang="en-US" dirty="0" smtClean="0"/>
              <a:t>。</a:t>
            </a:r>
            <a:r>
              <a:rPr lang="zh-CN" altLang="zh-CN" dirty="0" smtClean="0"/>
              <a:t>心</a:t>
            </a:r>
            <a:r>
              <a:rPr lang="zh-CN" altLang="zh-CN" dirty="0"/>
              <a:t>属火，故星火煽空。此由见火交烧，五根各随尘习而变诸苦具，此业为不可思议</a:t>
            </a:r>
            <a:r>
              <a:rPr lang="zh-CN" altLang="zh-CN" dirty="0" smtClean="0"/>
              <a:t>也</a:t>
            </a:r>
            <a:r>
              <a:rPr lang="zh-CN" altLang="en-US" dirty="0" smtClean="0"/>
              <a:t>。</a:t>
            </a:r>
            <a:r>
              <a:rPr lang="zh-CN" altLang="zh-CN" dirty="0" smtClean="0"/>
              <a:t>下</a:t>
            </a:r>
            <a:r>
              <a:rPr lang="zh-CN" altLang="zh-CN" dirty="0"/>
              <a:t>仿此。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59425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二者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闻报招引恶果，此闻业交，则临终时，先见波涛没溺天地，亡者神识，降注乘流，入无间狱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因中以耳识贪恋声尘，造业为主，所招引之恶果，以耳根为正报，其他五根为从报。此闻业与余业交作，则地狱之因成。因听闻属水，故当临命终时，先见波涛汹涌，没溺天地，亡者的神识，降注于洪水中，乘着洪流，愈沉愈深，堕入无间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地狱）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。发明二相：一者开听，听种种闹，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精神</a:t>
            </a:r>
            <a:r>
              <a:rPr lang="en-US" altLang="zh-CN" b="1" dirty="0" smtClean="0"/>
              <a:t>愗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乱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；二者闭听，寂无所闻，幽魄沉没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既入狱中，仍依闻业，能发明二种境相：一是开听，即耳根所对动尘，能听种种嘈杂喧闹之声，致使精神昏乱，这是由于生前，闻一言相犯，必百般报复，才肯罢休，故感这等苦报。二是闭听，即是耳根所对静尘，在世时虽不闻相犯之言，但疑神疑鬼，自以为是，无故陷害他人，故招感寂然无闻，幽闭之魂魄，如沉没于深水之中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一般）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如是闻波，注闻，则能为责为诘；注见，则能为雷为吼，为恶毒气；注息，则能为雨为雾，洒诸毒虫周满身体；注味，则能为脓为血，种种杂秽；注触，则能为畜为鬼，为粪为尿；注意，则能为电为雹，摧碎心魄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（如是闻业之波：流注于耳闻，以其因中，闻一言相辱就百般诘责，超出常情之故，此时即化为阎罗王的责骂诘问，加刑治罪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；流注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于眼见，以因中闻一言之讥毁，即怒目裂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眦，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震声吐气，此时就化为雷震、为哮吼 ，为恶毒气等苦报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；流注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于鼻息，以因中闻说，花香酒气，鼻识妄生贪着，水随气变，此时则化为雨为雾，飘洒各种毒虫，周满身体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；流注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于舌味，以因中闻说，山珍海味，舌识贪尝其味，水随味变，此时则化为脓血等种种杂秽之物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；流注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于身触，以因中闻说，娇女美男，身贪摩触，水随形变，此时则化为畜为鬼，可畏之状，为粪为尿，不净之相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；流注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于意根，以因中闻声作恶，设计图谋，陷害于人，水火交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感，以意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出于心，心属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火，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此时则化为电为雹，摧碎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心魄）。</a:t>
            </a:r>
            <a:endParaRPr lang="zh-CN" altLang="en-US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079748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通议：</a:t>
            </a:r>
            <a:r>
              <a:rPr lang="zh-CN" altLang="en-US" dirty="0"/>
              <a:t>此闻业交耳识造业招引恶果</a:t>
            </a:r>
            <a:r>
              <a:rPr lang="zh-CN" altLang="en-US" dirty="0" smtClean="0"/>
              <a:t>也。易</a:t>
            </a:r>
            <a:r>
              <a:rPr lang="zh-CN" altLang="en-US" dirty="0"/>
              <a:t>卦坎为水为耳，故闻业先见波涛。神识乘</a:t>
            </a:r>
            <a:r>
              <a:rPr lang="zh-CN" altLang="en-US" dirty="0" smtClean="0"/>
              <a:t>流，识</a:t>
            </a:r>
            <a:r>
              <a:rPr lang="zh-CN" altLang="en-US" dirty="0"/>
              <a:t>从习变</a:t>
            </a:r>
            <a:r>
              <a:rPr lang="zh-CN" altLang="en-US" dirty="0" smtClean="0"/>
              <a:t>也。闻</a:t>
            </a:r>
            <a:r>
              <a:rPr lang="zh-CN" altLang="en-US" dirty="0"/>
              <a:t>以开听为用，故闭则无闻。闻注当根，变为诘责之</a:t>
            </a:r>
            <a:r>
              <a:rPr lang="zh-CN" altLang="en-US" dirty="0" smtClean="0"/>
              <a:t>声。见</a:t>
            </a:r>
            <a:r>
              <a:rPr lang="zh-CN" altLang="en-US" dirty="0"/>
              <a:t>火闻水相激，若阴阳相激而为雷</a:t>
            </a:r>
            <a:r>
              <a:rPr lang="zh-CN" altLang="en-US" dirty="0" smtClean="0"/>
              <a:t>吼。水</a:t>
            </a:r>
            <a:r>
              <a:rPr lang="zh-CN" altLang="en-US" dirty="0"/>
              <a:t>被火蒸，故为恶毒</a:t>
            </a:r>
            <a:r>
              <a:rPr lang="zh-CN" altLang="en-US" dirty="0" smtClean="0"/>
              <a:t>气。水</a:t>
            </a:r>
            <a:r>
              <a:rPr lang="zh-CN" altLang="en-US" dirty="0"/>
              <a:t>随气变，故注息为雨、雾、</a:t>
            </a:r>
            <a:r>
              <a:rPr lang="zh-CN" altLang="en-US" dirty="0" smtClean="0"/>
              <a:t>毒虫。脓</a:t>
            </a:r>
            <a:r>
              <a:rPr lang="zh-CN" altLang="en-US" dirty="0"/>
              <a:t>、血、粪、</a:t>
            </a:r>
            <a:r>
              <a:rPr lang="zh-CN" altLang="en-US" dirty="0" smtClean="0"/>
              <a:t>尿，皆</a:t>
            </a:r>
            <a:r>
              <a:rPr lang="zh-CN" altLang="en-US" dirty="0"/>
              <a:t>习所变</a:t>
            </a:r>
            <a:r>
              <a:rPr lang="zh-CN" altLang="en-US" dirty="0" smtClean="0"/>
              <a:t>也。水火</a:t>
            </a:r>
            <a:r>
              <a:rPr lang="zh-CN" altLang="en-US" dirty="0"/>
              <a:t>相激，故为电雹。</a:t>
            </a:r>
          </a:p>
        </p:txBody>
      </p:sp>
    </p:spTree>
    <p:extLst>
      <p:ext uri="{BB962C8B-B14F-4D97-AF65-F5344CB8AC3E}">
        <p14:creationId xmlns:p14="http://schemas.microsoft.com/office/powerpoint/2010/main" val="17496506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者嗅报招引恶果，此嗅业交，则临终时，先见毒气，充塞远近，亡者神识，从地涌出，入无间狱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因中以鼻识贪恋香尘，造业偏多，所招引的恶果，以鼻根为正报，其余五根为从报。此鼻根之嗅业与余业交作，则地狱之因成。因鼻息属气，则临命终时，先见毒气，远近弥漫，亡者神识，急入地中以避毒气，岂知地中，也充满毒气，故又从地中涌出，但情坠不升，不觉又沉，堕入无间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地狱）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。发明二相：一者通闻，被诸恶气熏极心扰；二者塞闻，气掩不通，闷绝于地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（既入狱中，依于嗅业，发明二种境相：一是通闻，被一切恶毒怪气所冲，熏极难忍，心神扰乱；二是塞闻，气息塞掩不通，闷极气绝，昏卧于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地）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。如是嗅气，冲息则能为质为履；冲见，则能为火为炬；冲听，则能为没为溺，为洋为沸；冲味，则能为馁为爽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（鱼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腐烂变质为馁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；羹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之败坏为爽）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；冲触，则能为绽为烂，为大肉山，有百千眼，无量咂食；冲思，则能为灰为瘴，为飞砂跞，击碎身体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（如是嗅业之气：冲向于鼻息，气见息而益恶，以其因中贪嗅色尘之香而造罪，此时则能为质讯其罪，或被履践其身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；冲向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眼见，以见觉属火，气见火而成烧，以其因中贪视美女之色而造罪，此时则能为火、为炬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；冲向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耳听，以听闻属水，气见水成浑，以其因中贪闻娇娆之声而造罪，此时则能为没溺于洋汤沸屎之中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；冲向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舌味，气见味而成臭，以其因中贪求厌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饫之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味而造罪，此时则能为腐肉之馁，为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羹败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之爽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；恶气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冲触，以身根属触，气见触而成杀，因中贪求情爱之触而造罪，此时则能为皮绽肉烂，为大肉山，浑身百孔千疮，有无量虫咂食其中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；恶气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冲思，以思动属风，气遇风而成扬，以其因中贪求欲乐之思而造罪，此时则能为扬灰泼瘴，飞沙掷砾，击碎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身体）。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44212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通议：</a:t>
            </a:r>
            <a:r>
              <a:rPr lang="zh-CN" altLang="en-US" dirty="0"/>
              <a:t>此嗅业交鼻识招引恶果</a:t>
            </a:r>
            <a:r>
              <a:rPr lang="zh-CN" altLang="en-US" dirty="0" smtClean="0"/>
              <a:t>也。鼻</a:t>
            </a:r>
            <a:r>
              <a:rPr lang="zh-CN" altLang="en-US" dirty="0"/>
              <a:t>主出入息，故先见毒气。鼻为土，故识从地踊。鼻由通、塞取境，故通闻毒气，塞则气掩。嗅冲当根则为质、履。</a:t>
            </a:r>
            <a:r>
              <a:rPr lang="zh-CN" altLang="en-US" dirty="0" smtClean="0"/>
              <a:t>质，碍</a:t>
            </a:r>
            <a:r>
              <a:rPr lang="zh-CN" altLang="en-US" dirty="0"/>
              <a:t>塞</a:t>
            </a:r>
            <a:r>
              <a:rPr lang="zh-CN" altLang="en-US" dirty="0" smtClean="0"/>
              <a:t>也。履，犹</a:t>
            </a:r>
            <a:r>
              <a:rPr lang="zh-CN" altLang="en-US" dirty="0"/>
              <a:t>通</a:t>
            </a:r>
            <a:r>
              <a:rPr lang="zh-CN" altLang="en-US" dirty="0" smtClean="0"/>
              <a:t>也。气</a:t>
            </a:r>
            <a:r>
              <a:rPr lang="zh-CN" altLang="en-US" dirty="0"/>
              <a:t>冲见火则为炬；气冲闻水则为没、溺、洋、沸之声；气冲味则变败为馁、为爽。鱼败曰馁；爽：失其味</a:t>
            </a:r>
            <a:r>
              <a:rPr lang="zh-CN" altLang="en-US" dirty="0" smtClean="0"/>
              <a:t>也。冲</a:t>
            </a:r>
            <a:r>
              <a:rPr lang="zh-CN" altLang="en-US" dirty="0"/>
              <a:t>触则为绽、烂、肉山，合触尘</a:t>
            </a:r>
            <a:r>
              <a:rPr lang="zh-CN" altLang="en-US" dirty="0" smtClean="0"/>
              <a:t>也。脾</a:t>
            </a:r>
            <a:r>
              <a:rPr lang="zh-CN" altLang="en-US" dirty="0"/>
              <a:t>土主思，故为飞沙等事。</a:t>
            </a:r>
          </a:p>
        </p:txBody>
      </p:sp>
    </p:spTree>
    <p:extLst>
      <p:ext uri="{BB962C8B-B14F-4D97-AF65-F5344CB8AC3E}">
        <p14:creationId xmlns:p14="http://schemas.microsoft.com/office/powerpoint/2010/main" val="167631713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者味报招引恶果，此味业交，则临终时，先见铁网猛焰炽烈周覆世界，亡者神识，下透挂网，倒悬其头，入无间狱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因中以舌识贪恋味尘，网捕残杀生灵，造业为主，所招引的恶果，以舌根为正报，其他五根为从报。此舌之味业与余业交作，则地狱之因成。因舌根属金，以在生时，贪尝滋味，网捕禽兽，鱼鳖之属，则临命终时，先见铁网，猛焰炽烈，周覆世界；亡者神识，直往下坠，下透猛焰，不意却挂于铁网上，倒悬其头，堕入无间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地狱）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。发明二相：一者吸气，结成寒冰，冻冽身肉；二者吐气，飞为猛火，焦烂骨髓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（既入狱中，依于味业，发明二种境相：一是吸气，气从外而入，其气寒冷，故结成冰，冻冽肉身；二是吐气，气从内出，其气必热，就化为猛火，烧得骨髓焦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烂）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。如是尝味，历尝，则能为承为忍；历见，则能为然金石；历听，则能为利兵刃；历息，则能为大铁笼，弥覆国土；历触，则能为弓为箭，为弩为射；历思，则能为飞热铁从空雨下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（如是舌根尝味，所感之报：历于舌根，以因中贪食众生身肉，令彼承当忍受，含冤莫诉，今则无论何种果报，只能为承领、为忍受，伏罪无辞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于眼根之见，以因中见彼众生之被杀，为火之所烧，此时则能为然金烁石之色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耳根之听，以其因中听彼众生之受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烹煮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，此时为听水所荡，则化为锋利的兵刃之声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于鼻根之息，以其因中嗅彼众生之香气，此时为息气所蒸，则化为大铁笼，弥满覆盖国土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于身根之触，以其因中贪食众生之血肉，此时就化为弓箭穿身，弩射贯体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于意根之思，以其因中贪食众生之脂膏，此时为思风所动，就化为飞热铁，从空雨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下）。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58812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0095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通议：</a:t>
            </a:r>
            <a:r>
              <a:rPr lang="zh-CN" altLang="en-US" dirty="0"/>
              <a:t>此味业交舌识招引恶果</a:t>
            </a:r>
            <a:r>
              <a:rPr lang="zh-CN" altLang="en-US" dirty="0" smtClean="0"/>
              <a:t>也。舌根</a:t>
            </a:r>
            <a:r>
              <a:rPr lang="zh-CN" altLang="en-US" dirty="0"/>
              <a:t>不但取味，而妄语、绮语、两舌、恶口，或谤三宝、毁污贤善等，其业最广大，故感报亦甚；故临终先见铁网猛焰等相，神识乘之入无间狱。舌以吸、吐二习，吸则取味，吐则发语；故吸则为寒冰等，吐则为猛火等。历当根为承、为忍，以恶语伤人令他承忍，故报亦如之；历见为然金石，以见火铸气为金；金得水淬而更利，故历闻为利刃；非语乘气笼络于人，故历息为铁笼；利舌伤触于人，故历触为弓箭等事；由意造奸而飞语横发，故飞铁从空雨下。</a:t>
            </a:r>
          </a:p>
        </p:txBody>
      </p:sp>
    </p:spTree>
    <p:extLst>
      <p:ext uri="{BB962C8B-B14F-4D97-AF65-F5344CB8AC3E}">
        <p14:creationId xmlns:p14="http://schemas.microsoft.com/office/powerpoint/2010/main" val="284397166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者触报招引恶果，此触业交，则临终时，先见大山四面来合，无复出路，亡者神识，见大铁城，火蛇火狗，虎狼师子，牛头狱卒，马头罗刹，手执枪啱驱入城门，向无间狱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因中以身识贪恋触尘，造业偏多，所招引的恶果，以身根为正报，其他五根为从报。此身根之触业与余业交作，则地狱之因成。触业中最重的莫过于贪色，甚至强逼就犯，令对方无所逃避。故临命终时，先见大山，四面夹合而来，没有别的出路可逃。亡者的神识，忽然见到大铁城，城中有火蛇、火狗、虎、狼、狮子等，虽为四山合逼，亦不敢入，无奈牛头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狱卒、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马头罗刹，手执枪矛，驱逼入城，向无间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地狱）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。发明二相：一者合触，合山逼体，骨肉血溃；二者离触，刀剑触身，心肝屠裂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既入狱中，依于触业，发明二种境相：一是合触，以生前贪于合触造业，如贪爱美貌色身，强合成事等，故于果上招感得合山逼体，骨肉俱碎，血液淋漓；二是离触，合触生厌，如见他色衰爱驰，弃而不顾等，故感得刀剑触身，令其心肝屠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裂）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。如是合触，历触，则能为道为观为厅为案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（皆是地府审讯判罪之处。道，为地狱之路，多叫苦声；观，为狱主之宫殿，多传呼声；厅，为地狱审理之处，多审罚声；案，为判罪之据，多判结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声）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；历见，则能为烧为爇；历听，则能为撞为击，为剚为射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（撞，以杵相触；击，以杖触；剚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，音</a:t>
            </a:r>
            <a:r>
              <a:rPr lang="en-US" altLang="zh-CN" b="1" dirty="0" err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zì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，用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刀刺入；射，以箭触，这些都是身触遇逼之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事）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；历息，则能为括为袋，为考为缚；历尝，则能为耕为钳，为斩为截；历思，则能为坠为飞，为煎为灸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（如是强合之触，所感恶报：历于身触，则能为撞、为击、为剚、为射；触业历于眼根，眼根属火，为火逼迫，逼住则为爇，逼不住则为烧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于耳根之听，则能为道、为观、为厅、为案所传来之音声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于鼻根之气息，则能为以布条括缠、以囊袋盛装，为拷问，为捆缚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于舌根之尝，则能为以犁耕舌、以钳拔舌、斩断舌根、截舌成半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于意根之思，由于心意忽上忽下，心想时燥时热，意思受逼迫，就招感忽而下坠，忽而上冲，忽而受煎熬，忽而为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炙热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报）。</a:t>
            </a:r>
            <a:endParaRPr lang="zh-CN" altLang="en-US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13628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964488" cy="6597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通议：</a:t>
            </a:r>
            <a:r>
              <a:rPr lang="zh-CN" altLang="en-US" dirty="0"/>
              <a:t>此触业交身识招引恶果</a:t>
            </a:r>
            <a:r>
              <a:rPr lang="zh-CN" altLang="en-US" dirty="0" smtClean="0"/>
              <a:t>也。以</a:t>
            </a:r>
            <a:r>
              <a:rPr lang="zh-CN" altLang="en-US" dirty="0"/>
              <a:t>众生妄识坚执四大为我依之造业，故临终先见大山四面来合；向未离身，故死无出路；以身为众恶所归，故神识乘铁城众多恶事入于地狱。触由离、合二尘，故合则合山逼体，离则刀剑触身。历触当根为道观等者，以生依此身如房舍故；历见则为火烧爇，见属火故；历听则撞击而有声。</a:t>
            </a:r>
            <a:r>
              <a:rPr lang="zh-CN" altLang="en-US" dirty="0" smtClean="0"/>
              <a:t>剚（音</a:t>
            </a:r>
            <a:r>
              <a:rPr lang="en-US" altLang="zh-CN" dirty="0" err="1" smtClean="0"/>
              <a:t>zì</a:t>
            </a:r>
            <a:r>
              <a:rPr lang="zh-CN" altLang="en-US" dirty="0" smtClean="0"/>
              <a:t>）：</a:t>
            </a:r>
            <a:r>
              <a:rPr lang="zh-CN" altLang="en-US" dirty="0"/>
              <a:t>以刀刺入肉</a:t>
            </a:r>
            <a:r>
              <a:rPr lang="zh-CN" altLang="en-US" dirty="0" smtClean="0"/>
              <a:t>也。以</a:t>
            </a:r>
            <a:r>
              <a:rPr lang="zh-CN" altLang="en-US" dirty="0"/>
              <a:t>闻声即动触想，故为剚、射。以息充一身，故为括、袋、考、缚等事；历尝能为耕钳斩截者，以味充舌为滋触故；历思为飞坠煎炙者，以妄想一动遍身火然，随因感果宜其然</a:t>
            </a:r>
            <a:r>
              <a:rPr lang="zh-CN" altLang="en-US" dirty="0" smtClean="0"/>
              <a:t>矣。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037529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六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者思报招引恶果，此思业交，则临终时，先见恶风吹坏国土，亡者神识，被吹上空旋落乘风堕无间狱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因中以意识贪恋法尘，造业为主，所招引的恶果，以意根为主报，其他五根为从报。此意根思业与余业交作，则地狱之因成。因意思属风，则临终时，先见恶风，吹坏国土，这时亡者的神识，被风吹向空中，然因情多想少，旋即由空中堕落，乘于风力，不觉坠入无间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地狱）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。发明二相：一者不觉，迷极则荒，奔走不息；二者不迷，觉知则苦，无量煎烧，痛深难忍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（既入狱中，依于思业，发明二种境相：一是不觉，即意根所对之灭法尘，迷闷之极，心神慌乱，不知所以，只是拼命地奔走不息。二是不迷，即意根所对之生法尘，觉知则是苦境，无量煎烧，痛深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难以忍受）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如是邪思，结思，则能为方为所；结见，则能为鉴为证；结听，则能为大合石，为冰为霜，为土为雾；结息，则能为大火车火船火槛；结尝，则能为大叫唤，为悔为泣；结触，则能为大为小，为一日中万生万死，为偃为仰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（如是邪思，所感报风：结于现前意根之思，思必有所，故结思则能为方隅，为处所等受罪之处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业报风，结于眼根之见，以其因中处处文过饰非，掩其不善，此时则能为鉴照造业之镜，或为恶友之所见证，令其业果分明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业报风，结于耳根，以耳闻属水，水风二力鼓激，激越过分，则能为大合石，若风寒水冷，则能为冰、为霜，水势劣风则成土，风势劣水则为雾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业报风，结于鼻根，鼻息属风，风遇风而磨荡，息气乘乱思所变，则能为大火车、火船、火槛等狱中苦具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业报风，结于舌根，舌尝贪味，味遇风而失，则能为大叫唤，为悔为泣等饥渴逼恼的哀嚎声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业报风，结缠于身根之触，触遇风而展舒则能为大身，触遇风而局促则为小身，或被巧风所吹，忽活则为生，忽毙则为死，一日之中，万生万死，或被风吹而偃卧于地，或被风吹而仰面朝天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。这些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都是由于思业逐法所招引的苦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报）。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433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●阿难陈问诸趣因由</a:t>
            </a:r>
          </a:p>
          <a:p>
            <a:pPr marL="0" indent="0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一、总问诸趣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真如为何复起七趣之妄？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阿难白佛言：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“大威德世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尊，慈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音无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遮，善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开众生微细沉惑，令我今日身心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快然，得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大饶益！世尊，若此妙明真净妙心本来遍圆，如是乃至大地草木，蠕动含灵，本元真如，即是如来成佛真体。佛体真实，云何复有地狱饿鬼畜生修罗人天等道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（初疑真本无妄，六道从何而有。下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答“因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彼妄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见，有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妄习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生”）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？世尊，此道为复本来自有？为是众生妄习生起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（二疑六道为是本有、为从妄习生。下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答“此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等皆是自妄想业之所招引。因有情想不同，故有七趣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升沉”）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”</a:t>
            </a:r>
          </a:p>
          <a:p>
            <a:pPr marL="0" indent="0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二、别问地狱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地狱有无定处及受报同别？</a:t>
            </a:r>
          </a:p>
          <a:p>
            <a:pPr marL="0" indent="0"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世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尊，如宝莲香比丘尼，持菩萨戒，私行淫欲，妄言行淫非杀非偷，无有业报。发是语已，先于女根生大猛火，后于节节猛火烧然，堕无间狱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（三疑妄性无体，妄业如何受报。下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答“自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妄所招，还自来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受”）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。琉璃大王、善星比丘，琉璃为诛瞿昙族姓，善星妄说一切法空，生身陷入阿鼻地狱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（四疑众生既是无生，如何生陷地狱。下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答“非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从天降、不从人与，自妄所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招”）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。此诸地狱，为有定处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（五疑世界既无所住，地狱可有定处。下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答“众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私同分，非无定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处”）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？为复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自然，彼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彼发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业，各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各私受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（六疑妄业是同，受报何以各别。下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答“因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各各私，众私同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分”）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？惟垂大慈发开童蒙！令诸一切持戒众生闻决定义，欢喜顶戴，谨洁无犯。</a:t>
            </a:r>
          </a:p>
        </p:txBody>
      </p:sp>
    </p:spTree>
    <p:extLst>
      <p:ext uri="{BB962C8B-B14F-4D97-AF65-F5344CB8AC3E}">
        <p14:creationId xmlns:p14="http://schemas.microsoft.com/office/powerpoint/2010/main" val="117782862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40871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通议：</a:t>
            </a:r>
            <a:r>
              <a:rPr lang="zh-CN" altLang="en-US" dirty="0"/>
              <a:t>此思业交意识招引恶果</a:t>
            </a:r>
            <a:r>
              <a:rPr lang="zh-CN" altLang="en-US" dirty="0" smtClean="0"/>
              <a:t>也。六</a:t>
            </a:r>
            <a:r>
              <a:rPr lang="zh-CN" altLang="en-US" dirty="0"/>
              <a:t>识以缘气集聚，妄想如风，故临终见风乘入地狱。思以生、灭二尘，迷、觉约根；迷无所止，故荒走不息；觉则明了，故知苦痛。思历当根，生以妄想为心地，故能为方、所归向之地；思发知见，故为鉴、证；思土听水，故为冰、霜、土、雾；思以笼冒，息气成火，故结为火车等；思由舌发声，故为叫唤等；思执根身，故为生死、偃、仰等。是六交报皆以不思议业力之所熏变，唯佛眼能见，非凡情妄识所知，故唯心所变地狱苦具不可解者甚多，但约义据理而言，非真知见力也！总属自心所现，非心外法，故下文云：若悟菩提则本无所有；凡在迷情可不畏哉？</a:t>
            </a:r>
          </a:p>
        </p:txBody>
      </p:sp>
    </p:spTree>
    <p:extLst>
      <p:ext uri="{BB962C8B-B14F-4D97-AF65-F5344CB8AC3E}">
        <p14:creationId xmlns:p14="http://schemas.microsoft.com/office/powerpoint/2010/main" val="39570802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009531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蕅益云：根</a:t>
            </a:r>
            <a:r>
              <a:rPr lang="zh-CN" altLang="en-US" dirty="0"/>
              <a:t>尘识三，如恶叉聚。设非根尘，则识何由造业？设非尘识，则根何由受报？故吴兴云：造业招报，根识必俱。今以识为业而报从根出者，盖业并由心，报多约色故也。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此</a:t>
            </a:r>
            <a:r>
              <a:rPr lang="zh-CN" altLang="en-US" dirty="0"/>
              <a:t>见业交者，谓见根所造恶业，正当死逆生顺二习相交之时也。此明极重恶业，直入无间，所以不经中阴之身。成论所谓“极善极恶，皆无中阴”也。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发明</a:t>
            </a:r>
            <a:r>
              <a:rPr lang="zh-CN" altLang="en-US" dirty="0"/>
              <a:t>二相者，平时见根造罪，元有二种不同：一者因于明见，二者因于暗见。故今受报，亦随其惑业而发明不同也。一根所招恶报，令余五根亦互受者，良由造罪之时，虽以一识为主，必曾牵动余识，从而和之，故今还感斯报。倘造罪时，缺有一识不起，则受报时，当亦免此一苦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耳</a:t>
            </a:r>
            <a:r>
              <a:rPr lang="zh-CN" altLang="en-US" dirty="0"/>
              <a:t>识造罪本有开闭二相，乃至意识造罪本有迷觉二相，所招恶报，义并可知。惟心地狱，地狱惟心。迷般若而成惑，迷解脱而成业，迷法身而成苦。读经至此，不悚然急断生死三缘，不恍然顿悟性德三因者，非夫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672870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、总结</a:t>
            </a:r>
            <a:r>
              <a:rPr lang="en-US" altLang="zh-CN" sz="1800" b="1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18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）结成虚妄</a:t>
            </a:r>
            <a:r>
              <a:rPr lang="en-US" altLang="zh-CN" sz="1800" b="1" dirty="0">
                <a:latin typeface="黑体" pitchFamily="49" charset="-122"/>
                <a:ea typeface="黑体" pitchFamily="49" charset="-122"/>
              </a:rPr>
              <a:t>;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18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）别显轻重；（</a:t>
            </a:r>
            <a:r>
              <a:rPr lang="en-US" altLang="zh-CN" sz="1800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1800" b="1" dirty="0">
                <a:latin typeface="黑体" pitchFamily="49" charset="-122"/>
                <a:ea typeface="黑体" pitchFamily="49" charset="-122"/>
              </a:rPr>
              <a:t>）结答所问</a:t>
            </a:r>
            <a:r>
              <a:rPr lang="en-US" altLang="zh-CN" sz="1800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难，是名地狱十因六果，皆是众生迷妄所造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（造成地狱的十种因和六种果，皆是众生，不了自心，迷于种种虚妄境相之妄情所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造）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诸众生，恶业同造，入阿鼻狱，受无量苦，经无量劫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（若诸众生，以六根对十因，于诸恶业同时俱造，而且造之必极，这就是纯情即沉，入阿鼻地狱中，受无量的痛苦；若于沉心中，有谤大乘等罪，劫尽更生十方阿鼻地狱，经无量劫，不得出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离）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。六根各造，及彼所作兼境兼根，是人则入八无间狱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（六根各自造业，与及它们所作恶业，但兼十因中之几境，或但兼六根中之几根，非具足十因，亦非六根各各皆造。这等人的业报较前为轻，则入八无间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地狱）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。身口意三作杀盗淫，是人则入十八地狱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（若身口意三根，作杀盗淫业，十因不同造，罪业还未尽其极，这个人死后，就堕入十八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地狱）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。三业不兼，中间或为一杀一盗，是人则入三十六地狱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（若三业不全兼，这中间或为一杀一盗，或一杀一淫，或一盗一淫，非杀盗淫业俱造，这人的罪业，又轻于前，就入三十六地狱，而受苦稍轻，劫数也稍有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减少）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。见见一根，单犯一业，是人则入一百八地狱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（于现前所见的六根中，只见一根，单犯一业，譬如身犯杀业，或舌犯妄语业，或耳犯盗听业，这样罪业又轻于前，这人就入一百八地狱，受苦更轻，劫数亦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短）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由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是众生别作别造，于世界中，入同分地，妄想发生，非本来有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（由是可知，众生虽各别作因，各别造业，于世界中，入于各自业感相同的同分地狱中，以受其差别之报。这些地狱都是由妄想产生，并不是本来就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8766326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3"/>
            <a:ext cx="9144000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通议：</a:t>
            </a:r>
            <a:r>
              <a:rPr lang="zh-CN" altLang="en-US" dirty="0"/>
              <a:t>此示因果轻重之次</a:t>
            </a:r>
            <a:r>
              <a:rPr lang="zh-CN" altLang="en-US" dirty="0" smtClean="0"/>
              <a:t>也。同造，谓</a:t>
            </a:r>
            <a:r>
              <a:rPr lang="zh-CN" altLang="en-US" dirty="0"/>
              <a:t>十因六报具足</a:t>
            </a:r>
            <a:r>
              <a:rPr lang="zh-CN" altLang="en-US" dirty="0" smtClean="0"/>
              <a:t>也。六根</a:t>
            </a:r>
            <a:r>
              <a:rPr lang="zh-CN" altLang="en-US" dirty="0"/>
              <a:t>各</a:t>
            </a:r>
            <a:r>
              <a:rPr lang="zh-CN" altLang="en-US" dirty="0" smtClean="0"/>
              <a:t>造，谓</a:t>
            </a:r>
            <a:r>
              <a:rPr lang="zh-CN" altLang="en-US" dirty="0"/>
              <a:t>先后</a:t>
            </a:r>
            <a:r>
              <a:rPr lang="zh-CN" altLang="en-US" dirty="0" smtClean="0"/>
              <a:t>不一，单</a:t>
            </a:r>
            <a:r>
              <a:rPr lang="zh-CN" altLang="en-US" dirty="0"/>
              <a:t>兼一根一境，则轻次前。若身口意三</a:t>
            </a:r>
            <a:r>
              <a:rPr lang="zh-CN" altLang="en-US" dirty="0" smtClean="0"/>
              <a:t>根，唯</a:t>
            </a:r>
            <a:r>
              <a:rPr lang="zh-CN" altLang="en-US" dirty="0"/>
              <a:t>造杀盗淫三业，余不兼涉，则又轻次前。若于三业唯造二，不兼余，则又轻次前。若一根独造，单犯一业，则又轻次前。见见</a:t>
            </a:r>
            <a:r>
              <a:rPr lang="en-US" altLang="zh-CN" dirty="0"/>
              <a:t>〔</a:t>
            </a:r>
            <a:r>
              <a:rPr lang="zh-CN" altLang="en-US" dirty="0"/>
              <a:t>长水音现</a:t>
            </a:r>
            <a:r>
              <a:rPr lang="en-US" altLang="zh-CN" dirty="0" smtClean="0"/>
              <a:t>〕</a:t>
            </a:r>
            <a:r>
              <a:rPr lang="zh-CN" altLang="en-US" dirty="0" smtClean="0"/>
              <a:t>，谓</a:t>
            </a:r>
            <a:r>
              <a:rPr lang="zh-CN" altLang="en-US" dirty="0"/>
              <a:t>六根唯一造一业，不兼余也！以不相涉，故云见见。别作别</a:t>
            </a:r>
            <a:r>
              <a:rPr lang="zh-CN" altLang="en-US" dirty="0" smtClean="0"/>
              <a:t>造，谓</a:t>
            </a:r>
            <a:r>
              <a:rPr lang="zh-CN" altLang="en-US" dirty="0"/>
              <a:t>各各私造</a:t>
            </a:r>
            <a:r>
              <a:rPr lang="zh-CN" altLang="en-US" dirty="0" smtClean="0"/>
              <a:t>也。其</a:t>
            </a:r>
            <a:r>
              <a:rPr lang="zh-CN" altLang="en-US" dirty="0"/>
              <a:t>业是同，故感同分狱。由前问</a:t>
            </a:r>
            <a:r>
              <a:rPr lang="zh-CN" altLang="en-US" dirty="0" smtClean="0"/>
              <a:t>云“为</a:t>
            </a:r>
            <a:r>
              <a:rPr lang="zh-CN" altLang="en-US" dirty="0"/>
              <a:t>是本有？为是造成</a:t>
            </a:r>
            <a:r>
              <a:rPr lang="zh-CN" altLang="en-US" dirty="0" smtClean="0"/>
              <a:t>？”故此</a:t>
            </a:r>
            <a:r>
              <a:rPr lang="zh-CN" altLang="en-US" dirty="0"/>
              <a:t>结</a:t>
            </a:r>
            <a:r>
              <a:rPr lang="zh-CN" altLang="en-US" dirty="0" smtClean="0"/>
              <a:t>云“皆</a:t>
            </a:r>
            <a:r>
              <a:rPr lang="zh-CN" altLang="en-US" dirty="0"/>
              <a:t>是妄想发生，非本来</a:t>
            </a:r>
            <a:r>
              <a:rPr lang="zh-CN" altLang="en-US" dirty="0" smtClean="0"/>
              <a:t>有”。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96032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0095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蕅益云：恶</a:t>
            </a:r>
            <a:r>
              <a:rPr lang="zh-CN" altLang="en-US" dirty="0"/>
              <a:t>业同造，谓一切时中，六根同造十因也。六根各造，谓六根虽各有罪，而造非一时，或但兼十因之几境，但兼六根之几根也。身口意三作杀盗淫，谓六根中减去三根，十因中减去七因也。三业不兼，谓身口意随缺一种也。或为一杀一盗，谓三恶业随缺一种也。见见一根，谓六根中惟有一根造业，举见见以例闻闻等也。单犯一业，谓十因中惟造一因也。别作别造，结显恶业自招。入同分地，结显兼有元地。妄想发生，非本来有，结显实本真净也。有即非有，如空华无体，故云非本来有，非谓本来不有而后来成有也。思之思之！</a:t>
            </a:r>
          </a:p>
        </p:txBody>
      </p:sp>
    </p:spTree>
    <p:extLst>
      <p:ext uri="{BB962C8B-B14F-4D97-AF65-F5344CB8AC3E}">
        <p14:creationId xmlns:p14="http://schemas.microsoft.com/office/powerpoint/2010/main" val="103329466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（二）示饿鬼趣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sz="26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600" b="1" dirty="0" smtClean="0">
                <a:latin typeface="仿宋" pitchFamily="49" charset="-122"/>
                <a:ea typeface="仿宋" pitchFamily="49" charset="-122"/>
              </a:rPr>
              <a:t>  </a:t>
            </a:r>
            <a:r>
              <a:rPr lang="en-US" altLang="zh-CN" sz="26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、总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标</a:t>
            </a:r>
            <a:endParaRPr lang="en-US" altLang="zh-CN" sz="26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600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复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次，阿难，是诸众生，非破律仪，犯菩萨戒，毁佛涅槃，诸余杂业，历劫烧然，后还罪毕，受诸鬼形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（这些众生，除非破坏大小乘之律仪，犯菩萨禁戒，毁谤佛所说之涅槃至理，其他各种杂染之业，堕入地狱以后，经过多劫的业火燃烧，备受痛苦，其后重罪还毕，轻报未受，依照其原有的习气，再受种种鬼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形）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600" dirty="0" smtClean="0">
                <a:latin typeface="+mn-ea"/>
              </a:rPr>
              <a:t>通议：</a:t>
            </a:r>
            <a:r>
              <a:rPr lang="zh-CN" altLang="en-US" sz="2600" dirty="0">
                <a:latin typeface="+mn-ea"/>
              </a:rPr>
              <a:t>此从地狱出复受鬼形，以显轮回之状</a:t>
            </a:r>
            <a:r>
              <a:rPr lang="zh-CN" altLang="en-US" sz="2600" dirty="0" smtClean="0">
                <a:latin typeface="+mn-ea"/>
              </a:rPr>
              <a:t>也。前</a:t>
            </a:r>
            <a:r>
              <a:rPr lang="zh-CN" altLang="en-US" sz="2600" dirty="0">
                <a:latin typeface="+mn-ea"/>
              </a:rPr>
              <a:t>十习因所感地狱，若但由习则报尽可出；若非破律仪等则其苦更长，故复受鬼形。非破律</a:t>
            </a:r>
            <a:r>
              <a:rPr lang="zh-CN" altLang="en-US" sz="2600" dirty="0" smtClean="0">
                <a:latin typeface="+mn-ea"/>
              </a:rPr>
              <a:t>仪，破</a:t>
            </a:r>
            <a:r>
              <a:rPr lang="zh-CN" altLang="en-US" sz="2600" dirty="0">
                <a:latin typeface="+mn-ea"/>
              </a:rPr>
              <a:t>比丘戒</a:t>
            </a:r>
            <a:r>
              <a:rPr lang="zh-CN" altLang="en-US" sz="2600" dirty="0" smtClean="0">
                <a:latin typeface="+mn-ea"/>
              </a:rPr>
              <a:t>也。犯</a:t>
            </a:r>
            <a:r>
              <a:rPr lang="zh-CN" altLang="en-US" sz="2600" dirty="0">
                <a:latin typeface="+mn-ea"/>
              </a:rPr>
              <a:t>菩萨</a:t>
            </a:r>
            <a:r>
              <a:rPr lang="zh-CN" altLang="en-US" sz="2600" dirty="0" smtClean="0">
                <a:latin typeface="+mn-ea"/>
              </a:rPr>
              <a:t>戒，则</a:t>
            </a:r>
            <a:r>
              <a:rPr lang="zh-CN" altLang="en-US" sz="2600" dirty="0">
                <a:latin typeface="+mn-ea"/>
              </a:rPr>
              <a:t>破大乘性戒</a:t>
            </a:r>
            <a:r>
              <a:rPr lang="zh-CN" altLang="en-US" sz="2600" dirty="0" smtClean="0">
                <a:latin typeface="+mn-ea"/>
              </a:rPr>
              <a:t>也。毁</a:t>
            </a:r>
            <a:r>
              <a:rPr lang="zh-CN" altLang="en-US" sz="2600" dirty="0">
                <a:latin typeface="+mn-ea"/>
              </a:rPr>
              <a:t>佛涅</a:t>
            </a:r>
            <a:r>
              <a:rPr lang="zh-CN" altLang="en-US" sz="2600" dirty="0" smtClean="0">
                <a:latin typeface="+mn-ea"/>
              </a:rPr>
              <a:t>盘，谓</a:t>
            </a:r>
            <a:r>
              <a:rPr lang="zh-CN" altLang="en-US" sz="2600" dirty="0">
                <a:latin typeface="+mn-ea"/>
              </a:rPr>
              <a:t>一阐提，断佛种性</a:t>
            </a:r>
            <a:r>
              <a:rPr lang="zh-CN" altLang="en-US" sz="2600" dirty="0" smtClean="0">
                <a:latin typeface="+mn-ea"/>
              </a:rPr>
              <a:t>也。此</a:t>
            </a:r>
            <a:r>
              <a:rPr lang="zh-CN" altLang="en-US" sz="2600" dirty="0">
                <a:latin typeface="+mn-ea"/>
              </a:rPr>
              <a:t>断善根受苦时长，故复受鬼类</a:t>
            </a:r>
            <a:r>
              <a:rPr lang="zh-CN" altLang="en-US" sz="2600" dirty="0" smtClean="0">
                <a:latin typeface="+mn-ea"/>
              </a:rPr>
              <a:t>。</a:t>
            </a:r>
            <a:endParaRPr lang="en-US" altLang="zh-CN" sz="2600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sz="2600" dirty="0" smtClean="0">
                <a:latin typeface="+mn-ea"/>
              </a:rPr>
              <a:t>    蕅益：</a:t>
            </a:r>
            <a:r>
              <a:rPr lang="zh-CN" altLang="en-US" sz="2600" dirty="0" smtClean="0">
                <a:solidFill>
                  <a:srgbClr val="FF0000"/>
                </a:solidFill>
                <a:latin typeface="+mn-ea"/>
              </a:rPr>
              <a:t>克</a:t>
            </a:r>
            <a:r>
              <a:rPr lang="zh-CN" altLang="en-US" sz="2600" dirty="0">
                <a:solidFill>
                  <a:srgbClr val="FF0000"/>
                </a:solidFill>
                <a:latin typeface="+mn-ea"/>
              </a:rPr>
              <a:t>论鬼趣，有四差别：一者下品十恶为因，直招其报。二者过去异熟业力，忽牵其报。三者将入地狱，先受华报。四者从地狱出，受此余报。</a:t>
            </a:r>
            <a:r>
              <a:rPr lang="zh-CN" altLang="en-US" sz="2600" dirty="0">
                <a:latin typeface="+mn-ea"/>
              </a:rPr>
              <a:t>以要言之，七趣后有，皆可趣于鬼道。只此一趣，复分有财、少财、无财三类九品之不同。今但约地狱余报，乃一往略言之耳</a:t>
            </a:r>
            <a:r>
              <a:rPr lang="zh-CN" altLang="en-US" sz="2600" dirty="0" smtClean="0">
                <a:latin typeface="+mn-ea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33545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、别显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若于本因，贪物为罪，是人罪毕，遇物成形，名为怪鬼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（若于往昔之本因，是以贪求财物造罪而堕入地狱，这人罪毕出狱，因贪求的习气仍在，遇物就贪恋不舍，附之而成形，故有依草附木，成精作怪之类，名为怪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鬼）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。贪色为罪，是人罪毕，遇风成形，名为魃鬼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（若于往昔，是因贪色造罪而堕入地狱，这人罪毕出狱，依前贪淫的习气，性好游荡，遇风成形，名为魃鬼。魃为女鬼，亦名女妖。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神异经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云：魃鬼长二三尺，其行如风，所现之处必大旱，故又称旱魃。以其酷淫，则致阴阳不调，故妖风能令云雨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不成）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。贪惑为罪，是人罪毕，遇畜成形，名为魅鬼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（若于往昔，是因贪求诳惑造罪而堕入地狱，这人罪毕出狱，因诳惑余习未尽，遇上畜生就附而成形，故有狐狸、野干、鸡、鼠成精之类，名为魅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鬼）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。贪恨为罪，是人罪毕，遇虫成形，名蛊毒鬼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（若于往昔，是因贪求怨恨造罪而堕入地狱，这人罪毕出狱，仍依瞋恨习气，常常怀恨在心，遇蟒蛇、蜈蚣、蚖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蛇、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蝮蝎之类，即附之成形，毒害于人，名为蛊毒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鬼）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。贪忆为罪，是人罪毕，遇衰成形，名为厉鬼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（若于往昔，是因贪忆宿怨造罪而堕入地狱，这人罪毕，出狱以后，遇四时不正，阴阳衰坏之气，附托而成形，散瘟行役，名为疠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鬼）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3651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1261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贪傲为罪，是人罪毕，遇气成形，名为饿鬼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（若于往昔，是因贪求傲慢造罪而堕入地狱，这人罪毕出狱，仍然依其傲慢习气，常怀高举之心，遇气成形，腹大咽小，常受饥渴之苦，名为饿鬼）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。贪罔为罪，是人罪毕，遇幽为形，名为魇鬼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（若于往昔，是因贪求诬枉他人造罪而堕入地狱，这人罪毕出狱，仍依枉习，喜幽逐暗，故遇幽隐暗昧，阴阳不分之气，附而成形，乘人睡时，魇压于人，令人不能透气，浑身欲动而不得，这一类名为魇鬼）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。贪明为罪，是人罪毕，遇精为形，名魍魉鬼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（若于往昔，是因贪求邪见，妄作聪明，造罪而堕入地狱，这人罪毕出狱，依于邪见恶习，遇日月之精华，托而成形，显灵异于山川沼泽，好学人声炫惑于人，名为魍魉鬼）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。贪成为罪，是人罪毕，遇明为形，名役使鬼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（若于往昔，是因贪成一己之私欲，诈伪欺人，造业而堕入地狱，这人罪毕出狱，仍依诈习，遇神明咒术，附而成形，听命于邪师咒术，供人驱使，作人祸福，名为役使鬼）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。贪党为罪，是人罪毕，遇人为形，名传送鬼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（若于往昔，是以贪求朋党，助恶兴讼，诬害良善，造罪而堕入地狱，这人罪毕出狱，仍依旧习，遇人成形，附托人身，泄露吉凶祸福等事，如巫师之类，名为传送鬼）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  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、结示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阿难，是人皆以纯情坠落，业火烧干，上出为鬼，此等皆是自妄想业之所招引。若悟菩提，则妙圆明本无所有。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197235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dirty="0" smtClean="0"/>
              <a:t>蕅益：贪</a:t>
            </a:r>
            <a:r>
              <a:rPr lang="zh-CN" altLang="en-US" dirty="0"/>
              <a:t>物即是贪习，由其爱著诸物，故今遇物成怪也。</a:t>
            </a:r>
          </a:p>
          <a:p>
            <a:pPr marL="0" indent="0">
              <a:buNone/>
            </a:pPr>
            <a:r>
              <a:rPr lang="zh-CN" altLang="en-US" dirty="0" smtClean="0"/>
              <a:t>        贪色</a:t>
            </a:r>
            <a:r>
              <a:rPr lang="zh-CN" altLang="en-US" dirty="0"/>
              <a:t>即是淫习，由其淫风鼓扇，故今遇风成魃，作旱妖也。</a:t>
            </a:r>
          </a:p>
          <a:p>
            <a:pPr marL="0" indent="0">
              <a:buNone/>
            </a:pPr>
            <a:r>
              <a:rPr lang="zh-CN" altLang="en-US" dirty="0" smtClean="0"/>
              <a:t>        贪</a:t>
            </a:r>
            <a:r>
              <a:rPr lang="zh-CN" altLang="en-US" dirty="0"/>
              <a:t>惑即是诈习，由其谄媚成性，故今遇畜成魅，如妖狐之类，仍欲媚惑人也。</a:t>
            </a:r>
          </a:p>
          <a:p>
            <a:pPr marL="0" indent="0">
              <a:buNone/>
            </a:pPr>
            <a:r>
              <a:rPr lang="zh-CN" altLang="en-US" dirty="0" smtClean="0"/>
              <a:t>        贪</a:t>
            </a:r>
            <a:r>
              <a:rPr lang="zh-CN" altLang="en-US" dirty="0"/>
              <a:t>恨即是嗔习，由其心怀毒恚，故今遇虫成蛊，仍毒害于人也。</a:t>
            </a:r>
          </a:p>
          <a:p>
            <a:pPr marL="0" indent="0">
              <a:buNone/>
            </a:pPr>
            <a:r>
              <a:rPr lang="zh-CN" altLang="en-US" dirty="0" smtClean="0"/>
              <a:t>        贪</a:t>
            </a:r>
            <a:r>
              <a:rPr lang="zh-CN" altLang="en-US" dirty="0"/>
              <a:t>忆即是怨习，由其衔恨不忘，故今乘衰作厉，报夙仇也。</a:t>
            </a:r>
          </a:p>
          <a:p>
            <a:pPr marL="0" indent="0">
              <a:buNone/>
            </a:pPr>
            <a:r>
              <a:rPr lang="zh-CN" altLang="en-US" dirty="0" smtClean="0"/>
              <a:t>        贪</a:t>
            </a:r>
            <a:r>
              <a:rPr lang="zh-CN" altLang="en-US" dirty="0"/>
              <a:t>傲即是慢习，由其尚气自恃，故今遇气成于饿鬼，所谓空腹高心之剧报也。</a:t>
            </a:r>
          </a:p>
          <a:p>
            <a:pPr marL="0" indent="0">
              <a:buNone/>
            </a:pPr>
            <a:r>
              <a:rPr lang="zh-CN" altLang="en-US" dirty="0" smtClean="0"/>
              <a:t>         贪</a:t>
            </a:r>
            <a:r>
              <a:rPr lang="zh-CN" altLang="en-US" dirty="0"/>
              <a:t>罔即是诳习，由其暗地造奸，故今遇幽成于魇鬼，依旧乘人之卧而魇之也。</a:t>
            </a:r>
          </a:p>
          <a:p>
            <a:pPr marL="0" indent="0">
              <a:buNone/>
            </a:pPr>
            <a:r>
              <a:rPr lang="zh-CN" altLang="en-US" dirty="0" smtClean="0"/>
              <a:t>        贪</a:t>
            </a:r>
            <a:r>
              <a:rPr lang="zh-CN" altLang="en-US" dirty="0"/>
              <a:t>明即是见习，由其邪悟邪执，故今遇精成魍魉鬼，望之有似高明，就之实无威德也。</a:t>
            </a:r>
          </a:p>
          <a:p>
            <a:pPr marL="0" indent="0">
              <a:buNone/>
            </a:pPr>
            <a:r>
              <a:rPr lang="zh-CN" altLang="en-US" dirty="0" smtClean="0"/>
              <a:t>        贪</a:t>
            </a:r>
            <a:r>
              <a:rPr lang="zh-CN" altLang="en-US" dirty="0"/>
              <a:t>成即是枉习，由其证人入罪，指暗为明，故今遇明为役使鬼，助人成事也。</a:t>
            </a:r>
          </a:p>
          <a:p>
            <a:pPr marL="0" indent="0">
              <a:buNone/>
            </a:pPr>
            <a:r>
              <a:rPr lang="zh-CN" altLang="en-US" dirty="0" smtClean="0"/>
              <a:t>         贪</a:t>
            </a:r>
            <a:r>
              <a:rPr lang="zh-CN" altLang="en-US" dirty="0"/>
              <a:t>党即是讼习，由其发他阴私，必须牵引傍人为证，故今遇人为传送鬼，仍报种种阴私事也。</a:t>
            </a:r>
          </a:p>
          <a:p>
            <a:pPr marL="0" indent="0">
              <a:buNone/>
            </a:pPr>
            <a:r>
              <a:rPr lang="zh-CN" altLang="en-US" dirty="0" smtClean="0"/>
              <a:t>         只</a:t>
            </a:r>
            <a:r>
              <a:rPr lang="zh-CN" altLang="en-US" dirty="0"/>
              <a:t>此十类，必各各有苦乐别报之不同，亦是略而不说，可以理推。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131797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通议：</a:t>
            </a:r>
            <a:r>
              <a:rPr lang="zh-CN" altLang="en-US" dirty="0"/>
              <a:t>此贪习</a:t>
            </a:r>
            <a:r>
              <a:rPr lang="zh-CN" altLang="en-US" dirty="0" smtClean="0"/>
              <a:t>也。所</a:t>
            </a:r>
            <a:r>
              <a:rPr lang="zh-CN" altLang="en-US" dirty="0"/>
              <a:t>贪者物，故附物成形；以巧计而取，故为鬼犹怪。淫习贪色，以淫心欲火，故遇风成形，名为魃鬼，旱鬼</a:t>
            </a:r>
            <a:r>
              <a:rPr lang="zh-CN" altLang="en-US" dirty="0" smtClean="0"/>
              <a:t>也。诈</a:t>
            </a:r>
            <a:r>
              <a:rPr lang="zh-CN" altLang="en-US" dirty="0"/>
              <a:t>习惑人，名为贪惑；故遇畜成形，即狐狸精魅现美色以惑人，故为魅鬼。怨习怀恨，故为贪恨；恨积恶毒，故遇虫成形，如蛇虺蝮蝎以毒伤人，故为蛊毒鬼。瞋习怀恚不忘，故为贪忆；乘虚而入，故遇灾衰成形，名为厉鬼，即瘟疫时病疟症皆此鬼作</a:t>
            </a:r>
            <a:r>
              <a:rPr lang="zh-CN" altLang="en-US" dirty="0" smtClean="0"/>
              <a:t>也。慢</a:t>
            </a:r>
            <a:r>
              <a:rPr lang="zh-CN" altLang="en-US" dirty="0"/>
              <a:t>习陵人傲物，故为贪傲；憍矜恃气，故遇气成形；空腹高心，故为饿鬼。诳习罔冒欺人，故为贪罔；暗昧良心，故遇幽成形；魇惑寐者，故为魇鬼。见习妄执邪见以为明悟，故为贪明；遇精明处即附成形，如山灵木石之精，名魍魉鬼，以见逐光影，故鬼亦似有若无。枉习构架无辜以成有罪，故为贪成；以精思求过，故遇明成形；劳役心神，故为役使鬼，即担沙负石之鬼。讼习党护己罪，彼此相讼，故为贪党；因人造奸，故遇人成形；发人隐恶，名传送鬼，即巫师之类讦露阴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以上</a:t>
            </a:r>
            <a:r>
              <a:rPr lang="zh-CN" altLang="en-US" dirty="0"/>
              <a:t>十因所招地狱，纯情坠落，业火烧尽，余习未尽，故出而为鬼；皆是妄业招引，妙圆心中本无此事，盖由迷情所感之妄相</a:t>
            </a:r>
            <a:r>
              <a:rPr lang="zh-CN" altLang="en-US" dirty="0" smtClean="0"/>
              <a:t>耳。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7446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●如来正示升坠根由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总明二分；二别示七趣；三结示劝修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】</a:t>
            </a:r>
          </a:p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一、约情想二分，总明升沉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dirty="0" smtClean="0"/>
              <a:t>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（一）约内分，因情故坠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　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佛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告阿难：快哉此问！令诸众生不入邪见，汝今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谛听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当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为汝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说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难，一切众生，实本真净，因彼妄见，有妄习生，因此分开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内分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外分。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难，内分即是众生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分内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俗人不知戒律，一生造恶，迷而不觉，随顺贪嗔痴慢疑等烦恼习气而转，谓之分内理所当然之事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因诸爱染，发起妄情，情积不休，能生爱水。是故众生，心忆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珍馐，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口中水出；心忆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前人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（已故之人），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或怜或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恨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（遗恨其不幸）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目中泪盈；贪求财宝，心发爱涎，举体光润；心著行淫，男女二根自然流液。阿难，诸爱虽别，流结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（流，流水；结，结惑、缚着）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是同，润湿不升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（水性润湿不能上升），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自然从坠。此名内分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145293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（三）示畜生趣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、总标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次，阿难，鬼业既尽，则情与想二俱成空，方于世间与元负人，怨对相值，身为畜生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（生于世间与人杂居，如猫狗之类，然性愚钝，不能自立，多赖人畜养而生，故名畜生）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，酬其宿债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（鬼业既尽之后，则鬼道之情与想，二俱成空，超出鬼趣，方于世间与原有负欠财物，或形命之人，冤家对头，再相值遇，身为畜生，或为宰杀，或受驱使，以酬还他的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宿债）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dirty="0">
                <a:latin typeface="+mn-ea"/>
              </a:rPr>
              <a:t>蕅益：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克论畜趣，亦四差别：一者中品十恶为因，直招其报。二者过去异熟业力，忽牵其报。三者从地狱出，即偿其报。四者从饿鬼来，乃偿其报。</a:t>
            </a:r>
            <a:r>
              <a:rPr lang="zh-CN" altLang="en-US" dirty="0">
                <a:latin typeface="+mn-ea"/>
              </a:rPr>
              <a:t>以要言之，七趣后有，皆可趣于畜生。只此一趣，复分上中下品各各三类之不同。今但约鬼业既尽言之，亦是一往语耳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言情</a:t>
            </a:r>
            <a:r>
              <a:rPr lang="zh-CN" altLang="en-US" dirty="0">
                <a:latin typeface="+mn-ea"/>
              </a:rPr>
              <a:t>与想二俱成空者，向来坠狱之人，或是纯情无想，或是九情一想，八情二想。乃至鬼趣之中，或是七情三想之所直招。今则虚妄所积恶情善想，势力已尽，不复更招二趣苦报，故曰成空，非谓并空于宿债，亦非谓能空其惑体也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6394481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66936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、别显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物怪之鬼，物销报尽，生于世间，多为枭类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（依草附木的物怪鬼，附物之业已然消亡，所受之报亦尽，形谢苦终；因有贪物为怪的余习，转生于世间，多为枭鸟之类。枭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类，以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附块成形，即贪物余习，以子食母，即怪鬼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余习）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。风魃之鬼，风销报尽，生于世间，多为咎征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（咎征：凶事之征兆，如见商羊舞必将大雨，石燕飞则有风灾，都是魃鬼兆灾之余习。商羊，传说中的鸟名，据说大雨前，常屈一足起舞。石燕，鸟名，形似蝙蝠，产于石窟树穴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一切异类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（因淫习遇风成形的风魃鬼，附风之业既消，所受之报亦尽，形谢苦终；因仍有贪色为魃的余习，转生于世间，多为咎征，或色禽淫兽等一切物异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之类）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。畜魅之鬼，畜死报尽，生于世间，多为狐类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（遇畜而依附成形的魅鬼，附畜之业既消，所受之报亦尽，形谢苦终；因有贪诳为魅的余习，转生于世间，多为狐狸之类。狐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类，狐狸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为妖兽，能变形惑人，即贪诳之余习。所谓千岁狐为淫妇，百岁狐为美女，即是魅鬼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余习）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。虫蛊之鬼，蛊灭报尽，生于世间，多为毒类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（遇虫成形的蛊毒鬼，附蛊之业既消，所受之报亦尽，形谢苦终；因有贪嗔为蛊的余习，转生于世间，多为蚖蛇、蝮蝎、蜈蚣等毒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类）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。衰厉之鬼，衰穷报尽，生于世间，多为蛔类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（遇衰败之气，附而成形的疠鬼，附衰之业既已穷竭，所受之报亦尽，形谢苦终；因仍有贪忆宿怨为疠的余习，转生于世间，多为蛔蛲等肠虫类。蛔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类，为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肠胃中虫，过去生中依人而作疠疟，今则依腑藏而消饮食，安危同共，皆是业习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使然）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。受气之鬼，气销报尽，生于世间，多为食类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（受气而依附成形的饿鬼，附气之业既消，所受之报亦尽，形谢苦终；因有贪慢及饥饿余习，转生于世间，多为鸡、鸭、鱼、鳖等可食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类）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384959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绵幽之鬼，幽销报尽，生于世间，多为服类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缠绵于幽暗等阴阳不分之气，而成形的魇鬼，附幽之业既消，所受之报亦尽，形谢苦终；因有诬枉及为魇之余习，转生于世间，多为服类。服类，其义有二：一、为蚕虫、貂鼠等类，供人衣服；二、为驴马骆驼等类，供人乘服。由其贪枉为罪，遇幽为魇之余习，今为服类，酬偿先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债）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。和精之鬼，和销报尽，生于世间，多为应类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（和合精明以成形的魍魉鬼，所和之精华既消，所受之报亦尽，形谢苦终；因有贪明及魍魉之余习，故转生于世间，多为春燕、秋鸿等顺应时节，而为迁徙往来之类。应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类，此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类众生，应知时节，即贪明余习，忽南忽北即魍魉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余习）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。明灵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（神明显灵）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之鬼，明灭报尽，生于世间，多为休征一切诸类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依附神明咒术以显灵异的役使鬼，神明咒力既灭，所受之报亦尽，形谢苦终；因有诈伪为利，及役使之余习，转生于世间，多为吉祥征兆之禽兽，如祥麟嘉凤之类，以及其他灵禽巧兽之伦，识言语，随呼唤，都是役使鬼之余习所致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。依人之鬼，人亡报尽，生于世间，多为循类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（依附人身而成形的传送鬼，所依之人既死，所受之报亦尽，形谢苦终；因有结赏营私及传送的余习，转生于世间，多为顺循人性的鸽犬之类。循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类，循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顺传送之类，如犬、鸽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等）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290755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55272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、结示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阿难，是等皆以业火干枯，酬其宿债，傍为畜生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（傍，傍生，又作旁生，傍行之生类。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毗婆沙论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曰：“因行不正，受果报旁；负天而行，故云旁行。”以非人天正道，故称傍生。又依人畜养而生，无力自活，故称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畜生）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此等亦皆自虚妄业之所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招引。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若悟菩提，则此妄缘本无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所有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这十类畜生，皆是以地狱及鬼趣业报苦火烧干，二趣妄情枯竭，为了酬还宿债，故披毛带角，傍为畜生。这些也都是从各自的虚妄惑业之所招引，自作自受。若能悟知菩提自性，原自清净，纤尘不染，这些虚妄的业力和果报因缘，皆如梦幻一般，本来一无所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如汝所言宝莲香等，及琉璃王、善星比丘，如是恶业，本自发明，非从天降，亦非地出，亦非人与，自妄所招，还自来受。菩提心中，皆为浮虚妄想凝结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就如你前面所说之堕入地狱中的宝莲香，以及琉璃王、善星比丘等，这些恶业本来都是循自己所造之业，而发明显现，既不是从天而降，也不是从地而生，更不是别人所给予，完全是自己妄业所招感，还归自身来受苦报。菩提清净心中，皆为浮虚妄想所凝结而感的幻境，迷时似有，悟了实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220226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55272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通议：</a:t>
            </a:r>
            <a:r>
              <a:rPr lang="zh-CN" altLang="en-US" dirty="0"/>
              <a:t>此从鬼道出为畜生类</a:t>
            </a:r>
            <a:r>
              <a:rPr lang="zh-CN" altLang="en-US" dirty="0" smtClean="0"/>
              <a:t>也。以</a:t>
            </a:r>
            <a:r>
              <a:rPr lang="zh-CN" altLang="en-US" dirty="0"/>
              <a:t>情多少之不一，故沉地狱之不同。地狱罪毕，复出为鬼，既经苦趣，则情、想之业二皆报尽，故曰：俱空。但怨债未忘，以身酬值，故为畜生，亦因本习各从其类。且如贪习为怪鬼，畜为枭类，以食他物而为己有，故土枭附块为儿，习使然</a:t>
            </a:r>
            <a:r>
              <a:rPr lang="zh-CN" altLang="en-US" dirty="0" smtClean="0"/>
              <a:t>也。物</a:t>
            </a:r>
            <a:r>
              <a:rPr lang="zh-CN" altLang="en-US" dirty="0"/>
              <a:t>能害己，故枭子食母，业使然</a:t>
            </a:r>
            <a:r>
              <a:rPr lang="zh-CN" altLang="en-US" dirty="0" smtClean="0"/>
              <a:t>也。淫</a:t>
            </a:r>
            <a:r>
              <a:rPr lang="zh-CN" altLang="en-US" dirty="0"/>
              <a:t>习为魃鬼，淫为病征，故余习出为咎征，如商羊舞水、江豚拜风之类。诈习魅鬼而为狐类，狐能魅人亦余习</a:t>
            </a:r>
            <a:r>
              <a:rPr lang="zh-CN" altLang="en-US" dirty="0" smtClean="0"/>
              <a:t>也。怨</a:t>
            </a:r>
            <a:r>
              <a:rPr lang="zh-CN" altLang="en-US" dirty="0"/>
              <a:t>习蛊鬼而为毒类，如蛇蝎等。瞋习厉鬼乘衰入身而为蛲蛔。慢习饿鬼往受饥虚，故为食类以充人腹。诳习为魇昧之鬼，因诳罔冒于人，虚饰外仪，故为服类，凡畜物皮毛可为服饰，或驴骡马等可乘服者皆其类</a:t>
            </a:r>
            <a:r>
              <a:rPr lang="zh-CN" altLang="en-US" dirty="0" smtClean="0"/>
              <a:t>也。见习</a:t>
            </a:r>
            <a:r>
              <a:rPr lang="zh-CN" altLang="en-US" dirty="0"/>
              <a:t>魍魉名和精鬼，和杂精明而为鬼</a:t>
            </a:r>
            <a:r>
              <a:rPr lang="zh-CN" altLang="en-US" dirty="0" smtClean="0"/>
              <a:t>也。畜</a:t>
            </a:r>
            <a:r>
              <a:rPr lang="zh-CN" altLang="en-US" dirty="0"/>
              <a:t>为应类即应节序而先鸣者，预知先报盖见习</a:t>
            </a:r>
            <a:r>
              <a:rPr lang="zh-CN" altLang="en-US" dirty="0" smtClean="0"/>
              <a:t>也。枉</a:t>
            </a:r>
            <a:r>
              <a:rPr lang="zh-CN" altLang="en-US" dirty="0"/>
              <a:t>习役使之鬼托明以生，名明灵鬼，畜为休征之类。</a:t>
            </a:r>
            <a:r>
              <a:rPr lang="zh-CN" altLang="en-US" dirty="0" smtClean="0"/>
              <a:t>休，美也。休</a:t>
            </a:r>
            <a:r>
              <a:rPr lang="zh-CN" altLang="en-US" dirty="0"/>
              <a:t>征乃美事之先见者，即麟凤之类；如吏励精图治，穷诘民情而为明，所谓神明之宰皆其类</a:t>
            </a:r>
            <a:r>
              <a:rPr lang="zh-CN" altLang="en-US" dirty="0" smtClean="0"/>
              <a:t>也。讼</a:t>
            </a:r>
            <a:r>
              <a:rPr lang="zh-CN" altLang="en-US" dirty="0"/>
              <a:t>习为传送，故名依人之鬼，即世健讼能起灭讼事，一向因人，故鬼为传送；畜为循类，即人所畜养猫犬之类专爱依人，习使然</a:t>
            </a:r>
            <a:r>
              <a:rPr lang="zh-CN" altLang="en-US" dirty="0" smtClean="0"/>
              <a:t>也。此</a:t>
            </a:r>
            <a:r>
              <a:rPr lang="zh-CN" altLang="en-US" dirty="0"/>
              <a:t>十畜类皆以业火干枯，酬偿宿债而为畜生，皆妄业所招，若悟菩提，则此三恶道本无所有；如汝所言宝莲、琉璃、善星等业皆自心发明，元非天降人与，乃自妄作其因，自受苦果，于菩提心中皆妄想凝结</a:t>
            </a:r>
            <a:r>
              <a:rPr lang="zh-CN" altLang="en-US" dirty="0" smtClean="0"/>
              <a:t>耳，可不</a:t>
            </a:r>
            <a:r>
              <a:rPr lang="zh-CN" altLang="en-US" dirty="0"/>
              <a:t>哀</a:t>
            </a:r>
            <a:r>
              <a:rPr lang="zh-CN" altLang="en-US" dirty="0" smtClean="0"/>
              <a:t>哉！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701843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蕅</a:t>
            </a:r>
            <a:r>
              <a:rPr lang="zh-CN" altLang="en-US" dirty="0"/>
              <a:t>益：枭类者，盗贪余习，附块为儿，又盗贪之最重者莫如食肉，故今怀怨报仇，致成食父母想也。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咎</a:t>
            </a:r>
            <a:r>
              <a:rPr lang="zh-CN" altLang="en-US" dirty="0"/>
              <a:t>征一切异类，即凶事之前征。由淫习故为妖为孽也。狐仍诈习。毒仍嗔习。蛔类乘人之虚，仍是怨习，并皆可知。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由</a:t>
            </a:r>
            <a:r>
              <a:rPr lang="zh-CN" altLang="en-US" dirty="0"/>
              <a:t>傲慢故，妄言天生万物，本以养人，取诸众生血肉充食，故今报为食类。又慢习陵人，今乃以肉充食，则受陵斯极也。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服</a:t>
            </a:r>
            <a:r>
              <a:rPr lang="zh-CN" altLang="en-US" dirty="0"/>
              <a:t>类者，蚕虫及诸皮毛，可为衣服，牛马可以乘服，由昔诳人，今以此偿债也。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应</a:t>
            </a:r>
            <a:r>
              <a:rPr lang="zh-CN" altLang="en-US" dirty="0"/>
              <a:t>类者，社燕塞鸿之属，应时而来，此由计时计方种种邪见之余习也。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休</a:t>
            </a:r>
            <a:r>
              <a:rPr lang="zh-CN" altLang="en-US" dirty="0"/>
              <a:t>征者，嘉凤祥麟，乃至鹊噪报喜之类，由昔枉人成罪，故今报人善事以酬之也。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循</a:t>
            </a:r>
            <a:r>
              <a:rPr lang="zh-CN" altLang="en-US" dirty="0"/>
              <a:t>类者，猫犬之属，由昔贪党讼人，今故依顺人也。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各</a:t>
            </a:r>
            <a:r>
              <a:rPr lang="zh-CN" altLang="en-US" dirty="0"/>
              <a:t>言多为者，举其大概言之，正显不必尽然之</a:t>
            </a:r>
            <a:r>
              <a:rPr lang="zh-CN" altLang="en-US" dirty="0" smtClean="0"/>
              <a:t>意</a:t>
            </a:r>
            <a:r>
              <a:rPr lang="en-US" altLang="zh-CN" dirty="0" smtClean="0"/>
              <a:t>……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由</a:t>
            </a:r>
            <a:r>
              <a:rPr lang="zh-CN" altLang="en-US" dirty="0"/>
              <a:t>惑火故成业火，由业火故感报火。今言业火干枯者，恶业如薪，薪不尽则火不息，以果从因而言之也。若悟菩提，先转惑火以为智火，则一切业薪当下烧尽，何俟地狱报火所烧。惟其迷菩提为烦恼，所以迷解脱为恶业，迷法身为苦报也。然而烦恼之性，不离菩提；恶业之性，何殊解脱；苦报之性，岂外法身。故曰菩提心中，皆为浮虚妄想凝结。譬如迷空作华，结水成冰耳，岂于空外有华，水外有冰也哉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714294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（四）示人趣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、总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标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次，阿难，从是畜生酬偿先债，若彼酬者分越所酬，此等众生还复为人，反征其剩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那些以畜生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之身，酬偿先世所负之债，若它所酬之债，其分超越了所应酬之债，这等众生，还复为人之后，就会向原先的债主，反征其前生剩余的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部分）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。如彼有力，兼有福德，则于人中不舍人身，酬还彼力。若无福者，还为畜生，偿彼余直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（如果原债主有善业之力，兼有福德，则于人趣中，仍不舍人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身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酬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彼还债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人前世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过用之劳力；若是无福德之人，则来世还生为畜生，或被驱役，或被售卖，以偿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其还债之人前世所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超余之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价值）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。阿难当知，若用钱物，或役其力，偿足自停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（若是能够用钱物，或劳役其力，待债物偿足后，就自然停止，怨债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了结）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。如于中间，杀彼身命，或食其肉，如是乃至经微尘劫，相食相诛，犹如转轮，互为高下，无有休息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（如果在这中间，曾杀害它的身命，或食它的血肉，这样乃至经微尘数劫，怨习难忘，彼此相吞相杀，递相报复，犹如旋转的车轮一般，互为人畜，循环高下，永远没有了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。除奢摩他，及佛出世，不可停寝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（除非修习奢摩他自性本定，断惑证真，解脱生死；及值佛出世，闻佛说法，心开悟解，解除历劫冤结之外，否则此相杀相食之怨业，永远不可停寝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止息）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828640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55272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通议：</a:t>
            </a:r>
            <a:r>
              <a:rPr lang="zh-CN" altLang="en-US" dirty="0"/>
              <a:t>此言畜生酬足，复生人类，盖三恶报尽而幸生为人，非善业所感</a:t>
            </a:r>
            <a:r>
              <a:rPr lang="zh-CN" altLang="en-US" dirty="0" smtClean="0"/>
              <a:t>也。故</a:t>
            </a:r>
            <a:r>
              <a:rPr lang="zh-CN" altLang="en-US" dirty="0"/>
              <a:t>首论酬偿先债。然债非独杀、盗，而十习因中皆有负债之义，其贪诈等皆以邪命自活，妄取他财，岂非夙负？故畜生类中总言偿债，偿足而止。言酬越过分</a:t>
            </a:r>
            <a:r>
              <a:rPr lang="zh-CN" altLang="en-US" dirty="0" smtClean="0"/>
              <a:t>者，谓</a:t>
            </a:r>
            <a:r>
              <a:rPr lang="zh-CN" altLang="en-US" dirty="0"/>
              <a:t>或多售其价、过用其力，或过贪其味、挫糜其身，皆为过越，使彼含冤，必反征其剩，此其所以轮回不已</a:t>
            </a:r>
            <a:r>
              <a:rPr lang="zh-CN" altLang="en-US" dirty="0" smtClean="0"/>
              <a:t>也。如</a:t>
            </a:r>
            <a:r>
              <a:rPr lang="zh-CN" altLang="en-US" dirty="0"/>
              <a:t>彼有力即于人中酬偿</a:t>
            </a:r>
            <a:r>
              <a:rPr lang="zh-CN" altLang="en-US" dirty="0" smtClean="0"/>
              <a:t>者，如</a:t>
            </a:r>
            <a:r>
              <a:rPr lang="zh-CN" altLang="en-US" dirty="0"/>
              <a:t>不孝败家之子弟、狐媚骗财之朋友与夫劫贼官讼之类，令其破产荡财，皆往业所招，非无因</a:t>
            </a:r>
            <a:r>
              <a:rPr lang="zh-CN" altLang="en-US" dirty="0" smtClean="0"/>
              <a:t>也。又</a:t>
            </a:r>
            <a:r>
              <a:rPr lang="zh-CN" altLang="en-US" dirty="0"/>
              <a:t>若负钱物而以身偿还，如值而止，若更杀其身而食其肉皆为过</a:t>
            </a:r>
            <a:r>
              <a:rPr lang="zh-CN" altLang="en-US" dirty="0" smtClean="0"/>
              <a:t>也。故</a:t>
            </a:r>
            <a:r>
              <a:rPr lang="zh-CN" altLang="en-US" dirty="0"/>
              <a:t>相食相诛轮转不已，自非禅定之力及遇佛忏悔，决无停寝之日</a:t>
            </a:r>
            <a:r>
              <a:rPr lang="zh-CN" altLang="en-US" dirty="0" smtClean="0"/>
              <a:t>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807350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552728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蕅益：此</a:t>
            </a:r>
            <a:r>
              <a:rPr lang="zh-CN" altLang="en-US" dirty="0"/>
              <a:t>明三恶趣中复还人道之相，并详示杀业难停以警迷也。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</a:t>
            </a:r>
            <a:r>
              <a:rPr lang="zh-CN" altLang="en-US" dirty="0" smtClean="0">
                <a:solidFill>
                  <a:srgbClr val="FF0000"/>
                </a:solidFill>
              </a:rPr>
              <a:t>克</a:t>
            </a:r>
            <a:r>
              <a:rPr lang="zh-CN" altLang="en-US" dirty="0">
                <a:solidFill>
                  <a:srgbClr val="FF0000"/>
                </a:solidFill>
              </a:rPr>
              <a:t>论人道，亦三差别：一是五戒及中品十善为因，直克其果。二是从胜类中来，谓天仙等。三是从恶道中来，复有四类：所谓地狱、鬼、畜及</a:t>
            </a:r>
            <a:r>
              <a:rPr lang="zh-CN" altLang="en-US" dirty="0" smtClean="0">
                <a:solidFill>
                  <a:srgbClr val="FF0000"/>
                </a:solidFill>
              </a:rPr>
              <a:t>阿修罗。</a:t>
            </a:r>
            <a:r>
              <a:rPr lang="zh-CN" altLang="en-US" dirty="0" smtClean="0"/>
              <a:t>今</a:t>
            </a:r>
            <a:r>
              <a:rPr lang="zh-CN" altLang="en-US" dirty="0"/>
              <a:t>但约畜生复形人道，亦是一往略言之耳。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就</a:t>
            </a:r>
            <a:r>
              <a:rPr lang="zh-CN" altLang="en-US" dirty="0"/>
              <a:t>互偿</a:t>
            </a:r>
            <a:r>
              <a:rPr lang="zh-CN" altLang="en-US" dirty="0" smtClean="0"/>
              <a:t>中，有</a:t>
            </a:r>
            <a:r>
              <a:rPr lang="zh-CN" altLang="en-US" dirty="0"/>
              <a:t>二差别：一偿力，二偿杀。偿力又二：一有福力，即于人身中偿。二无福力，还为畜生偿之。偿杀亦二：一为畜生相食，二于人中相诛。又人既杀畜，畜亦害人，唯此相食相诛之业，结怨连仇，终无自停之日。除是修行一心三止，永超生死，方可停寝。或是诸佛出现于世，以不思议大慈悲力，大神通力，为之解怨释结，亦可停寝。舍此二途，纵经尘劫，常如转轮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然而</a:t>
            </a:r>
            <a:r>
              <a:rPr lang="zh-CN" altLang="en-US" dirty="0"/>
              <a:t>奢摩他路，殊不易臻，诸佛出世，悬远难值，可不哀哉！可不畏哉！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599901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、别显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汝今应知，彼枭伦者，酬足复形，生人道中，参合顽类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（那些枭鸟之伦类，酬足宿欠的业债后，重新恢复原形，再生人道中，因有贪惑余习，顽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嚣之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性犹存，故多参杂混合于冥顽类中，难以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教化）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。彼咎征者，酬足复形，生人道中，参合异类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那些预现灾兆的咎征之类，酬足宿欠的业债后，重新恢复原形，生人道中，因有贪色余习，淫妖迷性，不习别善，故多参杂混合于愚钝不智之类中。长水谓：“始因贪欲，鬼受魃形，上为畜生灾咎之应，业尽复本，参在愚类，以欲多者不习别善，但专一境，由不习善，故招愚钝。顽、愚别者，顽谓知善不从，罔受教诲；愚谓瞑然昏暗，识钝难明，有此异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耳”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。彼狐伦者，酬足复形，生人道中，参于庸类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（那些狐狸之伦类，专于媚人，酬足宿债后，恢复原形，生于人道中，宿习庸鄙，无超拔之度，多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诿靡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之行，媚世求荣，逢迎钻营，多参杂混合于庸鄙之类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。彼毒伦者，酬足复形，生人道中，参合狠类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（那些毒蛊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蛰人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之伦类，偿足宿欠的业债之后，恢复原形，再生人道，因为宿世嗔心太重，余习犹存，故多参杂混合在凶狠类中，刚暴野蛮，不受人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谏）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1420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通议</a:t>
            </a:r>
            <a:r>
              <a:rPr lang="zh-CN" altLang="en-US" dirty="0"/>
              <a:t>曰：此答七趣升沉之元</a:t>
            </a:r>
            <a:r>
              <a:rPr lang="zh-CN" altLang="en-US" dirty="0" smtClean="0"/>
              <a:t>也。实</a:t>
            </a:r>
            <a:r>
              <a:rPr lang="zh-CN" altLang="en-US" dirty="0"/>
              <a:t>本</a:t>
            </a:r>
            <a:r>
              <a:rPr lang="zh-CN" altLang="en-US" dirty="0" smtClean="0"/>
              <a:t>清净，本</a:t>
            </a:r>
            <a:r>
              <a:rPr lang="zh-CN" altLang="en-US" dirty="0"/>
              <a:t>无妄</a:t>
            </a:r>
            <a:r>
              <a:rPr lang="zh-CN" altLang="en-US" dirty="0" smtClean="0"/>
              <a:t>也。妄</a:t>
            </a:r>
            <a:r>
              <a:rPr lang="zh-CN" altLang="en-US" dirty="0"/>
              <a:t>见妄</a:t>
            </a:r>
            <a:r>
              <a:rPr lang="zh-CN" altLang="en-US" dirty="0" smtClean="0"/>
              <a:t>习，迷</a:t>
            </a:r>
            <a:r>
              <a:rPr lang="zh-CN" altLang="en-US" dirty="0"/>
              <a:t>轮始</a:t>
            </a:r>
            <a:r>
              <a:rPr lang="zh-CN" altLang="en-US" dirty="0" smtClean="0"/>
              <a:t>也。约</a:t>
            </a:r>
            <a:r>
              <a:rPr lang="zh-CN" altLang="en-US" dirty="0"/>
              <a:t>内外分而分情想以定</a:t>
            </a:r>
            <a:r>
              <a:rPr lang="zh-CN" altLang="en-US" dirty="0" smtClean="0"/>
              <a:t>升沉，内分者，由</a:t>
            </a:r>
            <a:r>
              <a:rPr lang="zh-CN" altLang="en-US" dirty="0"/>
              <a:t>自心内爱习凝结而为情</a:t>
            </a:r>
            <a:r>
              <a:rPr lang="zh-CN" altLang="en-US" dirty="0" smtClean="0"/>
              <a:t>也，由</a:t>
            </a:r>
            <a:r>
              <a:rPr lang="zh-CN" altLang="en-US" dirty="0"/>
              <a:t>内而发，故云</a:t>
            </a:r>
            <a:r>
              <a:rPr lang="zh-CN" altLang="en-US" dirty="0" smtClean="0"/>
              <a:t>内分；外分者，由</a:t>
            </a:r>
            <a:r>
              <a:rPr lang="zh-CN" altLang="en-US" dirty="0"/>
              <a:t>虚想而发，自外而感，故云外分。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蕅益云：内外</a:t>
            </a:r>
            <a:r>
              <a:rPr lang="zh-CN" altLang="en-US" dirty="0"/>
              <a:t>二分，止就众生现在迷妄身心辨之，克实不过</a:t>
            </a:r>
            <a:r>
              <a:rPr lang="zh-CN" altLang="en-US" dirty="0" smtClean="0"/>
              <a:t>善、恶</a:t>
            </a:r>
            <a:r>
              <a:rPr lang="zh-CN" altLang="en-US" dirty="0"/>
              <a:t>二业。而以恶为内分者，犹律中所谓俗人造罪，是其分内也。夫</a:t>
            </a:r>
            <a:r>
              <a:rPr lang="zh-CN" altLang="en-US" dirty="0" smtClean="0"/>
              <a:t>内分、外分</a:t>
            </a:r>
            <a:r>
              <a:rPr lang="zh-CN" altLang="en-US" dirty="0"/>
              <a:t>，只因妄习，妄习只因妄见，妄见更无所因，若有所因，云何名妄？故知狂华乱舞，空体依然，妄习纷纭，实本真净矣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众生</a:t>
            </a:r>
            <a:r>
              <a:rPr lang="zh-CN" altLang="en-US" dirty="0"/>
              <a:t>全体在迷，故以</a:t>
            </a:r>
            <a:r>
              <a:rPr lang="zh-CN" altLang="en-US" dirty="0">
                <a:solidFill>
                  <a:srgbClr val="FF0000"/>
                </a:solidFill>
              </a:rPr>
              <a:t>爱染恶情</a:t>
            </a:r>
            <a:r>
              <a:rPr lang="zh-CN" altLang="en-US" dirty="0"/>
              <a:t>为分内，</a:t>
            </a:r>
            <a:r>
              <a:rPr lang="zh-CN" altLang="en-US" dirty="0">
                <a:solidFill>
                  <a:srgbClr val="FF0000"/>
                </a:solidFill>
              </a:rPr>
              <a:t>渴仰善想</a:t>
            </a:r>
            <a:r>
              <a:rPr lang="zh-CN" altLang="en-US" dirty="0"/>
              <a:t>为外分也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      </a:t>
            </a:r>
            <a:r>
              <a:rPr lang="en-US" altLang="zh-CN" b="1" dirty="0" smtClean="0">
                <a:solidFill>
                  <a:srgbClr val="FF0000"/>
                </a:solidFill>
              </a:rPr>
              <a:t>【</a:t>
            </a:r>
            <a:r>
              <a:rPr lang="zh-CN" altLang="en-US" b="1" dirty="0">
                <a:solidFill>
                  <a:srgbClr val="FF0000"/>
                </a:solidFill>
              </a:rPr>
              <a:t>按</a:t>
            </a:r>
            <a:r>
              <a:rPr lang="en-US" altLang="zh-CN" b="1" dirty="0" smtClean="0">
                <a:solidFill>
                  <a:srgbClr val="FF0000"/>
                </a:solidFill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</a:rPr>
              <a:t>内分，指与恶业所</a:t>
            </a:r>
            <a:r>
              <a:rPr lang="zh-CN" altLang="en-US" b="1" dirty="0">
                <a:solidFill>
                  <a:srgbClr val="FF0000"/>
                </a:solidFill>
              </a:rPr>
              <a:t>相应的贪嗔痴慢疑等</a:t>
            </a:r>
            <a:r>
              <a:rPr lang="zh-CN" altLang="en-US" b="1" dirty="0" smtClean="0">
                <a:solidFill>
                  <a:srgbClr val="FF0000"/>
                </a:solidFill>
              </a:rPr>
              <a:t>烦恼好恶之心，众生无始以来，天然与之滚成一团，迷而不觉，以为众生分内本有之实际，故谓之内分。以非重理性的贪爱、沉溺现实、顺流而下为特征。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38694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彼蛔伦者，酬足复形，生人道中，参合微类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（那些蛔蛲之伦类，酬还宿债以后，重新恢复原形，生于人道中，因怨习未尽，多参杂混合于卑微下贱类中，如倡优婢仆，虽攀附于人，而人不介意）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。彼食伦者，酬足复形，生人道中，参合柔类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（那些供人食啖之伦类，酬还宿欠之债后，恢复原形，转生于人道中，因有多生贪傲余习，又常在饥饿之中，故多参杂混合于优柔懦弱之类，终身受人欺凌，不能卓然独立）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。彼服伦者，酬足复形，生人道中，参合劳类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（那些供人乘服之伦类，酬还宿债之后，恢复原形，生于人道中，因仍有宿生为魇为服之余习，故多参杂混合在劳苦类中，劳碌终生，不得安息）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。彼应伦者，酬足复形，生人道中，参于文类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（那些春燕秋鸿之伦类，酬毕宿债以后，恢复原形，生于人道中，因带有顺应时节之余习，故多参杂混合于文人类中，小有才学，通文合礼，应接不失其序，流入文思之类，但不会有经天纬地之大才）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。彼休征者，酬足复形，生人道中，参合明类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（那些预现瑞象的休征之类，酬足宿债之后，恢复原形，生于人道中，因有宿生通灵之余习，故多参杂混合于聪明类中，为世智辩聪之流）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。彼诸循伦，酬足复形，生人道中，参于达类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（那些循顺人情的猫狗之伦类，酬完宿债以后，恢复原形，生于人道中，因带有宿生之驯顺随人，听呼唤，通喜怒，识趣避之余习，故多参杂混合于熟谙世故，人情练达之类）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478553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      通</a:t>
            </a:r>
            <a:r>
              <a:rPr lang="zh-CN" altLang="en-US" dirty="0"/>
              <a:t>议：此列十种酬偿人类也。枭本贪习，从怪鬼出，今幸为人参合顽类。</a:t>
            </a:r>
            <a:r>
              <a:rPr lang="zh-CN" altLang="en-US" dirty="0" smtClean="0"/>
              <a:t>顽，谓</a:t>
            </a:r>
            <a:r>
              <a:rPr lang="zh-CN" altLang="en-US" dirty="0"/>
              <a:t>顽嚣无知</a:t>
            </a:r>
            <a:r>
              <a:rPr lang="zh-CN" altLang="en-US" dirty="0" smtClean="0"/>
              <a:t>也。以</a:t>
            </a:r>
            <a:r>
              <a:rPr lang="zh-CN" altLang="en-US" dirty="0"/>
              <a:t>因地多贪而性愚痴，故今为颛蒙无知之类。言参合者：</a:t>
            </a:r>
            <a:r>
              <a:rPr lang="zh-CN" altLang="en-US" dirty="0" smtClean="0"/>
              <a:t>参，预也，合，混</a:t>
            </a:r>
            <a:r>
              <a:rPr lang="zh-CN" altLang="en-US" dirty="0"/>
              <a:t>为一</a:t>
            </a:r>
            <a:r>
              <a:rPr lang="zh-CN" altLang="en-US" dirty="0" smtClean="0"/>
              <a:t>也，谓</a:t>
            </a:r>
            <a:r>
              <a:rPr lang="zh-CN" altLang="en-US" dirty="0"/>
              <a:t>人中愚顽自有本因，今从鬼畜而来得参预混合而为人，意盖谓虽得人身侕而似非分</a:t>
            </a:r>
            <a:r>
              <a:rPr lang="zh-CN" altLang="en-US" dirty="0" smtClean="0"/>
              <a:t>也。咎</a:t>
            </a:r>
            <a:r>
              <a:rPr lang="zh-CN" altLang="en-US" dirty="0"/>
              <a:t>征本淫习，从魃鬼出，以多淫者邪心茍合，故参异类。狐本诈习，从畜魅鬼出，参于庸类；谓庸鄙自用，由诈习欺人，故今返习庸鄙</a:t>
            </a:r>
            <a:r>
              <a:rPr lang="zh-CN" altLang="en-US" dirty="0" smtClean="0"/>
              <a:t>也。毒</a:t>
            </a:r>
            <a:r>
              <a:rPr lang="zh-CN" altLang="en-US" dirty="0"/>
              <a:t>本怨习，从蛊毒鬼出，故参合狠类，以怨天尤人而不揣己，习使然</a:t>
            </a:r>
            <a:r>
              <a:rPr lang="zh-CN" altLang="en-US" dirty="0" smtClean="0"/>
              <a:t>也。蛔</a:t>
            </a:r>
            <a:r>
              <a:rPr lang="zh-CN" altLang="en-US" dirty="0"/>
              <a:t>本瞋习，从厉鬼出，参合微类；微</a:t>
            </a:r>
            <a:r>
              <a:rPr lang="zh-CN" altLang="en-US" dirty="0" smtClean="0"/>
              <a:t>者，眇</a:t>
            </a:r>
            <a:r>
              <a:rPr lang="zh-CN" altLang="en-US" dirty="0"/>
              <a:t>贱，不为人所齿录</a:t>
            </a:r>
            <a:r>
              <a:rPr lang="zh-CN" altLang="en-US" dirty="0" smtClean="0"/>
              <a:t>也。以</a:t>
            </a:r>
            <a:r>
              <a:rPr lang="zh-CN" altLang="en-US" dirty="0"/>
              <a:t>瞋陵毒于人，故感报微眇。食本慢习，从饿鬼出，慢习贡高，故感柔怯；以食类为强所陵，故为人亦柔怯。服本诳习，从魇鬼出，以因劳苦役力，故人亦为劳形治生之类。应本见习，从和精鬼出，而人为文类，此文非大名家，盖小有才情动止可观者</a:t>
            </a:r>
            <a:r>
              <a:rPr lang="zh-CN" altLang="en-US" dirty="0" smtClean="0"/>
              <a:t>耳。休</a:t>
            </a:r>
            <a:r>
              <a:rPr lang="zh-CN" altLang="en-US" dirty="0"/>
              <a:t>征本于枉习，从明灵鬼出，故人参明类，此世智聪明，非明智</a:t>
            </a:r>
            <a:r>
              <a:rPr lang="zh-CN" altLang="en-US" dirty="0" smtClean="0"/>
              <a:t>也。讼</a:t>
            </a:r>
            <a:r>
              <a:rPr lang="zh-CN" altLang="en-US" dirty="0"/>
              <a:t>习从传送鬼出，而人为达类，此非达者之达，乃通达世情，以讼习主刁词起灭，鬼为传送发人祸福，故人参达类，习使然也。</a:t>
            </a:r>
          </a:p>
        </p:txBody>
      </p:sp>
    </p:spTree>
    <p:extLst>
      <p:ext uri="{BB962C8B-B14F-4D97-AF65-F5344CB8AC3E}">
        <p14:creationId xmlns:p14="http://schemas.microsoft.com/office/powerpoint/2010/main" val="235275240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3"/>
            <a:ext cx="9144000" cy="4464496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蕅益：人道</a:t>
            </a:r>
            <a:r>
              <a:rPr lang="zh-CN" altLang="en-US" dirty="0"/>
              <a:t>自有正因，所谓五戒十善。今是酬足复形，故皆云参合也。贪故愚顽，所谓利令智昏。淫故妖异，所谓乱沦灭理。多诈故庸鄙可贱，怀嗔故狠毒不仁。怀怨故陋劣轻微，不齿于人。傲慢故自失威力，柔弱可欺。诳他故劳形酬债。邪见故巧饰文词。枉习故小慧明察。讼习故世事敏达。此非经天纬地之文、仰观俯察之明、聪明圣智之达也。</a:t>
            </a:r>
          </a:p>
        </p:txBody>
      </p:sp>
    </p:spTree>
    <p:extLst>
      <p:ext uri="{BB962C8B-B14F-4D97-AF65-F5344CB8AC3E}">
        <p14:creationId xmlns:p14="http://schemas.microsoft.com/office/powerpoint/2010/main" val="398355931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97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、结示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阿难，是等皆以宿债毕酬，复形人道，皆无始来业计颠倒，相生相杀，不遇如来，不闻正法，于尘劳中，法尔转轮，此辈名为可怜愍者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        通议：此</a:t>
            </a:r>
            <a:r>
              <a:rPr lang="zh-CN" altLang="en-US" dirty="0"/>
              <a:t>上十类非正因为人，故皆云：参合；乃三途余业酬毕复形各从习类，实业计颠倒</a:t>
            </a:r>
            <a:r>
              <a:rPr lang="zh-CN" altLang="en-US" dirty="0" smtClean="0"/>
              <a:t>耳。以</a:t>
            </a:r>
            <a:r>
              <a:rPr lang="zh-CN" altLang="en-US" dirty="0"/>
              <a:t>未闻正法，法尔轮转，此辈名为可怜愍者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蕅益：虽则</a:t>
            </a:r>
            <a:r>
              <a:rPr lang="zh-CN" altLang="en-US" dirty="0"/>
              <a:t>复形人道，还于人道起惑造业，不久又堕苦轮。由淫欲故相生，由杀盗故相杀。譬如捏目，乱华发生，诚可怜也。修心之士，可不以断业计为急务哉！</a:t>
            </a:r>
          </a:p>
        </p:txBody>
      </p:sp>
    </p:spTree>
    <p:extLst>
      <p:ext uri="{BB962C8B-B14F-4D97-AF65-F5344CB8AC3E}">
        <p14:creationId xmlns:p14="http://schemas.microsoft.com/office/powerpoint/2010/main" val="100214038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" r="1821" b="4416"/>
          <a:stretch/>
        </p:blipFill>
        <p:spPr bwMode="auto">
          <a:xfrm>
            <a:off x="170791" y="319269"/>
            <a:ext cx="8974183" cy="6538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068933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（五）示仙趣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、总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标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难，复有从人，不依正觉修三摩地，别修妄念，存想固形，游于山林人不及处，有十种仙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（另有一些从人道进修，不依本心正觉之智，习修正三摩地，而别修虚妄之念，心存妄想永固无常之身形，以求此身长生不死，游于山林之间，名川洞府之内，人烟不及之处，以其所修之别，而有十种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仙人）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dirty="0" smtClean="0">
                <a:latin typeface="+mn-ea"/>
              </a:rPr>
              <a:t>通议：</a:t>
            </a:r>
            <a:r>
              <a:rPr lang="zh-CN" altLang="en-US" dirty="0">
                <a:latin typeface="+mn-ea"/>
              </a:rPr>
              <a:t>此标仙趣</a:t>
            </a:r>
            <a:r>
              <a:rPr lang="zh-CN" altLang="en-US" dirty="0" smtClean="0">
                <a:latin typeface="+mn-ea"/>
              </a:rPr>
              <a:t>也。仙</a:t>
            </a:r>
            <a:r>
              <a:rPr lang="zh-CN" altLang="en-US" dirty="0">
                <a:latin typeface="+mn-ea"/>
              </a:rPr>
              <a:t>道亦因修得，以不依正觉修三摩地，但依妄念存想固形，所谓修长生者，各从其术而有十种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蕅益：言</a:t>
            </a:r>
            <a:r>
              <a:rPr lang="zh-CN" altLang="en-US" dirty="0">
                <a:latin typeface="+mn-ea"/>
              </a:rPr>
              <a:t>复有从人等者，意显进趣菩提，惟有人道为易。今既幸得人身，又复稍知修进，乃不依正觉修三摩地，而别修妄念，甚可惜也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不依</a:t>
            </a:r>
            <a:r>
              <a:rPr lang="zh-CN" altLang="en-US" dirty="0">
                <a:latin typeface="+mn-ea"/>
              </a:rPr>
              <a:t>正觉，谓不以正觉为本修因。不修三昧，谓不以首楞严定上趋极果。别修妄念，正显除佛法外，决无真修</a:t>
            </a:r>
            <a:r>
              <a:rPr lang="zh-CN" altLang="en-US" dirty="0" smtClean="0">
                <a:latin typeface="+mn-ea"/>
              </a:rPr>
              <a:t>。存</a:t>
            </a:r>
            <a:r>
              <a:rPr lang="zh-CN" altLang="en-US" dirty="0">
                <a:latin typeface="+mn-ea"/>
              </a:rPr>
              <a:t>想固形，正显仙虽十种，宗趣是同，总不出于固其妄形而已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形</a:t>
            </a:r>
            <a:r>
              <a:rPr lang="zh-CN" altLang="en-US" dirty="0">
                <a:latin typeface="+mn-ea"/>
              </a:rPr>
              <a:t>有二种：一浮尘根，二胜义根。若欲并肉身而常存，则是固浮尘形。若欲舍凡躯而蜕化，则是固胜义形。计此胜义诸根，以为本命元神，而不知其如频伽瓶，只是生死幻妄色法，非实我也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137006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、别显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阿难，彼诸众生，坚固服饵而不休息，食道圆成，名地行仙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那些修道之众生，为求长生，坚固执著于服食药饵，以各种药物，炮炼修治，作成饼丸，长期服食而不休息，不但身体强壮，祛病延年，且身轻步疾，为常人所不能及，但不能升空，服食之道圆满成就，为名地行仙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熟服药饵身轻延年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。坚固草木而不休息，药道圆成，名飞行仙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（一些修道之人，为求长生，坚固服食草木，不餐人间烟火，如食参根、黄精、松枝、柏叶之类，长期服食而不休息，身轻胜前，步行如飞，能升高越壑，药食之道圆满成就，名为飞行仙。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生服药草身轻飞举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。坚固金石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（烹煎铅汞、炼养丹砂之类，如此土道家所说之外丹）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而不休息，化道圆成，名游行仙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（一些修道之人，为求长生，坚固服食金石之类，如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烹煎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铅汞，炼养丹砂，长期服食而不休息，能化凡身为仙骨，能点石成金，游戏人间，济世利生，化炼之道圆满成就，名为游行仙。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炼丹化骨点石成金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。坚固动止而不休息，气精圆成，名空行仙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些修道之人，为求长生，坚固动以运气调身，止以安精养神，动静以时，起居必慎。由是长期运养而不休息，动止得宜，初则练精还气，继则练气还神，终则练神还虚，故得气精两化，形神俱妙，可以羽化飞升，腾云驾雾，游于虚空，气精之道圆满成就，名为空行仙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练精化气远形涉空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。坚固津液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（津即是口水。上出为津，下咽为液，即所谓鼓天池，咽玉液，固精华。中国道家认为口水很宝贵，有所谓：十滴津一滴血，十滴血一滴精之说。故认为吞津可以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养生）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而不休息，润德圆成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（内外融通，与物无累），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名天行仙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（一些修道之人，为求长生，坚固吞咽津液，吐故纳新，执此能令水升火降，久行而不休息，水火相济，气纳丹田，结成内丹，内外融通，举身轻清，与物无累，能乘正气，游于天上，与天地合其德，与六气 合其用，利万物而不宰，处寰中而无迹，润德之道圆满成就，名为天行仙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咽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津离欲冰雪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绰约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931492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坚固精色而不休息，吸粹圆成，名通行仙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些修道之人，为求长生，坚固其心，朝向东方而采日精，夜面西方以采月华，乃至餐云霞之彩色，取山川之秀气，久行而不休息，形与气化，神与物通，穿金石，蹈水火，任运无碍，而与造化交通，吸粹之道圆满成就，名为通行仙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餐霞饮露粹气潜通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。坚固咒禁而不休息，术法圆成，名道行仙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（一些修道之人，为求长生，坚固其心奉持咒语，严守禁戒，久行而不休息，能咒枣画符，以愈疾病，驱鬼降妖，以利群生，用此道以养身，用此道以济世，术法之道圆满成就，名为道行仙。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持咒守禁除病降妖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。坚固思念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（思念之道，一般皆按道家“上存黄庭，下系丹田，息心一虑”解。天然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首楞严经直指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谓：“此以澄寂心念，不杂异想，乃抱一守静之常，道家亦谓见性，如朗日晴空，而不知其同是思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忆”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而不休息，思忆圆成，名照行仙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（一些修道之人，为求长生，坚固其心志，沉思静念，系心脐轮而炼丹，存想顶门而出神，久行而不休息，神能出入自在，气则上下交通，形神照应，思忆之道圆满成就，名为照行仙。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观脐炼丹想顶出神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。坚固交遘而不休息，感应圆成，名精行仙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（一些修道之人，为求长生，坚固其心，体究人体之阴阳变化，使阴阳交媾，结成仙胎，久行而不休息，奏见功效，感应之道圆满成就，名为精行仙。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阴阳感应结成仙胎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。坚固变化而不休息，觉悟圆成，名绝行仙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些修道之人，为求长生，坚固其心，体究万物之阴阳变化，深研化理，心随邪悟，推求其术，久则能与造化相通，隐身蔽形，随心变化，或能移山倒海，呼风唤雨，翻易四时次序，觉悟之道圆满成就，名为绝行仙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存想化理邪悟变化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823434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 蕅益：坚固</a:t>
            </a:r>
            <a:r>
              <a:rPr lang="zh-CN" altLang="en-US" dirty="0"/>
              <a:t>服饵者，服延生物，不忌烟火，故但得长寿，名地行仙。坚固草木者，不用烟火，但餐松柏黄精之类，故身能轻举，名飞行仙。坚固金石者，用五金五石以炼外丹，故能化形易骨，撮土点石，游戏人间，名游行仙。坚固动止者，调气固精，遗形涉空，故气精圆成，名空行仙。坚固津液者，鼓天池，咽津液，不交世欲，故令肌肤若冰雪，绰约若处子，与天无异，名天行仙。坚固精色者，吸风饮露，采取日月精华，故能通于造化，名通行仙。坚固咒禁者，专精术法，故能役使鬼神，显其道力，名道行仙，如此方张道陵之流，又依内教密部亦有误成此者。坚固思念者，或存想顶门而出神，或系心丹田而炼气，或送想蓬莱而委蜕，澄凝精思，久能照应，故名为照行仙。坚固交遘者，以心为离火，肾为坎水，降火提水，令其交遘以成仙胎，故感应圆成，名精行仙。坚固变化者，谓存想变化之理，心随邪悟，故能起大变化，其行超绝，名绝行仙。夫此十仙，虽复高下不同，一一皆云坚固而不休息，方得圆成，则其修炼功夫，殊亦非易易者，乃所成妄果，不过寿千万岁。倘将此全副精神，依于正觉修三摩地，岂不能顿阶常住乎？譬如不龟手药，但洴䌟纩，又如夜明之珠，用弹黄雀，亦可叹也！</a:t>
            </a:r>
          </a:p>
        </p:txBody>
      </p:sp>
    </p:spTree>
    <p:extLst>
      <p:ext uri="{BB962C8B-B14F-4D97-AF65-F5344CB8AC3E}">
        <p14:creationId xmlns:p14="http://schemas.microsoft.com/office/powerpoint/2010/main" val="203585398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55272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、结示</a:t>
            </a: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阿难，是等皆于人中炼心，不修正觉，别得生理，寿千万岁，休止深山，或大海岛，绝于人境。斯亦轮回妄想流转，不修三昧，报尽还来，散入诸趣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（这十等仙人，皆于人道中修炼其妄想之心，不知自心本具不生灭性，不修正觉真心，故别得延生的妄理与之相应，亦可寿长至千万岁，休心止息于深山，或大海中的孤岛上，绝于人烟之境。深山孤岛，虽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舟楫难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通，飞鸟不渡，但并非不死之国，仍在三界轮回之中，随着妄想而流转。如果不修出世真实三昧，仙报受尽，依旧要改头换面，散入诸趣，随业受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         通议：</a:t>
            </a:r>
            <a:r>
              <a:rPr lang="zh-CN" altLang="en-US" dirty="0"/>
              <a:t>此结仙趣</a:t>
            </a:r>
            <a:r>
              <a:rPr lang="zh-CN" altLang="en-US" dirty="0" smtClean="0"/>
              <a:t>也。以此</a:t>
            </a:r>
            <a:r>
              <a:rPr lang="zh-CN" altLang="en-US" dirty="0"/>
              <a:t>仙趣乃人中炼心，别得生理，故胜于人；寿千万岁，故不如天。不修正觉，故曰：妄想流转。报尽堕落，故散入诸趣。以非天非人，故别列此趣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 蕅益：虽</a:t>
            </a:r>
            <a:r>
              <a:rPr lang="zh-CN" altLang="en-US" dirty="0"/>
              <a:t>炼心而不修正觉，是故迷无生而别得生理也。仙报既尽，依旧随业流转，散入诸余六趣矣，何足贵耶！</a:t>
            </a:r>
          </a:p>
        </p:txBody>
      </p:sp>
    </p:spTree>
    <p:extLst>
      <p:ext uri="{BB962C8B-B14F-4D97-AF65-F5344CB8AC3E}">
        <p14:creationId xmlns:p14="http://schemas.microsoft.com/office/powerpoint/2010/main" val="3068376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（二）约外分，由想故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升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难，外分即是众生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分外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（众生一向与之疏远的本分之外），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因诸渴仰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对解脱等超越世间之上的诸殊胜境界，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产生渴求仰慕之心）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，发明虚想，想积不休，能生胜气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（渴仰之极，发明种种清虚的想念，想念积久不休，心念神驰，能生出殊胜之气，脱离形累，而成超举之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。是故众生，心持禁戒，举身轻清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（全身轻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举清快）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；心持咒印，顾盼雄毅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（心持如来咒印，就会显出顾盼雄毅的气概）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；心欲生天，梦想飞举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（心想升天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，就会在梦想中飞举起来）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；心存佛国，圣境冥现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（心存佛国，就会在梦境或禅观中圣境冥现）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；事善知识，自轻身命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（事奉善知识，为法忘躯，自然不惜身命）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。阿难，诸想虽别，轻举是同，飞动不沈，自然超越。此名外分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按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外分，指与五戒十善业相应之思慕渴仰，因众生一向沉溺于贪嗔痴等烦恼中，迷而不识，对众生而言，必须逆而得之，故谓之分外。以重理性的道德观念、超越现实、逆流而上为特征。</a:t>
            </a:r>
            <a:endParaRPr lang="zh-CN" altLang="en-US" b="1" dirty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533941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（六）示天趣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、别示诸天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）欲界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、总标欲界之因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难，诸世间人，不求常住，未能舍诸妻妾恩爱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（诸世间人，虽欲离苦得乐，但无心出尘，不求出世之道，不以不生不灭的常住真心，为本修因，但依有为事相而修，以求获得有漏的人天福报，不能舍诸妻妾之间，深重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恩爱）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dirty="0" smtClean="0">
                <a:latin typeface="+mn-ea"/>
              </a:rPr>
              <a:t>蕅益：不</a:t>
            </a:r>
            <a:r>
              <a:rPr lang="zh-CN" altLang="en-US" dirty="0">
                <a:latin typeface="+mn-ea"/>
              </a:rPr>
              <a:t>求常住者，无有出世智慧，此三界之通惑也。未能舍离妻妾恩爱者，不修出世戒定，此欲界之别惑也。由此二惑，所以常为欲界所系。</a:t>
            </a:r>
            <a:endParaRPr lang="zh-CN" altLang="en-US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4367929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300" b="1" dirty="0"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sz="3300" b="1" dirty="0">
                <a:latin typeface="黑体" pitchFamily="49" charset="-122"/>
                <a:ea typeface="黑体" pitchFamily="49" charset="-122"/>
              </a:rPr>
              <a:t>、别示六天之相</a:t>
            </a:r>
            <a:endParaRPr lang="en-US" altLang="zh-CN" sz="33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sz="3300" b="1" dirty="0">
                <a:latin typeface="仿宋" pitchFamily="49" charset="-122"/>
                <a:ea typeface="仿宋" pitchFamily="49" charset="-122"/>
              </a:rPr>
              <a:t>     </a:t>
            </a:r>
            <a:r>
              <a:rPr lang="en-US" altLang="zh-CN" sz="3300" b="1" dirty="0">
                <a:latin typeface="黑体" pitchFamily="49" charset="-122"/>
                <a:ea typeface="黑体" pitchFamily="49" charset="-122"/>
              </a:rPr>
              <a:t>(a)</a:t>
            </a:r>
            <a:r>
              <a:rPr lang="zh-CN" altLang="en-US" sz="3300" b="1" dirty="0">
                <a:latin typeface="黑体" pitchFamily="49" charset="-122"/>
                <a:ea typeface="黑体" pitchFamily="49" charset="-122"/>
              </a:rPr>
              <a:t>四天王天</a:t>
            </a:r>
            <a:endParaRPr lang="en-US" altLang="zh-CN" sz="33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3300" b="1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于邪淫中，心不流逸，</a:t>
            </a: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澄</a:t>
            </a: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莹</a:t>
            </a: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生</a:t>
            </a: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明，命终之后，邻于日月。如是一类，名四天王天</a:t>
            </a:r>
            <a:r>
              <a:rPr lang="zh-CN" altLang="en-US" sz="3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（于邪淫一事中，不但守身不犯，且心亦不再流逸于邪淫之境，心水澄净莹洁，而生光明。这等人命终之后，舍人身而受天身，所居的地方，在须弥山腰，邻于日月宫。像这样的一类，就名为四天王</a:t>
            </a:r>
            <a:r>
              <a:rPr lang="zh-CN" altLang="en-US" sz="3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天）</a:t>
            </a: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3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33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3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300" dirty="0">
                <a:latin typeface="+mn-ea"/>
              </a:rPr>
              <a:t>通议</a:t>
            </a:r>
            <a:r>
              <a:rPr lang="zh-CN" altLang="en-US" sz="3300" dirty="0" smtClean="0">
                <a:latin typeface="+mn-ea"/>
              </a:rPr>
              <a:t>：此后</a:t>
            </a:r>
            <a:r>
              <a:rPr lang="zh-CN" altLang="en-US" sz="3300" dirty="0">
                <a:latin typeface="+mn-ea"/>
              </a:rPr>
              <a:t>言天趣</a:t>
            </a:r>
            <a:r>
              <a:rPr lang="zh-CN" altLang="en-US" sz="3300" dirty="0" smtClean="0">
                <a:latin typeface="+mn-ea"/>
              </a:rPr>
              <a:t>也。三</a:t>
            </a:r>
            <a:r>
              <a:rPr lang="zh-CN" altLang="en-US" sz="3300" dirty="0">
                <a:latin typeface="+mn-ea"/>
              </a:rPr>
              <a:t>界中先从欲界，六欲天始于四王</a:t>
            </a:r>
            <a:r>
              <a:rPr lang="zh-CN" altLang="en-US" sz="3300" dirty="0" smtClean="0">
                <a:latin typeface="+mn-ea"/>
              </a:rPr>
              <a:t>也。忉</a:t>
            </a:r>
            <a:r>
              <a:rPr lang="zh-CN" altLang="en-US" sz="3300" dirty="0">
                <a:latin typeface="+mn-ea"/>
              </a:rPr>
              <a:t>利已下名地居天，未离饮食男女之欲，但因重轻为六天之次，皆不知修禅，正以十善之因所感</a:t>
            </a:r>
            <a:r>
              <a:rPr lang="zh-CN" altLang="en-US" sz="3300" dirty="0" smtClean="0">
                <a:latin typeface="+mn-ea"/>
              </a:rPr>
              <a:t>耳。四</a:t>
            </a:r>
            <a:r>
              <a:rPr lang="zh-CN" altLang="en-US" sz="3300" dirty="0">
                <a:latin typeface="+mn-ea"/>
              </a:rPr>
              <a:t>王居须弥山腰，邻日月宫，四面居之，为护世四王。此经论天不说十善，单以淫欲一事为本，从经所宗</a:t>
            </a:r>
            <a:r>
              <a:rPr lang="zh-CN" altLang="en-US" sz="3300" dirty="0" smtClean="0">
                <a:latin typeface="+mn-ea"/>
              </a:rPr>
              <a:t>也。四</a:t>
            </a:r>
            <a:r>
              <a:rPr lang="zh-CN" altLang="en-US" sz="3300" dirty="0">
                <a:latin typeface="+mn-ea"/>
              </a:rPr>
              <a:t>王有正妻妾，恩爱未舍，但不邪淫，故感生此天</a:t>
            </a:r>
            <a:r>
              <a:rPr lang="zh-CN" altLang="en-US" sz="3300" dirty="0" smtClean="0">
                <a:latin typeface="+mn-ea"/>
              </a:rPr>
              <a:t>。</a:t>
            </a:r>
            <a:endParaRPr lang="en-US" altLang="zh-CN" sz="3300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sz="3300" dirty="0" smtClean="0">
                <a:latin typeface="+mn-ea"/>
              </a:rPr>
              <a:t>    蕅益：欲</a:t>
            </a:r>
            <a:r>
              <a:rPr lang="zh-CN" altLang="en-US" sz="3300" dirty="0">
                <a:latin typeface="+mn-ea"/>
              </a:rPr>
              <a:t>界诸天，同以上品十善为因。今独举邪淫一事者，由此淫欲，正是生死根本，故单约此以论升沉。其余可例知也。</a:t>
            </a:r>
          </a:p>
          <a:p>
            <a:pPr marL="0" indent="0">
              <a:buNone/>
            </a:pPr>
            <a:r>
              <a:rPr lang="zh-CN" altLang="en-US" sz="3300" dirty="0">
                <a:latin typeface="+mn-ea"/>
              </a:rPr>
              <a:t>据正法念处经，不杀功德增上，能生此天。今于邪淫，心不流逸，则不杀功德不俟言矣</a:t>
            </a:r>
            <a:r>
              <a:rPr lang="zh-CN" altLang="en-US" sz="3300" dirty="0" smtClean="0">
                <a:latin typeface="+mn-ea"/>
              </a:rPr>
              <a:t>。</a:t>
            </a:r>
            <a:endParaRPr lang="en-US" altLang="zh-CN" sz="3300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sz="3300" dirty="0">
                <a:latin typeface="+mn-ea"/>
              </a:rPr>
              <a:t> </a:t>
            </a:r>
            <a:r>
              <a:rPr lang="en-US" altLang="zh-CN" sz="3300" dirty="0" smtClean="0">
                <a:latin typeface="+mn-ea"/>
              </a:rPr>
              <a:t>   </a:t>
            </a:r>
            <a:r>
              <a:rPr lang="zh-CN" altLang="en-US" sz="3300" dirty="0" smtClean="0">
                <a:latin typeface="+mn-ea"/>
              </a:rPr>
              <a:t>言</a:t>
            </a:r>
            <a:r>
              <a:rPr lang="zh-CN" altLang="en-US" sz="3300" dirty="0">
                <a:latin typeface="+mn-ea"/>
              </a:rPr>
              <a:t>四天王者，东方持国，为乾闼婆王。南方增长，为鸠槃茶王。西方广目，为龙王。北方多闻，为夜叉王。此天离人间地四万二千由旬。身长拘卢舍四分之一，当此间周尺七十五丈。以人间五十年为一昼夜，寿五百岁，计人间数，则是九百万年。亦复有中夭者，死时五衰相现，甚大苦恼</a:t>
            </a:r>
            <a:r>
              <a:rPr lang="zh-CN" altLang="en-US" sz="3300" dirty="0" smtClean="0">
                <a:latin typeface="+mn-ea"/>
              </a:rPr>
              <a:t>。</a:t>
            </a:r>
            <a:endParaRPr lang="zh-CN" altLang="en-US" sz="3300" dirty="0"/>
          </a:p>
        </p:txBody>
      </p:sp>
    </p:spTree>
    <p:extLst>
      <p:ext uri="{BB962C8B-B14F-4D97-AF65-F5344CB8AC3E}">
        <p14:creationId xmlns:p14="http://schemas.microsoft.com/office/powerpoint/2010/main" val="40343599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3300" b="1" dirty="0">
                <a:latin typeface="黑体" pitchFamily="49" charset="-122"/>
                <a:ea typeface="黑体" pitchFamily="49" charset="-122"/>
              </a:rPr>
              <a:t>(b)</a:t>
            </a:r>
            <a:r>
              <a:rPr lang="zh-CN" altLang="en-US" sz="3300" b="1" dirty="0">
                <a:latin typeface="黑体" pitchFamily="49" charset="-122"/>
                <a:ea typeface="黑体" pitchFamily="49" charset="-122"/>
              </a:rPr>
              <a:t>忉利</a:t>
            </a:r>
            <a:r>
              <a:rPr lang="zh-CN" altLang="en-US" sz="3300" b="1" dirty="0" smtClean="0">
                <a:latin typeface="黑体" pitchFamily="49" charset="-122"/>
                <a:ea typeface="黑体" pitchFamily="49" charset="-122"/>
              </a:rPr>
              <a:t>天</a:t>
            </a:r>
            <a:endParaRPr lang="en-US" altLang="zh-CN" sz="33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3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己妻房，淫爱微薄。于净居时，不得全味。命终之后，超日月明，居人间顶。如是一类，名忉利天</a:t>
            </a:r>
            <a:r>
              <a:rPr lang="zh-CN" altLang="en-US" sz="3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（对于自己的妻房，淫欲爱念，已十分微薄，但于清净独居的时候，仍间有淫念生起，身心未能全得清净之味。这等人命终之后，神识超越日月之光明，居于人间之</a:t>
            </a:r>
            <a:r>
              <a:rPr lang="zh-CN" altLang="en-US" sz="3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顶，即须弥山顶。</a:t>
            </a:r>
            <a:r>
              <a:rPr lang="zh-CN" altLang="en-US" sz="3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像这样的一类，就名为忉利天）</a:t>
            </a: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3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300" dirty="0" smtClean="0">
                <a:latin typeface="+mn-ea"/>
              </a:rPr>
              <a:t>通议：</a:t>
            </a:r>
            <a:r>
              <a:rPr lang="zh-CN" altLang="en-US" sz="3300" dirty="0">
                <a:latin typeface="+mn-ea"/>
              </a:rPr>
              <a:t>此忉利云三十三天，乃地居顶天，称帝释天，居须弥顶中，四方各统八天，故云三十三。以欲气粗浊，故欲薄则上升；此天虽有妻房而淫爱微薄，即净居时不得全味，有微爱故，人中爱薄即感生此天。日月在下，故超日月明</a:t>
            </a:r>
            <a:r>
              <a:rPr lang="zh-CN" altLang="en-US" sz="3300" dirty="0" smtClean="0">
                <a:latin typeface="+mn-ea"/>
              </a:rPr>
              <a:t>。</a:t>
            </a:r>
            <a:endParaRPr lang="en-US" altLang="zh-CN" sz="3300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300" dirty="0" smtClean="0">
                <a:latin typeface="+mn-ea"/>
              </a:rPr>
              <a:t>    蕅益：正</a:t>
            </a:r>
            <a:r>
              <a:rPr lang="zh-CN" altLang="en-US" sz="3300" dirty="0">
                <a:latin typeface="+mn-ea"/>
              </a:rPr>
              <a:t>淫亦薄，故超前天。据正法念处经，不杀不盗功德增上，能生此天。居人间顶，即指须弥山顶，今望之而苍苍者是也，离地八万四千由旬，共有三十三天，谓四方各有八天宫殿，并中间帝释天王宫殿，并列而居，故名三十三天。天身皆长半拘卢舍，当周尺一百五十丈，帝释身长一拘卢舍，与兜率天身相等。由其过去偏修恭敬业故，以人间百年为一昼夜，寿一千岁，计人间数，则是三千六百万年。亦有中夭及五衰相现之苦。以下四天并同</a:t>
            </a:r>
            <a:r>
              <a:rPr lang="zh-CN" altLang="en-US" sz="3300" dirty="0" smtClean="0">
                <a:latin typeface="+mn-ea"/>
              </a:rPr>
              <a:t>。</a:t>
            </a:r>
            <a:endParaRPr lang="en-US" altLang="zh-CN" sz="33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2345411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(c)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须焰摩天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逢欲暂交，去无思忆。于人间世，动少静多。命终之后，于虚空中朗然安住，日月光明，上照不及，是诸人等自有光明。如是一类，名须焰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摩天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逢欲境现前之时，随念暂时相交，过去之后即不再追思忆想，心念渐近清虚，趋于定境，于人间世上，寻常动少静多。这等人命终之后，神识上升，以彩云为地，于虚空中，朗然安住，日月光明上照不及于此。这些天人及其所居的宫殿，各自都有光明，互相照耀。像这样的一类，就名为须焰摩天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通议：</a:t>
            </a:r>
            <a:r>
              <a:rPr lang="zh-CN" altLang="en-US" dirty="0">
                <a:latin typeface="+mn-ea"/>
              </a:rPr>
              <a:t>此欲界第三，空居第一天</a:t>
            </a:r>
            <a:r>
              <a:rPr lang="zh-CN" altLang="en-US" dirty="0" smtClean="0">
                <a:latin typeface="+mn-ea"/>
              </a:rPr>
              <a:t>也。须</a:t>
            </a:r>
            <a:r>
              <a:rPr lang="zh-CN" altLang="en-US" dirty="0">
                <a:latin typeface="+mn-ea"/>
              </a:rPr>
              <a:t>焰摩：此云时分，此天无日月光而有身光，以莲华开合为昼夜，由昔人中欲气渐薄，故感生此天。逢欲暂交：未离欲</a:t>
            </a:r>
            <a:r>
              <a:rPr lang="zh-CN" altLang="en-US" dirty="0" smtClean="0">
                <a:latin typeface="+mn-ea"/>
              </a:rPr>
              <a:t>也。去</a:t>
            </a:r>
            <a:r>
              <a:rPr lang="zh-CN" altLang="en-US" dirty="0">
                <a:latin typeface="+mn-ea"/>
              </a:rPr>
              <a:t>无思忆：无爱心</a:t>
            </a:r>
            <a:r>
              <a:rPr lang="zh-CN" altLang="en-US" dirty="0" smtClean="0">
                <a:latin typeface="+mn-ea"/>
              </a:rPr>
              <a:t>也。不</a:t>
            </a:r>
            <a:r>
              <a:rPr lang="zh-CN" altLang="en-US" dirty="0">
                <a:latin typeface="+mn-ea"/>
              </a:rPr>
              <a:t>驰欲境，故动少。欲淡心清，故静多。身心不染而无秽浊，故朗然空居自有光明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蕅益：动</a:t>
            </a:r>
            <a:r>
              <a:rPr lang="zh-CN" altLang="en-US" dirty="0">
                <a:latin typeface="+mn-ea"/>
              </a:rPr>
              <a:t>少静多，即是兼学坐禅，故能超地居而成空居也。据正法念处经，不杀不盗不邪淫功德增上，能生此天。离此间地去十六万由旬，有地如云，朗然安住，但以莲华开合而为昼夜。名须焰摩，亦云夜摩，此翻时分，亦翻妙善也。身长周尺二百二十五丈，以人间二百年为一昼夜，寿二千岁。</a:t>
            </a:r>
            <a:endParaRPr lang="en-US" altLang="zh-CN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49719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(d)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兜率陀天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一切时静，有应触来，未能违戾。命终之后，上升精微，不接下界诸人天境，乃至劫坏三灾不及。如是一类，名兜率陀天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于一切时，常在静定之中，不过遇有应行之欲触来相诱惑，尚未能完全违拒，犹有顺从之心念。这等人命终之后，神识上升更高，其境精细微妙，不接下界诸人天境界，乃至世界坏灭的时候，水、火、风三灾亦不能及。像这样的一类，就名为兜率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天）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dirty="0" smtClean="0">
                <a:latin typeface="+mn-ea"/>
              </a:rPr>
              <a:t>通议：</a:t>
            </a:r>
            <a:r>
              <a:rPr lang="zh-CN" altLang="en-US" dirty="0">
                <a:latin typeface="+mn-ea"/>
              </a:rPr>
              <a:t>此欲界第四天</a:t>
            </a:r>
            <a:r>
              <a:rPr lang="zh-CN" altLang="en-US" dirty="0" smtClean="0">
                <a:latin typeface="+mn-ea"/>
              </a:rPr>
              <a:t>也。兜</a:t>
            </a:r>
            <a:r>
              <a:rPr lang="zh-CN" altLang="en-US" dirty="0">
                <a:latin typeface="+mn-ea"/>
              </a:rPr>
              <a:t>率：此云知足，有内院、外院；外院乃实报天人所居，内院乃弥勒一生补处为主，其在释迦末法弘法菩萨，及修行发愿待弥勒下生助扬法化者居之。以淫机不动，故一切时静。未能息机，故应触不违。以行胜前，故云：上升精微。然三灾坏至三禅，而此云不坏者盖指内院而言</a:t>
            </a:r>
            <a:r>
              <a:rPr lang="zh-CN" altLang="en-US" dirty="0" smtClean="0">
                <a:latin typeface="+mn-ea"/>
              </a:rPr>
              <a:t>也。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蕅益：一切</a:t>
            </a:r>
            <a:r>
              <a:rPr lang="zh-CN" altLang="en-US" dirty="0">
                <a:latin typeface="+mn-ea"/>
              </a:rPr>
              <a:t>时静，已成欲界中定，故能不接下界诸人天境。此通指外院而言之也。乃至劫坏三灾不及，别指内院言之。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兜</a:t>
            </a:r>
            <a:r>
              <a:rPr lang="zh-CN" altLang="en-US" dirty="0">
                <a:latin typeface="+mn-ea"/>
              </a:rPr>
              <a:t>率陀，亦云睹史，此翻知足，亦翻妙足。据正法念处经，身三口四善戒功德增上，能生此天。离此间地去三十二万由旬，有地如云，于上安住，身长周尺三百丈。以人间四百年为一昼夜，寿四千岁。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519420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(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e)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乐变化天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我无欲心，应汝行事，于横陈时，味如嚼蜡。命终之后，生越化地。如是一类，名乐变化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我本无欲心，但为尽夫妻之间，敦伦之分，因应而行房事，于玉体横陈之时，味如嚼蜡相似。这等人命终之后，转生之时，超越前四天，五尘乐具能随愿变化，以满足自己受用的境地。像这样的一类，就名为乐变化天）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latin typeface="+mn-ea"/>
              </a:rPr>
              <a:t>    通议：</a:t>
            </a:r>
            <a:r>
              <a:rPr lang="zh-CN" altLang="en-US" dirty="0">
                <a:latin typeface="+mn-ea"/>
              </a:rPr>
              <a:t>此欲界第五天</a:t>
            </a:r>
            <a:r>
              <a:rPr lang="zh-CN" altLang="en-US" dirty="0" smtClean="0">
                <a:latin typeface="+mn-ea"/>
              </a:rPr>
              <a:t>也。以</a:t>
            </a:r>
            <a:r>
              <a:rPr lang="zh-CN" altLang="en-US" dirty="0">
                <a:latin typeface="+mn-ea"/>
              </a:rPr>
              <a:t>乐变化五欲之境而自受用，故得此名。我无欲</a:t>
            </a:r>
            <a:r>
              <a:rPr lang="zh-CN" altLang="en-US" dirty="0" smtClean="0">
                <a:latin typeface="+mn-ea"/>
              </a:rPr>
              <a:t>心，淫</a:t>
            </a:r>
            <a:r>
              <a:rPr lang="zh-CN" altLang="en-US" dirty="0">
                <a:latin typeface="+mn-ea"/>
              </a:rPr>
              <a:t>机已息</a:t>
            </a:r>
            <a:r>
              <a:rPr lang="zh-CN" altLang="en-US" dirty="0" smtClean="0">
                <a:latin typeface="+mn-ea"/>
              </a:rPr>
              <a:t>也。而</a:t>
            </a:r>
            <a:r>
              <a:rPr lang="zh-CN" altLang="en-US" dirty="0">
                <a:latin typeface="+mn-ea"/>
              </a:rPr>
              <a:t>欲境横陈，在彼有心，在我无味，故如嚼蜡，则至淡</a:t>
            </a:r>
            <a:r>
              <a:rPr lang="zh-CN" altLang="en-US" dirty="0" smtClean="0">
                <a:latin typeface="+mn-ea"/>
              </a:rPr>
              <a:t>也。越者，超也。言</a:t>
            </a:r>
            <a:r>
              <a:rPr lang="zh-CN" altLang="en-US" dirty="0">
                <a:latin typeface="+mn-ea"/>
              </a:rPr>
              <a:t>在人中能有此行，则径生此天。不历下位，故</a:t>
            </a:r>
            <a:r>
              <a:rPr lang="zh-CN" altLang="en-US" dirty="0" smtClean="0">
                <a:latin typeface="+mn-ea"/>
              </a:rPr>
              <a:t>云越也。化地，即</a:t>
            </a:r>
            <a:r>
              <a:rPr lang="zh-CN" altLang="en-US" dirty="0">
                <a:latin typeface="+mn-ea"/>
              </a:rPr>
              <a:t>此天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latin typeface="+mn-ea"/>
              </a:rPr>
              <a:t>    蕅益：嚼蜡</a:t>
            </a:r>
            <a:r>
              <a:rPr lang="zh-CN" altLang="en-US" dirty="0">
                <a:latin typeface="+mn-ea"/>
              </a:rPr>
              <a:t>以喻无味。此是既成欲界中定，进修未到地定之境界也。越化者，超越下地能为变化，故名乐变化天，亦名化乐，梵称须洹密陀也。离此间地去六十四万由旬，有地如云，于上安住，身长三百七十五丈，以人间八百年为一昼夜，寿八千岁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7823230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(f)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他化自在天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无世间心，同世行事，于行事交，了然超越。命终之后，遍能出超化无化境。如是一类，名他化自在天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已无世间之心，厌恶淫欲不净，欣慕上界，虽权同世间人而行夫妇事，于行事相交之际，了然超越欲想，神游境外。这等人命终之后，遍能出超能化之第五天，及无化的下四天境界，凡五欲尘境，不需要自己变化，都由其他天之所变现，而得以自在受用。像这样的一类，就名为他化自在天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dirty="0" smtClean="0">
                <a:latin typeface="+mn-ea"/>
              </a:rPr>
              <a:t>通议：</a:t>
            </a:r>
            <a:r>
              <a:rPr lang="zh-CN" altLang="en-US" dirty="0">
                <a:latin typeface="+mn-ea"/>
              </a:rPr>
              <a:t>此欲界第六天</a:t>
            </a:r>
            <a:r>
              <a:rPr lang="zh-CN" altLang="en-US" dirty="0" smtClean="0">
                <a:latin typeface="+mn-ea"/>
              </a:rPr>
              <a:t>也。无</a:t>
            </a:r>
            <a:r>
              <a:rPr lang="zh-CN" altLang="en-US" dirty="0">
                <a:latin typeface="+mn-ea"/>
              </a:rPr>
              <a:t>世间心同世行事，故全无欲</a:t>
            </a:r>
            <a:r>
              <a:rPr lang="zh-CN" altLang="en-US" dirty="0" smtClean="0">
                <a:latin typeface="+mn-ea"/>
              </a:rPr>
              <a:t>也。以</a:t>
            </a:r>
            <a:r>
              <a:rPr lang="zh-CN" altLang="en-US" dirty="0">
                <a:latin typeface="+mn-ea"/>
              </a:rPr>
              <a:t>未离世缘，故</a:t>
            </a:r>
            <a:r>
              <a:rPr lang="zh-CN" altLang="en-US" dirty="0" smtClean="0">
                <a:latin typeface="+mn-ea"/>
              </a:rPr>
              <a:t>云于</a:t>
            </a:r>
            <a:r>
              <a:rPr lang="zh-CN" altLang="en-US" dirty="0">
                <a:latin typeface="+mn-ea"/>
              </a:rPr>
              <a:t>行事交；非言欲事。盖与妻妾相接而中心了无相干，故</a:t>
            </a:r>
            <a:r>
              <a:rPr lang="zh-CN" altLang="en-US" dirty="0" smtClean="0">
                <a:latin typeface="+mn-ea"/>
              </a:rPr>
              <a:t>云超越</a:t>
            </a:r>
            <a:r>
              <a:rPr lang="zh-CN" altLang="en-US" dirty="0">
                <a:latin typeface="+mn-ea"/>
              </a:rPr>
              <a:t>。若言犹与欲交，则非此天之行</a:t>
            </a:r>
            <a:r>
              <a:rPr lang="zh-CN" altLang="en-US" dirty="0" smtClean="0">
                <a:latin typeface="+mn-ea"/>
              </a:rPr>
              <a:t>也。俱</a:t>
            </a:r>
            <a:r>
              <a:rPr lang="zh-CN" altLang="en-US" dirty="0">
                <a:latin typeface="+mn-ea"/>
              </a:rPr>
              <a:t>舍云：六受欲交抱，执手笑视淫。但目视而已，岂有交耶？</a:t>
            </a:r>
            <a:r>
              <a:rPr lang="zh-CN" altLang="en-US" dirty="0" smtClean="0">
                <a:latin typeface="+mn-ea"/>
              </a:rPr>
              <a:t>化谓</a:t>
            </a:r>
            <a:r>
              <a:rPr lang="zh-CN" altLang="en-US" dirty="0">
                <a:latin typeface="+mn-ea"/>
              </a:rPr>
              <a:t>第五天。无</a:t>
            </a:r>
            <a:r>
              <a:rPr lang="zh-CN" altLang="en-US" dirty="0" smtClean="0">
                <a:latin typeface="+mn-ea"/>
              </a:rPr>
              <a:t>化谓</a:t>
            </a:r>
            <a:r>
              <a:rPr lang="zh-CN" altLang="en-US" dirty="0">
                <a:latin typeface="+mn-ea"/>
              </a:rPr>
              <a:t>下四天。超</a:t>
            </a:r>
            <a:r>
              <a:rPr lang="zh-CN" altLang="en-US" dirty="0" smtClean="0">
                <a:latin typeface="+mn-ea"/>
              </a:rPr>
              <a:t>者谓</a:t>
            </a:r>
            <a:r>
              <a:rPr lang="zh-CN" altLang="en-US" dirty="0">
                <a:latin typeface="+mn-ea"/>
              </a:rPr>
              <a:t>由人中径生此天</a:t>
            </a:r>
            <a:r>
              <a:rPr lang="zh-CN" altLang="en-US" dirty="0" smtClean="0">
                <a:latin typeface="+mn-ea"/>
              </a:rPr>
              <a:t>也。此天</a:t>
            </a:r>
            <a:r>
              <a:rPr lang="zh-CN" altLang="en-US" dirty="0">
                <a:latin typeface="+mn-ea"/>
              </a:rPr>
              <a:t>受用乃他所变化，故云：他化自在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蕅益：于</a:t>
            </a:r>
            <a:r>
              <a:rPr lang="zh-CN" altLang="en-US" dirty="0">
                <a:latin typeface="+mn-ea"/>
              </a:rPr>
              <a:t>行事交，了然超越，即是已成未到地定，并嚼蜡之味而亦无也。超化境，谓超第五乐变化天，超无化境，谓超前之四天。梵语婆舍拔提，此云他化自在，离此间地去一百二十八万由旬，有地如云，于上安住，身长四百五十丈，以人间一千六百年为一昼夜，寿一万六千岁。又魔王宫殿，亦在此天。或云在欲色二界中间，别有魔宫也。</a:t>
            </a:r>
            <a:endParaRPr lang="en-US" altLang="zh-CN" dirty="0">
              <a:latin typeface="+mn-ea"/>
            </a:endParaRPr>
          </a:p>
          <a:p>
            <a:pPr marL="0" indent="0">
              <a:buNone/>
            </a:pPr>
            <a:endParaRPr lang="en-US" altLang="zh-CN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206539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957392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C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、结成欲界天之名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阿难，如是六天，形虽出动，心迹尚交。自此以还，名为欲界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以上所说六天，于男女之事，形体上虽有出离的动向，但心中尚有交合的迹象，虽然轻重有别，心淫到底都没有完全去除。自他化自在天已，往回数，下至阿鼻地狱，皆同名为欲界。此六天皆未能离开淫欲、饮食、睡眠，故称为欲界天。依天台家的说法：六天果报，皆以十善业为本。兼护持佛法，生四王天；兼慈心化物，生忉利天；兼不恼众生，善巧纯熟，生夜摩天；兼修禅定，粗细而住，生兜率陀天；兼修欲界定，生化乐天；兼未到地定，生他化自在天。前三天各兼功行，后三天兼修禅定。今以功行禅定为缘，通修十善为因，但十善之中，以断欲为要，若不断欲，十善从何而成？如来为人从要，故惟约欲轻欲重，而分胜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劣）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通议：</a:t>
            </a:r>
            <a:r>
              <a:rPr lang="zh-CN" altLang="en-US" dirty="0">
                <a:latin typeface="+mn-ea"/>
              </a:rPr>
              <a:t>此结欲界天名</a:t>
            </a:r>
            <a:r>
              <a:rPr lang="zh-CN" altLang="en-US" dirty="0" smtClean="0">
                <a:latin typeface="+mn-ea"/>
              </a:rPr>
              <a:t>也。人</a:t>
            </a:r>
            <a:r>
              <a:rPr lang="zh-CN" altLang="en-US" dirty="0">
                <a:latin typeface="+mn-ea"/>
              </a:rPr>
              <a:t>趣欲秽杂乱，心多动摇，而天已离人，故</a:t>
            </a:r>
            <a:r>
              <a:rPr lang="zh-CN" altLang="en-US" dirty="0" smtClean="0">
                <a:latin typeface="+mn-ea"/>
              </a:rPr>
              <a:t>云出动</a:t>
            </a:r>
            <a:r>
              <a:rPr lang="zh-CN" altLang="en-US" dirty="0">
                <a:latin typeface="+mn-ea"/>
              </a:rPr>
              <a:t>。言心迹尚交</a:t>
            </a:r>
            <a:r>
              <a:rPr lang="zh-CN" altLang="en-US" dirty="0" smtClean="0">
                <a:latin typeface="+mn-ea"/>
              </a:rPr>
              <a:t>者，盖约六</a:t>
            </a:r>
            <a:r>
              <a:rPr lang="zh-CN" altLang="en-US" dirty="0">
                <a:latin typeface="+mn-ea"/>
              </a:rPr>
              <a:t>天通相而言</a:t>
            </a:r>
            <a:r>
              <a:rPr lang="zh-CN" altLang="en-US" dirty="0" smtClean="0">
                <a:latin typeface="+mn-ea"/>
              </a:rPr>
              <a:t>也。其实</a:t>
            </a:r>
            <a:r>
              <a:rPr lang="zh-CN" altLang="en-US" dirty="0">
                <a:latin typeface="+mn-ea"/>
              </a:rPr>
              <a:t>粗细不同，非可例观</a:t>
            </a:r>
            <a:r>
              <a:rPr lang="zh-CN" altLang="en-US" dirty="0" smtClean="0">
                <a:latin typeface="+mn-ea"/>
              </a:rPr>
              <a:t>也。以</a:t>
            </a:r>
            <a:r>
              <a:rPr lang="zh-CN" altLang="en-US" dirty="0">
                <a:latin typeface="+mn-ea"/>
              </a:rPr>
              <a:t>未出欲，故通名欲界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蕅益：形</a:t>
            </a:r>
            <a:r>
              <a:rPr lang="zh-CN" altLang="en-US" dirty="0">
                <a:latin typeface="+mn-ea"/>
              </a:rPr>
              <a:t>虽出动，言出于人间散动境界也。心迹尚交，言下四天，心迹俱交。化乐、他化，心虽不交而迹尚交。此约因中言之</a:t>
            </a:r>
            <a:r>
              <a:rPr lang="zh-CN" altLang="en-US" dirty="0" smtClean="0">
                <a:latin typeface="+mn-ea"/>
              </a:rPr>
              <a:t>。若</a:t>
            </a:r>
            <a:r>
              <a:rPr lang="zh-CN" altLang="en-US" dirty="0">
                <a:latin typeface="+mn-ea"/>
              </a:rPr>
              <a:t>约果言，则四王与人间同。忉利二根相到，但出风气，无有不净。夜摩相抱为欲，兜率执手为欲，则是心迹俱交。化乐共笑为欲，他化相视为欲，则是心交而迹不交。然虽因中果上轻重各殊，总未离男女欲爱，故同名欲界也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0847795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677184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204" y="28982"/>
            <a:ext cx="9127795" cy="6829017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）色界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初总出其因；二别明其相；三总结其名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A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、总出其因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　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阿难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，世间一切所修心人，不假禅那，无有智慧，但能执身不行淫欲，若行若坐，想念俱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无。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dirty="0" smtClean="0">
                <a:latin typeface="+mn-ea"/>
              </a:rPr>
              <a:t>蕅益：此</a:t>
            </a:r>
            <a:r>
              <a:rPr lang="zh-CN" altLang="en-US" dirty="0">
                <a:latin typeface="+mn-ea"/>
              </a:rPr>
              <a:t>总明四禅之因也。以其能伏下地思惑，亦名修心，以其不修出世妙定，故云不假禅那。以其不修出世妙慧，故云无有智慧。以其不修出世妙戒，但修世间事戒事禅，故云但能执身不行淫欲，若行若坐想念俱无也。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latin typeface="+mn-ea"/>
              </a:rPr>
              <a:t>    夫</a:t>
            </a:r>
            <a:r>
              <a:rPr lang="zh-CN" altLang="en-US" dirty="0">
                <a:latin typeface="+mn-ea"/>
              </a:rPr>
              <a:t>不行淫欲，则身恒清净。十善事戒成就，想念俱无，则心亦清净。十支功德发生，而不名出世妙戒妙定者，以是旧医之法，凡夫外道所能建立，非是如来所结波罗提木叉故也。客戒客定客慧，台宗辨之颇详，人都忽而不察，亦可慨矣。</a:t>
            </a:r>
          </a:p>
          <a:p>
            <a:pPr marL="0" indent="0">
              <a:buNone/>
            </a:pP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9408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7754520"/>
              </p:ext>
            </p:extLst>
          </p:nvPr>
        </p:nvGraphicFramePr>
        <p:xfrm>
          <a:off x="107950" y="116628"/>
          <a:ext cx="8928546" cy="65202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74"/>
                <a:gridCol w="4248472"/>
              </a:tblGrid>
              <a:tr h="432052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黑体" pitchFamily="49" charset="-122"/>
                          <a:ea typeface="黑体" pitchFamily="49" charset="-122"/>
                        </a:rPr>
                        <a:t>内分</a:t>
                      </a:r>
                      <a:endParaRPr lang="zh-CN" altLang="en-US" sz="24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黑体" pitchFamily="49" charset="-122"/>
                          <a:ea typeface="黑体" pitchFamily="49" charset="-122"/>
                        </a:rPr>
                        <a:t>外分</a:t>
                      </a:r>
                      <a:endParaRPr lang="zh-CN" altLang="en-US" sz="24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2351116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指与恶业所相应的贪嗔痴慢疑等烦恼好恶之心，众生无始以来，天然与之滚成一团，迷而不觉，以为众生分内本有之实际，故谓之内分。以非重理性的贪爱、沉溺现实、顺流而下为特征。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指与五戒十善业相应之思慕渴仰，因众生一向沉溺于贪嗔痴等烦恼中，迷而不识，对众生而言，必须逆而得之，故谓之分外。以重理性的道德观念、超越现实、逆流而上为特征。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545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贪嗔痴慢等烦恼心所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慈悲喜舍等善心所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78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以追求五欲为目标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以追求精神解脱为目标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63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昏沉、散乱，不自觉、不自主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禅定、止观，自觉、自主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3063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非理性、非道德、违背戒律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合乎理性、道德、戒律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63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向下向恶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向上向善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63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顺生死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顺解脱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3063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顺生死之流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逆生死之流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63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下堕三恶道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飞升三善道乃至出三界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265419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B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、别明其相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初明初禅，至四明四禅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(a)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初禅三天：梵众天，梵辅天，大梵天</a:t>
            </a:r>
          </a:p>
          <a:p>
            <a:pPr marL="0" indent="0">
              <a:buNone/>
            </a:pP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爱染不生，无留欲界，是人应念身为梵侣，如是一类，名梵众天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（世间一切所修心之人，虽有志出尘，不知本有寂常心性，不凭借无漏禅那，无有出世的真实智慧。但以厌欲界是苦、是粗、是障；而欣色界是清净、是胜妙、是离苦。但能执身不行淫欲，若行若坐，想念皆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无。由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身心清净，爱染不生，不再停留于欲界。这等人临命终时，应其清净梵行无欲之念，化生色界天上，作梵天之臣民，身为梵世伴侣。像这样的一类，就名为梵众天。天人寿长二十小劫，身高半由旬。前六欲天，虽求离欲，但未能全无，以其形虽有出离动向，但心迹尚交，故名为欲界。而此下十八层天，皆已离于欲染、饮食、睡眠，三欲皆忘，稍涉饥倦，即入禅定，出定则精神饱满，但以禅悦为食，已离粗重身心。且色界天人，纯是莲花化生，初生时貌如童子，身白银色，微妙香洁，衣冠具足，全大丈夫相，以其色身殊胜之故，名为色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界）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671406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欲习既除，离欲心现，于诸律仪爱乐随顺，是人应时能行梵德，如是一类，名梵辅天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欲界淫习，既已伏除，离欲净心已得显现，于诸梵世律仪，由定力所持故，自能爱乐随顺修习，这人应时能行梵臣之德，功德禅定，亦较前为胜，即于梵众天中，升为梵王之臣佐，辅助梵王，弘扬德化。像这样的一类，就名为梵辅天。天人寿长四十小劫，身高一由旬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。身心妙圆，威仪不缺，清净禁戒，加以明悟，是人应时能统梵众，为大梵王，如是一类，名大梵天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（身心妙圆，一切时处，威仪不缺，清净禁戒，加以明悟了知，这人应时能统理梵天众，为大梵天王。像这样的一类，就名为大梵天。天人寿长六十小劫，身高一由旬半）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。阿难，此三胜流，一切苦恼所不能逼，虽非正修真三摩地，清净心中，诸漏不动，名为初禅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这三类胜流，一切欲界之苦恼，所不能逼，虽非依于真本，而得正修真三摩地，但于其清净心中，欲界之诸有漏烦恼，所不能动，这就名为初禅。初禅三天：初天，执身不行淫欲，想念俱无，显戒德增上；二天，于诸律仪，爱乐随顺，显定德增上；三天，清净禁戒，加以明悟，显慧德增上。初禅定具有五支功德：觉 、观 、喜 、乐 、一心 。在四禅八定中，为第一离生喜乐定。即离欲界诸恶趣生，而得清净喜乐之意。因为于初禅天中，刚离于欲界苦，故有重新坠落的忧虑悬挂心中，须时时以修“有觉有观”来对治。因其内有觉观之火，故劫尽时，仍不免为劫火所烧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528470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</a:t>
            </a:r>
            <a:r>
              <a:rPr lang="zh-CN" altLang="en-US" dirty="0"/>
              <a:t>通</a:t>
            </a:r>
            <a:r>
              <a:rPr lang="zh-CN" altLang="en-US" dirty="0" smtClean="0"/>
              <a:t>议</a:t>
            </a:r>
            <a:r>
              <a:rPr lang="zh-CN" altLang="en-US" dirty="0"/>
              <a:t>曰：此下色界四禅十八梵天</a:t>
            </a:r>
            <a:r>
              <a:rPr lang="zh-CN" altLang="en-US" dirty="0" smtClean="0"/>
              <a:t>也。梵者，净也。以此</a:t>
            </a:r>
            <a:r>
              <a:rPr lang="zh-CN" altLang="en-US" dirty="0"/>
              <a:t>诸天不知真修无漏，但修欣厌禅，谓厌下苦、粗、障，欣上净、妙、离，名欣厌定，以为正因；此经专依断淫而为次第，未得真修，故云：不假禅那无有智慧，但能执身不行淫欲而已。若淫心不动，于一切时想念俱无，爱染不生，谓不起爱心，已伏欲界惑，故无留欲界。身为梵侣，名梵众天，此梵民</a:t>
            </a:r>
            <a:r>
              <a:rPr lang="zh-CN" altLang="en-US" dirty="0" smtClean="0"/>
              <a:t>也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此</a:t>
            </a:r>
            <a:r>
              <a:rPr lang="zh-CN" altLang="en-US" dirty="0"/>
              <a:t>初禅第二天</a:t>
            </a:r>
            <a:r>
              <a:rPr lang="zh-CN" altLang="en-US" dirty="0" smtClean="0"/>
              <a:t>也。爱</a:t>
            </a:r>
            <a:r>
              <a:rPr lang="zh-CN" altLang="en-US" dirty="0"/>
              <a:t>染已断，故云：欲习既除。初禅定心显现，故云：离欲心现。此结上行</a:t>
            </a:r>
            <a:r>
              <a:rPr lang="zh-CN" altLang="en-US" dirty="0" smtClean="0"/>
              <a:t>也。于</a:t>
            </a:r>
            <a:r>
              <a:rPr lang="zh-CN" altLang="en-US" dirty="0"/>
              <a:t>定共戒爱乐随顺，防护不失，净戒成就，能辅梵主，名梵辅天，此梵臣</a:t>
            </a:r>
            <a:r>
              <a:rPr lang="zh-CN" altLang="en-US" dirty="0" smtClean="0"/>
              <a:t>也。此</a:t>
            </a:r>
            <a:r>
              <a:rPr lang="zh-CN" altLang="en-US" dirty="0"/>
              <a:t>上二天修禅尚有寻伺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……</a:t>
            </a:r>
            <a:r>
              <a:rPr lang="zh-CN" altLang="en-US" dirty="0"/>
              <a:t>此初禅第三天</a:t>
            </a:r>
            <a:r>
              <a:rPr lang="zh-CN" altLang="en-US" dirty="0" smtClean="0"/>
              <a:t>也。禅</a:t>
            </a:r>
            <a:r>
              <a:rPr lang="zh-CN" altLang="en-US" dirty="0"/>
              <a:t>观转胜，受生微妙，故</a:t>
            </a:r>
            <a:r>
              <a:rPr lang="zh-CN" altLang="en-US" dirty="0" smtClean="0"/>
              <a:t>云妙</a:t>
            </a:r>
            <a:r>
              <a:rPr lang="zh-CN" altLang="en-US" dirty="0"/>
              <a:t>圆。戒德已成，故</a:t>
            </a:r>
            <a:r>
              <a:rPr lang="zh-CN" altLang="en-US" dirty="0" smtClean="0"/>
              <a:t>云威仪</a:t>
            </a:r>
            <a:r>
              <a:rPr lang="zh-CN" altLang="en-US" dirty="0"/>
              <a:t>不缺。结上行</a:t>
            </a:r>
            <a:r>
              <a:rPr lang="zh-CN" altLang="en-US" dirty="0" smtClean="0"/>
              <a:t>也。定</a:t>
            </a:r>
            <a:r>
              <a:rPr lang="zh-CN" altLang="en-US" dirty="0"/>
              <a:t>能发慧，故</a:t>
            </a:r>
            <a:r>
              <a:rPr lang="zh-CN" altLang="en-US" dirty="0" smtClean="0"/>
              <a:t>云加以</a:t>
            </a:r>
            <a:r>
              <a:rPr lang="zh-CN" altLang="en-US" dirty="0"/>
              <a:t>明悟。此则慧解超胜，故能统众而为梵王。俱舍云：威德光明，独一而住，无寻无伺，定力所感，劫成先来，外道不知遂执为常，谓能生人为世间主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……</a:t>
            </a:r>
            <a:r>
              <a:rPr lang="zh-CN" altLang="en-US" dirty="0"/>
              <a:t>此结得立初禅名</a:t>
            </a:r>
            <a:r>
              <a:rPr lang="zh-CN" altLang="en-US" dirty="0" smtClean="0"/>
              <a:t>也。已</a:t>
            </a:r>
            <a:r>
              <a:rPr lang="zh-CN" altLang="en-US" dirty="0"/>
              <a:t>离欲界八苦，故</a:t>
            </a:r>
            <a:r>
              <a:rPr lang="zh-CN" altLang="en-US" dirty="0" smtClean="0"/>
              <a:t>云苦</a:t>
            </a:r>
            <a:r>
              <a:rPr lang="zh-CN" altLang="en-US" dirty="0"/>
              <a:t>不能逼。以欣厌伏惑，故</a:t>
            </a:r>
            <a:r>
              <a:rPr lang="zh-CN" altLang="en-US" dirty="0" smtClean="0"/>
              <a:t>云非</a:t>
            </a:r>
            <a:r>
              <a:rPr lang="zh-CN" altLang="en-US" dirty="0"/>
              <a:t>真三昧。已离欲染，故心清净。已离欲散粗动，故</a:t>
            </a:r>
            <a:r>
              <a:rPr lang="zh-CN" altLang="en-US" dirty="0" smtClean="0"/>
              <a:t>云诸</a:t>
            </a:r>
            <a:r>
              <a:rPr lang="zh-CN" altLang="en-US" dirty="0"/>
              <a:t>漏不动。初禅论名离生喜乐地，初禅有五</a:t>
            </a:r>
            <a:r>
              <a:rPr lang="zh-CN" altLang="en-US" dirty="0" smtClean="0"/>
              <a:t>支，谓</a:t>
            </a:r>
            <a:r>
              <a:rPr lang="zh-CN" altLang="en-US" dirty="0"/>
              <a:t>觉、观、喜、乐、一心。以初心入禅名觉，细心分别禅味名观，忻庆心生名喜，忻悦心生名乐，心与定一名一心。已离欲界杂恶，心得轻安，此初禅行相</a:t>
            </a:r>
            <a:r>
              <a:rPr lang="zh-CN" altLang="en-US" dirty="0" smtClean="0"/>
              <a:t>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719933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zh-CN" altLang="en-US" dirty="0" smtClean="0"/>
              <a:t>        蕅益：清净</a:t>
            </a:r>
            <a:r>
              <a:rPr lang="zh-CN" altLang="en-US" dirty="0"/>
              <a:t>离欲，故名为梵。梵众，即是梵民。律仪，亦指世间微细禁戒，非必是佛戒也。梵辅，即是梵臣。心既离欲，身顺律仪，故曰身心妙圆。此妙圆字，特就彼天言之。远离欲界一切粗浊，名之为妙；较前二天功德满足，名之为圆。加以明悟者，即是修于四无量心成就，故得为梵王也。言胜流者，展转胜下地故，下皆仿此。一切苦恼，即指欲界八苦。诸漏二字，亦指欲界思惑也。禅者，梵语具云禅那，此翻静虑，静则不同欲界之散动，虑则不同四空之昏昧，故亦名等持也。</a:t>
            </a:r>
          </a:p>
          <a:p>
            <a:pPr marL="0" indent="0">
              <a:buNone/>
            </a:pPr>
            <a:r>
              <a:rPr lang="zh-CN" altLang="en-US" dirty="0" smtClean="0"/>
              <a:t>        初</a:t>
            </a:r>
            <a:r>
              <a:rPr lang="zh-CN" altLang="en-US" dirty="0"/>
              <a:t>禅于九地中，名离生喜乐地，谓离欲界杂恶趣生，得清净乐，律中喻以巧浴润渍也。吴兴曰：初禅修五法，离五盖，成五支，具八触十功德相。五法者，欲、念、精进、慧、一心。五盖者，贪欲、嗔恚、睡眠、掉悔、疑。五支者，觉、观、喜、乐、一心。八触者，动、痒、凉、暖、轻、重、涩、滑。复有八触，掉、猗、冷、热、浮、沈、坚、软。此八虽与前触大同。若约分别，不无小异，合而言之，名十六触。</a:t>
            </a:r>
          </a:p>
          <a:p>
            <a:pPr marL="0" indent="0">
              <a:buNone/>
            </a:pPr>
            <a:r>
              <a:rPr lang="zh-CN" altLang="en-US" dirty="0" smtClean="0"/>
              <a:t>        十</a:t>
            </a:r>
            <a:r>
              <a:rPr lang="zh-CN" altLang="en-US" dirty="0"/>
              <a:t>功德者，一定，二空，三明净，四喜悦，五乐，六善心，七知见明了，八无累解脱，九境界现前，十心调柔软。</a:t>
            </a:r>
          </a:p>
          <a:p>
            <a:pPr marL="0" indent="0">
              <a:buNone/>
            </a:pPr>
            <a:r>
              <a:rPr lang="zh-CN" altLang="en-US" dirty="0" smtClean="0"/>
              <a:t>        梵</a:t>
            </a:r>
            <a:r>
              <a:rPr lang="zh-CN" altLang="en-US" dirty="0"/>
              <a:t>众天寿二十小劫，身半由旬。梵辅天寿四十小劫，身一由旬。大梵天寿六十小劫，身一由旬半。貌如童子，身白银色，衣黄金衣，禅悦为食。又起世因本经云，色界天，不著衣服，如著不异。头虽无髻，如著天冠。无男女相，形惟一种。法苑珠林云，大梵天无别住处，但于梵辅有层台，高显严博，大梵天王独于上住，以别群下。于此三天之中，梵众是庶民，梵辅是臣，大梵是君。唯此初禅，有其君臣民庶之别，自此以上，悉皆无也。</a:t>
            </a:r>
          </a:p>
          <a:p>
            <a:pPr marL="0" indent="0">
              <a:buNone/>
            </a:pPr>
            <a:r>
              <a:rPr lang="zh-CN" altLang="en-US" dirty="0" smtClean="0"/>
              <a:t>        今</a:t>
            </a:r>
            <a:r>
              <a:rPr lang="zh-CN" altLang="en-US" dirty="0"/>
              <a:t>按后文四禅四位天王，及华严经，亦有二禅三禅天王等，则知此说亦未尽然矣。</a:t>
            </a:r>
          </a:p>
          <a:p>
            <a:pPr marL="0" indent="0">
              <a:buNone/>
            </a:pPr>
            <a:r>
              <a:rPr lang="zh-CN" altLang="en-US" dirty="0" smtClean="0"/>
              <a:t>        劫</a:t>
            </a:r>
            <a:r>
              <a:rPr lang="zh-CN" altLang="en-US" dirty="0"/>
              <a:t>尽火灾得至此天，由其内有觉观火故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008880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7714"/>
            <a:ext cx="9036496" cy="684028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(b)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二禅三天：少光天，无量光天，光音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天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难，其次梵天，统摄梵人，圆满梵行，澄心不动，寂湛生光。如是一类，名少光天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（其次是大梵天王，统摄梵天大众，化他功深，自行更加纯净，具足戒定慧，圆满梵行，心水澄凝不动，寂湛而生光，心光尚弱，未能遍照。像这样的一类，就名为少光天。天人寿长二大劫，身高二由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旬）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光光相然，照耀无尽，映十方界，遍成琉璃，如是一类，名无量光天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（少光天众，定力转深，身光与心光，辗转相燃，光光迭发，照耀无尽，映彻十方世界，遍成琉璃宝色。像这样的一类，就名为无量光天。天人寿长四大劫，身高四由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旬）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。吸持圆光，成就教体，发化清净，应用无尽，如是一类，名光音天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（无量光天的天众，进一步吸取执持圆满的光明，成就以光明为教体，发宣梵行的教化，清净无着，应用无有穷尽。像这样的一类，就名为光音天。天人寿长八大劫，身高八由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旬）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。阿难，此三胜流，一切忧悬所不能逼。虽非正修真三摩地，清净心中，粗漏已伏，名为二禅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阿难！这三类胜流，离欲界已远，一切初禅天人，唯恐重坠的忧虑悬挂，所不能逼恼。虽然未能依不生不灭为本修因，而正修真三摩地，但于清净的梵行心中，前五识现行之粗漏烦恼，已为定力压伏不起，故名为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禅）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835935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通议：</a:t>
            </a:r>
            <a:r>
              <a:rPr lang="zh-CN" altLang="en-US" dirty="0"/>
              <a:t>此二禅初天</a:t>
            </a:r>
            <a:r>
              <a:rPr lang="zh-CN" altLang="en-US" dirty="0" smtClean="0"/>
              <a:t>也。此</a:t>
            </a:r>
            <a:r>
              <a:rPr lang="zh-CN" altLang="en-US" dirty="0"/>
              <a:t>天主梵，故</a:t>
            </a:r>
            <a:r>
              <a:rPr lang="zh-CN" altLang="en-US" dirty="0" smtClean="0"/>
              <a:t>云统摄</a:t>
            </a:r>
            <a:r>
              <a:rPr lang="zh-CN" altLang="en-US" dirty="0"/>
              <a:t>。具戒定慧，故</a:t>
            </a:r>
            <a:r>
              <a:rPr lang="zh-CN" altLang="en-US" dirty="0" smtClean="0"/>
              <a:t>云圆满</a:t>
            </a:r>
            <a:r>
              <a:rPr lang="zh-CN" altLang="en-US" dirty="0"/>
              <a:t>梵行。结上行</a:t>
            </a:r>
            <a:r>
              <a:rPr lang="zh-CN" altLang="en-US" dirty="0" smtClean="0"/>
              <a:t>也。此天</a:t>
            </a:r>
            <a:r>
              <a:rPr lang="zh-CN" altLang="en-US" dirty="0"/>
              <a:t>定心增明，故</a:t>
            </a:r>
            <a:r>
              <a:rPr lang="zh-CN" altLang="en-US" dirty="0" smtClean="0"/>
              <a:t>云澄</a:t>
            </a:r>
            <a:r>
              <a:rPr lang="zh-CN" altLang="en-US" dirty="0"/>
              <a:t>心不动。定光发越，故</a:t>
            </a:r>
            <a:r>
              <a:rPr lang="zh-CN" altLang="en-US" dirty="0" smtClean="0"/>
              <a:t>云寂</a:t>
            </a:r>
            <a:r>
              <a:rPr lang="zh-CN" altLang="en-US" dirty="0"/>
              <a:t>湛生光。此天已离觉观，无有语言，但以定心发光，以光胜劣分位次。喜相初生，慧光初发，故</a:t>
            </a:r>
            <a:r>
              <a:rPr lang="zh-CN" altLang="en-US" dirty="0" smtClean="0"/>
              <a:t>名少</a:t>
            </a:r>
            <a:r>
              <a:rPr lang="zh-CN" altLang="en-US" dirty="0"/>
              <a:t>光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……</a:t>
            </a:r>
            <a:r>
              <a:rPr lang="zh-CN" altLang="en-US" dirty="0"/>
              <a:t>此二禅第二天</a:t>
            </a:r>
            <a:r>
              <a:rPr lang="zh-CN" altLang="en-US" dirty="0" smtClean="0"/>
              <a:t>也。从前</a:t>
            </a:r>
            <a:r>
              <a:rPr lang="zh-CN" altLang="en-US" dirty="0"/>
              <a:t>少光心光渐胜，故</a:t>
            </a:r>
            <a:r>
              <a:rPr lang="zh-CN" altLang="en-US" dirty="0" smtClean="0"/>
              <a:t>云光光</a:t>
            </a:r>
            <a:r>
              <a:rPr lang="zh-CN" altLang="en-US" dirty="0"/>
              <a:t>相然。以境随光净遍成琉璃，光随定遍，名无量光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……</a:t>
            </a:r>
            <a:r>
              <a:rPr lang="zh-CN" altLang="en-US" dirty="0"/>
              <a:t>此二禅第三天</a:t>
            </a:r>
            <a:r>
              <a:rPr lang="zh-CN" altLang="en-US" dirty="0" smtClean="0"/>
              <a:t>也。此天</a:t>
            </a:r>
            <a:r>
              <a:rPr lang="zh-CN" altLang="en-US" dirty="0"/>
              <a:t>已离语言，光能说法，故</a:t>
            </a:r>
            <a:r>
              <a:rPr lang="zh-CN" altLang="en-US" dirty="0" smtClean="0"/>
              <a:t>云吸</a:t>
            </a:r>
            <a:r>
              <a:rPr lang="zh-CN" altLang="en-US" dirty="0"/>
              <a:t>持圆光以为教体。但见光明心即了悟，宣流净行，故</a:t>
            </a:r>
            <a:r>
              <a:rPr lang="zh-CN" altLang="en-US" dirty="0" smtClean="0"/>
              <a:t>云发</a:t>
            </a:r>
            <a:r>
              <a:rPr lang="zh-CN" altLang="en-US" dirty="0"/>
              <a:t>化清净。随机开演，故</a:t>
            </a:r>
            <a:r>
              <a:rPr lang="zh-CN" altLang="en-US" dirty="0" smtClean="0"/>
              <a:t>云应用</a:t>
            </a:r>
            <a:r>
              <a:rPr lang="zh-CN" altLang="en-US" dirty="0"/>
              <a:t>无尽。以二禅无前五识，但用光明而为表诠，以光为音，名光音天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……</a:t>
            </a:r>
            <a:r>
              <a:rPr lang="zh-CN" altLang="en-US" dirty="0"/>
              <a:t>此结得二禅天名</a:t>
            </a:r>
            <a:r>
              <a:rPr lang="zh-CN" altLang="en-US" dirty="0" smtClean="0"/>
              <a:t>也。已</a:t>
            </a:r>
            <a:r>
              <a:rPr lang="zh-CN" altLang="en-US" dirty="0"/>
              <a:t>超欲界，故</a:t>
            </a:r>
            <a:r>
              <a:rPr lang="zh-CN" altLang="en-US" dirty="0" smtClean="0"/>
              <a:t>云胜</a:t>
            </a:r>
            <a:r>
              <a:rPr lang="zh-CN" altLang="en-US" dirty="0"/>
              <a:t>流。极喜调适，名定生喜乐地，故一切忧悬所不能逼。虽非真修，离欲心中欲染粗漏至此已伏，名为二禅。此天有四</a:t>
            </a:r>
            <a:r>
              <a:rPr lang="zh-CN" altLang="en-US" dirty="0" smtClean="0"/>
              <a:t>支，谓</a:t>
            </a:r>
            <a:r>
              <a:rPr lang="zh-CN" altLang="en-US" dirty="0"/>
              <a:t>内净、喜、乐、一心。以心无觉观之浑浊故云内净，忻心自庆名喜，恬然静虑名乐，澄心不动名一心。</a:t>
            </a:r>
          </a:p>
        </p:txBody>
      </p:sp>
    </p:spTree>
    <p:extLst>
      <p:ext uri="{BB962C8B-B14F-4D97-AF65-F5344CB8AC3E}">
        <p14:creationId xmlns:p14="http://schemas.microsoft.com/office/powerpoint/2010/main" val="65080408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蕅益：圆满</a:t>
            </a:r>
            <a:r>
              <a:rPr lang="zh-CN" altLang="en-US" dirty="0"/>
              <a:t>梵行，牒前梵王而言之也。澄心不动，谓并离其觉观二支，成就内净、喜、乐、一心四支功德也。映十方界，且指中千世界为十方也。光为教体，喻如人世以音为教，故名光音，非谓光实有声也。初禅有觉有观，故有忧悬，亦名粗漏。今觉观俱离，则忧悬不逼，而粗漏已伏，名定生喜乐地，谓有定水润泽其心，律中喻以山顶之泉也。八触十功德亦同初禅，但从内净俱发为异</a:t>
            </a:r>
            <a:r>
              <a:rPr lang="zh-CN" altLang="en-US" dirty="0" smtClean="0"/>
              <a:t>。少</a:t>
            </a:r>
            <a:r>
              <a:rPr lang="zh-CN" altLang="en-US" dirty="0"/>
              <a:t>光寿二大劫，身二由旬。无量光寿四大劫，身四由旬。光音寿八大劫，身八由旬，火灾不到，水灾得至，由其内心有喜水故。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5659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(c)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三禅三天：少净天，无量净天，遍净天</a:t>
            </a: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难，如是天人，圆光成音，披音露出妙，发成精行，通寂灭乐，如是一类，名少净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如是光音天人，以圆满之光明，成就音声，而为教体，披发音声，显露妙理；至此则依于妙理，发成精纯之妙行，离前喜乐，而生净乐，初伏第六意识，而通于定清心安所发的相似寂灭之乐。像这样的一类，就名为少净天。天人寿长十六大劫，身高十六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旬）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净空现前，引发无际，身心轻安，成寂灭乐，如是一类，名无量净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前天通寂灭乐，而净境未亡，尚为净之所局；至此则定力转深，并净亦空而得现前，以空引发净境，虚空无有边际，故净境亦无边际，自觉正报之身心无量轻安，无累无碍，而成就相似寂灭之乐。像这样的一类，就名为无量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天。此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约净境无际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而言。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天人寿长三十二大劫，身高三十二由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旬）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世界身心，一切圆净，净德成就，胜托现前，归寂灭乐，如是一类，名遍净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定力转深，依报之世界及正报之身心，一切圆满清净，泯同一体，净德成就，妙乐无穷，有漏之乐，至此已极，自觉殊胜的归托之处现前，已然返归于寂灭乐境了。像这样的一类，就名为遍净天。天人寿长六十四大劫，身高六十四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旬）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阿难，此三胜流，具大随顺，身心安隐，得无量乐。虽非正得真三摩地，安隐心中，欢喜毕具，名为三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禅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此三类胜流，又胜前二禅之流，初禅虽苦恼不逼，但未得随顺；二禅忧悬不逼，已伏五识，但得随顺；至此三禅归于寂灭乐，六识已伏，不起现行作用，方为具大随顺。身心安隐，得无量乐，虽非真正依寂常真心，而证得真实之三摩地，但安隐心中，欢喜毕具，故名为三禅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。分析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三禅三天，已伏前六识，不起现行之作用，故心得安隐，以净乐而为增上。初天，初伏六识，通寂灭乐；第二天，正报之身心轻安，成寂灭乐；三天，依报之世界、正报之身心泯同，净德成就，归寂灭乐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禅具五支功德：舍 、念 、慧 、乐 、一心 。此天，已其离初禅、二禅之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喜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喜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，则身心不得安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隐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而得三禅安隐自在之妙乐。三禅之乐受，为三界中最第一，因四禅已上之天处，唯有舍受增上。在四禅八定中，为第三离喜妙乐定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禅天人，尚有出入气息存在，故劫坏之时，虽水灾不能侵，仍然难免风灾之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袭）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020024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通议：</a:t>
            </a:r>
            <a:r>
              <a:rPr lang="zh-CN" altLang="en-US" dirty="0"/>
              <a:t>此三禅初天</a:t>
            </a:r>
            <a:r>
              <a:rPr lang="zh-CN" altLang="en-US" dirty="0" smtClean="0"/>
              <a:t>也。圆</a:t>
            </a:r>
            <a:r>
              <a:rPr lang="zh-CN" altLang="en-US" dirty="0"/>
              <a:t>光成音乃前天行相</a:t>
            </a:r>
            <a:r>
              <a:rPr lang="zh-CN" altLang="en-US" dirty="0" smtClean="0"/>
              <a:t>也。以</a:t>
            </a:r>
            <a:r>
              <a:rPr lang="zh-CN" altLang="en-US" dirty="0"/>
              <a:t>光为教体，表诠妙理；今披光音显发微妙，故</a:t>
            </a:r>
            <a:r>
              <a:rPr lang="zh-CN" altLang="en-US" dirty="0" smtClean="0"/>
              <a:t>云露</a:t>
            </a:r>
            <a:r>
              <a:rPr lang="zh-CN" altLang="en-US" dirty="0"/>
              <a:t>妙。以所显理发为妙行，故</a:t>
            </a:r>
            <a:r>
              <a:rPr lang="zh-CN" altLang="en-US" dirty="0" smtClean="0"/>
              <a:t>云发</a:t>
            </a:r>
            <a:r>
              <a:rPr lang="zh-CN" altLang="en-US" dirty="0"/>
              <a:t>成精行。灭前喜相而生妙乐，故</a:t>
            </a:r>
            <a:r>
              <a:rPr lang="zh-CN" altLang="en-US" dirty="0" smtClean="0"/>
              <a:t>云通</a:t>
            </a:r>
            <a:r>
              <a:rPr lang="zh-CN" altLang="en-US" dirty="0"/>
              <a:t>寂灭乐。初入此定，故名为通。始得此乐，故</a:t>
            </a:r>
            <a:r>
              <a:rPr lang="zh-CN" altLang="en-US" dirty="0" smtClean="0"/>
              <a:t>名少</a:t>
            </a:r>
            <a:r>
              <a:rPr lang="zh-CN" altLang="en-US" dirty="0"/>
              <a:t>净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……</a:t>
            </a:r>
            <a:r>
              <a:rPr lang="zh-CN" altLang="en-US" dirty="0"/>
              <a:t>此三禅第二天</a:t>
            </a:r>
            <a:r>
              <a:rPr lang="zh-CN" altLang="en-US" dirty="0" smtClean="0"/>
              <a:t>也。离</a:t>
            </a:r>
            <a:r>
              <a:rPr lang="zh-CN" altLang="en-US" dirty="0"/>
              <a:t>诸喜动，不着乐相，</a:t>
            </a:r>
            <a:r>
              <a:rPr lang="zh-CN" altLang="en-US" dirty="0" smtClean="0"/>
              <a:t>故云净空</a:t>
            </a:r>
            <a:r>
              <a:rPr lang="zh-CN" altLang="en-US" dirty="0"/>
              <a:t>现前。乐随定遍，故</a:t>
            </a:r>
            <a:r>
              <a:rPr lang="zh-CN" altLang="en-US" dirty="0" smtClean="0"/>
              <a:t>云引发</a:t>
            </a:r>
            <a:r>
              <a:rPr lang="zh-CN" altLang="en-US" dirty="0"/>
              <a:t>无际。彻意地乐，故</a:t>
            </a:r>
            <a:r>
              <a:rPr lang="zh-CN" altLang="en-US" dirty="0" smtClean="0"/>
              <a:t>云成</a:t>
            </a:r>
            <a:r>
              <a:rPr lang="zh-CN" altLang="en-US" dirty="0"/>
              <a:t>寂灭</a:t>
            </a:r>
            <a:r>
              <a:rPr lang="zh-CN" altLang="en-US" dirty="0" smtClean="0"/>
              <a:t>乐。名</a:t>
            </a:r>
            <a:r>
              <a:rPr lang="zh-CN" altLang="en-US" dirty="0"/>
              <a:t>无量净天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……</a:t>
            </a:r>
            <a:r>
              <a:rPr lang="zh-CN" altLang="en-US" dirty="0"/>
              <a:t>此三禅第三天</a:t>
            </a:r>
            <a:r>
              <a:rPr lang="zh-CN" altLang="en-US" dirty="0" smtClean="0"/>
              <a:t>也。前</a:t>
            </a:r>
            <a:r>
              <a:rPr lang="zh-CN" altLang="en-US" dirty="0"/>
              <a:t>虽彻意地乐，止在身心未名为遍；今则遍于依正，世界、身心无处不遍，故</a:t>
            </a:r>
            <a:r>
              <a:rPr lang="zh-CN" altLang="en-US" dirty="0" smtClean="0"/>
              <a:t>云一切</a:t>
            </a:r>
            <a:r>
              <a:rPr lang="zh-CN" altLang="en-US" dirty="0"/>
              <a:t>圆净。殊胜妙乐以成净德，故</a:t>
            </a:r>
            <a:r>
              <a:rPr lang="zh-CN" altLang="en-US" dirty="0" smtClean="0"/>
              <a:t>云净</a:t>
            </a:r>
            <a:r>
              <a:rPr lang="zh-CN" altLang="en-US" dirty="0"/>
              <a:t>德成就。即此妙乐是所托处，已证此乐，故</a:t>
            </a:r>
            <a:r>
              <a:rPr lang="zh-CN" altLang="en-US" dirty="0" smtClean="0"/>
              <a:t>云归</a:t>
            </a:r>
            <a:r>
              <a:rPr lang="zh-CN" altLang="en-US" dirty="0"/>
              <a:t>寂灭</a:t>
            </a:r>
            <a:r>
              <a:rPr lang="zh-CN" altLang="en-US" dirty="0" smtClean="0"/>
              <a:t>乐。名</a:t>
            </a:r>
            <a:r>
              <a:rPr lang="zh-CN" altLang="en-US" dirty="0"/>
              <a:t>遍净天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……</a:t>
            </a:r>
            <a:r>
              <a:rPr lang="zh-CN" altLang="en-US" dirty="0"/>
              <a:t>此结得三禅名</a:t>
            </a:r>
            <a:r>
              <a:rPr lang="zh-CN" altLang="en-US" dirty="0" smtClean="0"/>
              <a:t>也。已</a:t>
            </a:r>
            <a:r>
              <a:rPr lang="zh-CN" altLang="en-US" dirty="0"/>
              <a:t>离忧喜，随顺胜定，故</a:t>
            </a:r>
            <a:r>
              <a:rPr lang="zh-CN" altLang="en-US" dirty="0" smtClean="0"/>
              <a:t>云具</a:t>
            </a:r>
            <a:r>
              <a:rPr lang="zh-CN" altLang="en-US" dirty="0"/>
              <a:t>大随顺。得无量乐随顺自在，乐极于此纯一无杂，故</a:t>
            </a:r>
            <a:r>
              <a:rPr lang="zh-CN" altLang="en-US" dirty="0" smtClean="0"/>
              <a:t>名毕</a:t>
            </a:r>
            <a:r>
              <a:rPr lang="zh-CN" altLang="en-US" dirty="0"/>
              <a:t>具。故此三禅名离喜妙乐地，此有五支：谓舍、念、慧、乐、一心。舍二禅之喜名舍，爱念三禅名念，善巧解慧名慧，爱乐安快名乐，爱乐心息名一心。</a:t>
            </a:r>
          </a:p>
        </p:txBody>
      </p:sp>
    </p:spTree>
    <p:extLst>
      <p:ext uri="{BB962C8B-B14F-4D97-AF65-F5344CB8AC3E}">
        <p14:creationId xmlns:p14="http://schemas.microsoft.com/office/powerpoint/2010/main" val="133577231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蕅益：此</a:t>
            </a:r>
            <a:r>
              <a:rPr lang="zh-CN" altLang="en-US" dirty="0"/>
              <a:t>第三禅，具有五支功德：一舍，二念，三慧，四乐，五一心。盖离前喜动而生净乐，此乐非境，乃出乎净性，恬澹寂静，故名寂灭乐耳，非是无漏寂灭乐也。由其永离喜动，名为安隐心中，由其得无量乐，仍名欢喜毕具。此离喜妙乐地，世间之乐更无过者。律中喻以莲华出地而未出水，根茎华叶无不润渍也。</a:t>
            </a:r>
          </a:p>
          <a:p>
            <a:pPr marL="0" indent="0">
              <a:buNone/>
            </a:pPr>
            <a:r>
              <a:rPr lang="zh-CN" altLang="en-US" dirty="0" smtClean="0"/>
              <a:t>         少</a:t>
            </a:r>
            <a:r>
              <a:rPr lang="zh-CN" altLang="en-US" dirty="0"/>
              <a:t>净天寿十六大劫，身长十六由旬。无量净寿三十二大劫，身三十二由旬。遍净寿六十四大劫，身六十四由旬。水火二灾不到，风灾得至，由其未离出入息故。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7549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1183</TotalTime>
  <Words>44267</Words>
  <Application>Microsoft Office PowerPoint</Application>
  <PresentationFormat>全屏显示(4:3)</PresentationFormat>
  <Paragraphs>594</Paragraphs>
  <Slides>131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131</vt:i4>
      </vt:variant>
    </vt:vector>
  </HeadingPairs>
  <TitlesOfParts>
    <vt:vector size="13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mingyao</dc:creator>
  <cp:lastModifiedBy>huangminmygyao</cp:lastModifiedBy>
  <cp:revision>232</cp:revision>
  <dcterms:created xsi:type="dcterms:W3CDTF">2017-05-18T02:48:14Z</dcterms:created>
  <dcterms:modified xsi:type="dcterms:W3CDTF">2021-09-13T05:30:38Z</dcterms:modified>
</cp:coreProperties>
</file>