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4" r:id="rId9"/>
    <p:sldId id="271" r:id="rId10"/>
    <p:sldId id="272" r:id="rId11"/>
    <p:sldId id="265" r:id="rId12"/>
    <p:sldId id="266" r:id="rId13"/>
    <p:sldId id="267" r:id="rId14"/>
    <p:sldId id="268" r:id="rId15"/>
    <p:sldId id="270" r:id="rId16"/>
    <p:sldId id="269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787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C524E-5F0A-4D51-B240-1D19748F4210}" type="datetimeFigureOut">
              <a:rPr lang="zh-CN" altLang="en-US" smtClean="0"/>
              <a:t>2021/10/4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093A-700A-4F65-9F99-596204670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516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C524E-5F0A-4D51-B240-1D19748F4210}" type="datetimeFigureOut">
              <a:rPr lang="zh-CN" altLang="en-US" smtClean="0"/>
              <a:t>2021/10/4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093A-700A-4F65-9F99-596204670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61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C524E-5F0A-4D51-B240-1D19748F4210}" type="datetimeFigureOut">
              <a:rPr lang="zh-CN" altLang="en-US" smtClean="0"/>
              <a:t>2021/10/4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093A-700A-4F65-9F99-596204670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20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C524E-5F0A-4D51-B240-1D19748F4210}" type="datetimeFigureOut">
              <a:rPr lang="zh-CN" altLang="en-US" smtClean="0"/>
              <a:t>2021/10/4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093A-700A-4F65-9F99-596204670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136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C524E-5F0A-4D51-B240-1D19748F4210}" type="datetimeFigureOut">
              <a:rPr lang="zh-CN" altLang="en-US" smtClean="0"/>
              <a:t>2021/10/4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093A-700A-4F65-9F99-596204670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179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C524E-5F0A-4D51-B240-1D19748F4210}" type="datetimeFigureOut">
              <a:rPr lang="zh-CN" altLang="en-US" smtClean="0"/>
              <a:t>2021/10/4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093A-700A-4F65-9F99-596204670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778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C524E-5F0A-4D51-B240-1D19748F4210}" type="datetimeFigureOut">
              <a:rPr lang="zh-CN" altLang="en-US" smtClean="0"/>
              <a:t>2021/10/4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093A-700A-4F65-9F99-596204670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408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C524E-5F0A-4D51-B240-1D19748F4210}" type="datetimeFigureOut">
              <a:rPr lang="zh-CN" altLang="en-US" smtClean="0"/>
              <a:t>2021/10/4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093A-700A-4F65-9F99-596204670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808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C524E-5F0A-4D51-B240-1D19748F4210}" type="datetimeFigureOut">
              <a:rPr lang="zh-CN" altLang="en-US" smtClean="0"/>
              <a:t>2021/10/4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093A-700A-4F65-9F99-596204670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531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C524E-5F0A-4D51-B240-1D19748F4210}" type="datetimeFigureOut">
              <a:rPr lang="zh-CN" altLang="en-US" smtClean="0"/>
              <a:t>2021/10/4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093A-700A-4F65-9F99-596204670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928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C524E-5F0A-4D51-B240-1D19748F4210}" type="datetimeFigureOut">
              <a:rPr lang="zh-CN" altLang="en-US" smtClean="0"/>
              <a:t>2021/10/4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0093A-700A-4F65-9F99-596204670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405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C524E-5F0A-4D51-B240-1D19748F4210}" type="datetimeFigureOut">
              <a:rPr lang="zh-CN" altLang="en-US" smtClean="0"/>
              <a:t>2021/10/4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0093A-700A-4F65-9F99-5962046705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000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188640"/>
            <a:ext cx="9036496" cy="1968624"/>
          </a:xfrm>
        </p:spPr>
        <p:txBody>
          <a:bodyPr/>
          <a:lstStyle/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首楞严经</a:t>
            </a:r>
            <a:r>
              <a:rPr lang="en-US" altLang="zh-CN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导读（</a:t>
            </a:r>
            <a:r>
              <a:rPr lang="en-US" altLang="zh-CN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）：</a:t>
            </a:r>
            <a:endParaRPr lang="en-US" altLang="zh-CN" b="1" dirty="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说因缘，启大教（因缘分）</a:t>
            </a:r>
            <a:endParaRPr lang="zh-CN" altLang="en-US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3495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24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       佛法</a:t>
            </a:r>
            <a:r>
              <a:rPr lang="zh-CN" altLang="en-US" dirty="0"/>
              <a:t>是不离生活的。宗门</a:t>
            </a:r>
            <a:r>
              <a:rPr lang="zh-CN" altLang="en-US" dirty="0" smtClean="0"/>
              <a:t>讲“佛法在世间，不离世间觉。离世觅菩提，犹如求兔角”，又去“道在日用”，强调</a:t>
            </a:r>
            <a:r>
              <a:rPr lang="zh-CN" altLang="en-US" dirty="0"/>
              <a:t>“即生灭而证不生不灭，即生死而证涅槃，即烦恼而证菩提，即世而出世”</a:t>
            </a:r>
            <a:r>
              <a:rPr lang="zh-CN" altLang="en-US" dirty="0" smtClean="0"/>
              <a:t>，此乃佛法之根本，由佛出世度生的本怀决定的。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净</a:t>
            </a:r>
            <a:r>
              <a:rPr lang="zh-CN" altLang="en-US" dirty="0"/>
              <a:t>慧老</a:t>
            </a:r>
            <a:r>
              <a:rPr lang="zh-CN" altLang="en-US" dirty="0" smtClean="0"/>
              <a:t>和尚提倡“生活禅”，主张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“</a:t>
            </a:r>
            <a:r>
              <a:rPr lang="zh-CN" altLang="en-US" dirty="0"/>
              <a:t>将信仰落实于生活，将修行落实于当下，将佛法融化于世间，将个人融化于大众”，“在生活中修行，在修行中生活”，“在生活中证解脱”，以及“把握好当下一念”、“看破当下一念”，“修在当下，悟在当下，解脱在当下，庄严国土在当下，利乐有情在</a:t>
            </a:r>
            <a:r>
              <a:rPr lang="zh-CN" altLang="en-US" dirty="0" smtClean="0"/>
              <a:t>当下”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这些提法，体现了佛法化世度生的根本。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1451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憨山大师揭示此经以阿难示堕淫室为启教因缘之深意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问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曰：此经理开藏性，行依大定，教属顿圆，而以阿难示堕淫室浅近之事发之者，何耶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曰：此如来说法有深意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也。经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云：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佛以一大事因缘故出现于世。所谓一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大事，乃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一真法界如来藏清净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真心。此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心乃诸佛、众生均赋而同秉者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也。以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众生迷之，故如来特因此出世，开示众生令其悟入，故此实最大一事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也。 </a:t>
            </a:r>
            <a:endParaRPr lang="zh-CN" altLang="en-US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然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众生既秉此心，所以常寝生死、久溺轮回永劫不得出离者，皆由爱欲牵缠故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也。以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其生死界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中，独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与真为对者，亦唯此一事为大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耳。是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为生死根本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也。故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曰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：“赖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有一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矣，若使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二同，普天之人无能为道者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。” </a:t>
            </a:r>
            <a:endParaRPr lang="zh-CN" altLang="en-US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今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欲返妄归真，必须先拔生死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根本。故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梵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网戒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经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断杀为先，此经以断淫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为首。以此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患最深，非大定不足以破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之，故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阿难示堕淫室以发端，及归来见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佛，先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以大定为请也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！</a:t>
            </a:r>
            <a:endParaRPr lang="en-US" altLang="zh-CN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+mn-ea"/>
              </a:rPr>
              <a:t>（是故此经从始至终，皆处处劝人断淫，以为出离之要）</a:t>
            </a:r>
            <a:endParaRPr lang="en-US" altLang="zh-CN" b="1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+mn-ea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+mn-ea"/>
                <a:ea typeface="楷体" pitchFamily="49" charset="-122"/>
              </a:rPr>
              <a:t>  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至于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三种相续，则曰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：“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想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爱同结，爱不能离，则诸世间父母子孙相生不断，经百千劫长在缠缚，唯杀盗淫三为根本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：“称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汝多闻，何不能免摩登伽难？待神咒力，淫火顿灭，爱河干枯，令汝解脱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。”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9310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“摩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伽、耶输同悟宿因，贪爱为苦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”及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安立道场，首即告曰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“六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道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众生，其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心不淫，则不随其生死相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续；淫心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不除，尘不可出，纵有禅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定，必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落魔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道。若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不断淫修禅定者，如蒸砂作饭，百劫难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成。淫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身修行，纵得妙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悟，皆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归淫根，根本成淫，三途难出，必使淫机身心永断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。” </a:t>
            </a:r>
            <a:endParaRPr lang="zh-CN" altLang="en-US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坐道场，则曰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“心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灭贪淫，持佛净戒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。”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至于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证果之初，则曰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：“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除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其助因，刳其正性，违其现业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”又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“当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观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淫欲，犹如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毒蛇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。”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“永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断淫心，先则执身不行，次则执心不起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。”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“心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无贪淫，于外六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尘，不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多流逸，尘既不缘，根无所偶，身心快然，是人即得无生法忍，从是渐修安立圣位，欲习初干，则与如来法流水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接”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等。 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由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是观之，则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世出世间、生与无生，尽在淫心断与不断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耳。至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若七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趣由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情想以取升沉，三途因淫习而招剧苦，及夫修禅之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士，以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性欲而坏定心，破法王而成魔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属，毒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哉此欲！生死牢关，长羁三界之囹圄，永坏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涅槃之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安宅者，无尚此矣！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茍非密严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利器，付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之勇猛丈夫，又何以拔之哉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？ 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54497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784976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由此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欲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习，最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极幽深，故世尊先放顶光以照之，无为化佛秘密心咒以破之，文殊大智以拔之；斯则往救之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由，以示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全经大定之体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矣。由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是观之，因爱欲为生死之根，大定为成佛之本；意谓非大觉不足以破大梦，非大法不足以除大患，斯实真妄两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途、觌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体无二者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矣。</a:t>
            </a:r>
            <a:endParaRPr lang="en-US" altLang="zh-CN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故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于正示观相文中偈云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：“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世巧幻师，幻作诸男女，虽见诸根动，要以一机抽，息机归寂然，诸幻成无性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”又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：“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静寂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光通达，寂照含虚空，却来观世间，犹如梦中事，摩登伽在梦，谁能留汝形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”谛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观全经的指唯此一事，故知发启之由，则见吾佛说之本意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93685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</a:t>
            </a:r>
            <a:r>
              <a:rPr lang="en-US" altLang="zh-CN" sz="3400" dirty="0" smtClean="0"/>
              <a:t>【</a:t>
            </a:r>
            <a:r>
              <a:rPr lang="zh-CN" altLang="en-US" sz="3400" dirty="0" smtClean="0"/>
              <a:t>按</a:t>
            </a:r>
            <a:r>
              <a:rPr lang="en-US" altLang="zh-CN" sz="3400" dirty="0" smtClean="0"/>
              <a:t>】</a:t>
            </a:r>
            <a:r>
              <a:rPr lang="zh-CN" altLang="en-US" sz="3400" dirty="0" smtClean="0">
                <a:latin typeface="+mn-ea"/>
              </a:rPr>
              <a:t>出生死，首断淫心。断淫心，先破五蕴。破五蕴，当依一心三观。一心三观，先破妄显真。依不生不灭之因地真心，称性起修，依三观而历破五蕴，此乃修道之大途。</a:t>
            </a:r>
            <a:r>
              <a:rPr lang="en-US" altLang="zh-CN" sz="3400" dirty="0" smtClean="0">
                <a:latin typeface="+mn-ea"/>
              </a:rPr>
              <a:t>《</a:t>
            </a:r>
            <a:r>
              <a:rPr lang="zh-CN" altLang="en-US" sz="3400" dirty="0" smtClean="0">
                <a:latin typeface="+mn-ea"/>
              </a:rPr>
              <a:t>楞严</a:t>
            </a:r>
            <a:r>
              <a:rPr lang="en-US" altLang="zh-CN" sz="3400" dirty="0" smtClean="0">
                <a:latin typeface="+mn-ea"/>
              </a:rPr>
              <a:t>》</a:t>
            </a:r>
            <a:r>
              <a:rPr lang="zh-CN" altLang="en-US" sz="3400" dirty="0" smtClean="0">
                <a:latin typeface="+mn-ea"/>
              </a:rPr>
              <a:t>之旨，尽在此矣。</a:t>
            </a:r>
            <a:endParaRPr lang="en-US" altLang="zh-CN" sz="3400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400" dirty="0">
                <a:latin typeface="+mn-ea"/>
              </a:rPr>
              <a:t> </a:t>
            </a:r>
            <a:r>
              <a:rPr lang="en-US" altLang="zh-CN" sz="3400" dirty="0" smtClean="0">
                <a:latin typeface="+mn-ea"/>
              </a:rPr>
              <a:t>   </a:t>
            </a:r>
            <a:r>
              <a:rPr lang="zh-CN" altLang="en-US" sz="3400" dirty="0" smtClean="0">
                <a:latin typeface="+mn-ea"/>
              </a:rPr>
              <a:t>当今时世，末法时代：</a:t>
            </a:r>
            <a:endParaRPr lang="en-US" altLang="zh-CN" sz="3400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400" dirty="0">
                <a:latin typeface="+mn-ea"/>
              </a:rPr>
              <a:t> </a:t>
            </a:r>
            <a:r>
              <a:rPr lang="en-US" altLang="zh-CN" sz="3400" dirty="0" smtClean="0">
                <a:latin typeface="+mn-ea"/>
              </a:rPr>
              <a:t>   1.</a:t>
            </a:r>
            <a:r>
              <a:rPr lang="zh-CN" altLang="en-US" sz="3400" dirty="0" smtClean="0">
                <a:latin typeface="+mn-ea"/>
              </a:rPr>
              <a:t>就世态而言，淫风炽盛，邪淫之事充斥世间，人多不以为耻，反以为荣。</a:t>
            </a:r>
            <a:endParaRPr lang="en-US" altLang="zh-CN" sz="3400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400" dirty="0" smtClean="0">
                <a:latin typeface="+mn-ea"/>
              </a:rPr>
              <a:t>    2.</a:t>
            </a:r>
            <a:r>
              <a:rPr lang="zh-CN" altLang="en-US" sz="3400" dirty="0" smtClean="0">
                <a:latin typeface="+mn-ea"/>
              </a:rPr>
              <a:t>就个人因缘而言，随着手机终端的</a:t>
            </a:r>
            <a:r>
              <a:rPr lang="zh-CN" altLang="en-US" sz="3400" dirty="0">
                <a:latin typeface="+mn-ea"/>
              </a:rPr>
              <a:t>普及</a:t>
            </a:r>
            <a:r>
              <a:rPr lang="zh-CN" altLang="en-US" sz="3400" dirty="0" smtClean="0">
                <a:latin typeface="+mn-ea"/>
              </a:rPr>
              <a:t>，形形色色的情色音像资料推送，铺天盖地，男女交往越发方便、隐密。在这种情况下，每个人</a:t>
            </a:r>
            <a:r>
              <a:rPr lang="zh-CN" altLang="en-US" sz="3400" dirty="0">
                <a:latin typeface="+mn-ea"/>
              </a:rPr>
              <a:t>都面临者</a:t>
            </a:r>
            <a:r>
              <a:rPr lang="zh-CN" altLang="en-US" sz="3400" dirty="0" smtClean="0">
                <a:latin typeface="+mn-ea"/>
              </a:rPr>
              <a:t>被“娑</a:t>
            </a:r>
            <a:r>
              <a:rPr lang="zh-CN" altLang="en-US" sz="3400" dirty="0">
                <a:latin typeface="+mn-ea"/>
              </a:rPr>
              <a:t>毗迦罗先梵天</a:t>
            </a:r>
            <a:r>
              <a:rPr lang="zh-CN" altLang="en-US" sz="3400" dirty="0" smtClean="0">
                <a:latin typeface="+mn-ea"/>
              </a:rPr>
              <a:t>咒</a:t>
            </a:r>
            <a:r>
              <a:rPr lang="en-US" altLang="zh-CN" sz="3400" dirty="0" smtClean="0">
                <a:latin typeface="+mn-ea"/>
              </a:rPr>
              <a:t>”</a:t>
            </a:r>
            <a:r>
              <a:rPr lang="zh-CN" altLang="en-US" sz="3400" dirty="0" smtClean="0">
                <a:latin typeface="+mn-ea"/>
              </a:rPr>
              <a:t>控制的危险。若失于正念，流入放逸，极可能遭受“摩登伽难”。</a:t>
            </a:r>
            <a:endParaRPr lang="en-US" altLang="zh-CN" sz="3400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400" dirty="0">
                <a:latin typeface="+mn-ea"/>
              </a:rPr>
              <a:t> </a:t>
            </a:r>
            <a:r>
              <a:rPr lang="en-US" altLang="zh-CN" sz="3400" dirty="0" smtClean="0">
                <a:latin typeface="+mn-ea"/>
              </a:rPr>
              <a:t>   3.</a:t>
            </a:r>
            <a:r>
              <a:rPr lang="zh-CN" altLang="en-US" sz="3400" dirty="0" smtClean="0">
                <a:latin typeface="+mn-ea"/>
              </a:rPr>
              <a:t>就教界而言，各种以大法自居、潜行男女苟且之事的附密外道、邪师，横行世间，蛊惑人心，瞎人眼目。</a:t>
            </a:r>
            <a:endParaRPr lang="en-US" altLang="zh-CN" sz="3400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400" dirty="0">
                <a:latin typeface="+mn-ea"/>
              </a:rPr>
              <a:t> </a:t>
            </a:r>
            <a:r>
              <a:rPr lang="en-US" altLang="zh-CN" sz="3400" dirty="0" smtClean="0">
                <a:latin typeface="+mn-ea"/>
              </a:rPr>
              <a:t>   </a:t>
            </a:r>
            <a:r>
              <a:rPr lang="zh-CN" altLang="en-US" sz="3400" dirty="0" smtClean="0">
                <a:latin typeface="+mn-ea"/>
              </a:rPr>
              <a:t>我佛于涅槃前，以阿难示堕淫室，为</a:t>
            </a:r>
            <a:r>
              <a:rPr lang="en-US" altLang="zh-CN" sz="3400" dirty="0" smtClean="0">
                <a:latin typeface="+mn-ea"/>
              </a:rPr>
              <a:t>《</a:t>
            </a:r>
            <a:r>
              <a:rPr lang="zh-CN" altLang="en-US" sz="3400" dirty="0" smtClean="0">
                <a:latin typeface="+mn-ea"/>
              </a:rPr>
              <a:t>首楞严经</a:t>
            </a:r>
            <a:r>
              <a:rPr lang="en-US" altLang="zh-CN" sz="3400" dirty="0" smtClean="0">
                <a:latin typeface="+mn-ea"/>
              </a:rPr>
              <a:t>》</a:t>
            </a:r>
            <a:r>
              <a:rPr lang="zh-CN" altLang="en-US" sz="3400" dirty="0" smtClean="0">
                <a:latin typeface="+mn-ea"/>
              </a:rPr>
              <a:t>之启教因缘，正是预见到了末法时代众生的生存境况，真大慈悲！真大智慧！我辈云何不修学此经？！</a:t>
            </a:r>
            <a:endParaRPr lang="en-US" altLang="zh-CN" sz="3400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38990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  4.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我辈当依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首楞严经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，开正法眼藏，拣别邪魔，远离魔扰，“都摄六根，净念相继”，做一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个“藏六翁”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如是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我闻。一时，佛住拘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睒（</a:t>
            </a:r>
            <a:r>
              <a:rPr lang="en-US" altLang="zh-CN" b="1" dirty="0" err="1" smtClean="0">
                <a:latin typeface="楷体" pitchFamily="49" charset="-122"/>
                <a:ea typeface="楷体" pitchFamily="49" charset="-122"/>
              </a:rPr>
              <a:t>shǎn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）弥国、瞿师罗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园。尔时，世尊告诸比丘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：“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过去世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时，有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河中草，有龟于中住止。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时有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野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干，饥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行觅食，遥见龟虫，疾来捉取。龟虫见来，即便藏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六。野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干守伺，冀出头足，欲取食之。久守，龟虫永不出头，亦不出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足。野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干饥乏，瞋恚而去。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“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诸比丘！汝等今日亦复如是。知魔波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旬，常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伺汝便，冀汝眼着于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色，耳闻声，鼻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嗅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香，舌尝味，身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触，意念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法，欲令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出生，染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着六境。是故，比丘！汝等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今日，常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当执持眼律仪住。执持眼根律仪住，恶魔波旬不得其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便。随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出随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缘，耳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、鼻、舌、身、意，亦复如是。于其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六根，若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出若缘，不得其便，犹如龟虫，野干不得其便。”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时，世尊即说偈言：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“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龟虫畏野干，藏六于壳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内。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比丘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善摄心，密藏诸觉想。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　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不依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不怖畏，覆心勿言说。”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说此经已，诸比丘闻佛所说，欢喜奉行。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                     （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杂阿含经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卷四十三）</a:t>
            </a:r>
          </a:p>
          <a:p>
            <a:pPr marL="0" indent="0">
              <a:buNone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67308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552728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课后思考题：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dirty="0" smtClean="0"/>
              <a:t>        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楞严经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阿难示堕淫室为启教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因缘，有何深意？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7601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因缘分（序分）之结构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一、证信序（通序）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（一）说经时处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（二）引众同闻</a:t>
            </a:r>
          </a:p>
          <a:p>
            <a:pPr marL="0" indent="0"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、声闻众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（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）标类举数；（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）总叹行德；（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）列众上首</a:t>
            </a:r>
          </a:p>
          <a:p>
            <a:pPr marL="0" indent="0"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2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、缘觉众</a:t>
            </a:r>
          </a:p>
          <a:p>
            <a:pPr marL="0" indent="0"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3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、菩萨众</a:t>
            </a: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二、发起序（别序）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（一）示堕因缘</a:t>
            </a:r>
          </a:p>
          <a:p>
            <a:pPr marL="0" indent="0"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、佛僧应供；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、阿难等乞；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、淫室误堕</a:t>
            </a:r>
          </a:p>
          <a:p>
            <a:pPr marL="0" indent="0"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（二）神咒护摄</a:t>
            </a:r>
          </a:p>
          <a:p>
            <a:pPr marL="0" indent="0">
              <a:buNone/>
            </a:pP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   1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、斋毕归园；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、放光说咒；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、文殊往救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6605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一、证信序（通序）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六成就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如是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闻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一时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，佛在室罗筏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城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（古印度侨萨罗国之都城。此国之国主波斯匿王，为当时佛教之重要外护之一）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祇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桓精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舍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（祇树给孤独园）</a:t>
            </a:r>
            <a:r>
              <a:rPr lang="zh-CN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与大比丘众千二百五十人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俱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（释尊的常随圣众。先度鹿苑憍陈如等五人，次度三迦叶兼徒众一千人，次度舍利弗、目犍连师徒各一百人，次度耶舍等五十人）。</a:t>
            </a:r>
            <a:endParaRPr lang="en-US" altLang="zh-CN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声闻众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皆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是无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漏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（断分段生死之烦恼）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大阿罗汉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（菩萨权现阿罗汉身，非小乘阿罗汉）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佛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子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（内秘菩萨行，外现声闻身，能绍佛种）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住持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（住法王家，持秘密藏；住首楞严三昧，持如实行修证）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善超诸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（即诸有而超诸有，即生死而证涅槃，即生灭而证不生不灭）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能于国土成就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威仪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（有威可畏，有仪可则，行住坐卧皆成轨范）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从佛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转轮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妙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堪遗嘱，严净毗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尼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弘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范三界，应身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无量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度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脱众生，拔济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未来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越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诸尘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累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其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名曰：大智舍利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弗、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摩诃目犍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连、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摩诃拘絺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罗、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富楼那弥多罗尼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子、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须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菩提、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优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波尼沙陀等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而为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上首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7140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缘觉众</a:t>
            </a:r>
            <a:r>
              <a:rPr lang="en-US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复有无量辟支无学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并其初心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同来佛所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，属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诸比丘休夏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（休夏，即解夏。佛制僧团，于每年四月十五，雨季来临时，举行结夏安居，专心办道，不外出行乞，或作其他事；至七月十五，雨季停止后，安居亦结束，实行解夏，意指解除夏安居之制）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自恣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（自知己过，自行陈说；自不知过，任凭其他僧人检举其过。对众白言：“大德长老！或见我过，或闻我罪，或疑我犯，恣任所举，哀愍语我，我当忏悔。”故名为自恣）。</a:t>
            </a:r>
            <a:endParaRPr lang="en-US" altLang="zh-CN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菩萨众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十方菩萨咨决心疑，钦奉慈严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（钦承奉事慈母严父般的世尊），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将求密义。实时如来敷座宴安，为诸会中宣示深奥，法筵清众，得未曾有，迦陵仙音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（如来说法，梵音和雅，闻者莫不欢悦）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遍十方界，恒沙菩萨来聚道场，文殊师利而为上首。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2502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4807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二、发起序（别序）</a:t>
            </a:r>
            <a:endParaRPr lang="zh-CN" altLang="en-US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佛僧应供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en-US" altLang="zh-CN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时，波斯匿王为其父王讳日营斋，请佛宫掖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（宫殿中之旁舍，称为掖庭），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自迎如来，广设珍羞无上妙味，兼复亲延诸大菩萨。城中复有长者、居士同时饭僧，伫佛来应。佛敕文殊分领菩萨及阿罗汉应诸斋主。唯有阿难先受别请，远游未还，不遑僧次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（僧团之行列），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既无上座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（出家戒腊从二十夏到四十九夏，称为上座；零夏到九夏称下座；十夏到十九夏称中座；戒腊五十夏以上，为一切沙门、国王所尊敬，称为耆旧、长老）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及阿阇黎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（执范师，能矫正弟子行为，能为弟子作轨则、师范的高僧之敬称），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途中独归，其日无供。</a:t>
            </a:r>
            <a:endParaRPr lang="zh-CN" altLang="en-US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9025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8856984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/>
              <a:t>        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阿难等乞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en-US" altLang="zh-CN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实时阿难执持应器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（钵多罗，钵，应量器），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于所游城次第循乞，心中初求最后檀越以为斋主，无问净秽、剎利尊姓及旃陀罗，方行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（依法而行）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等慈，不择微贱，发意圆成一切众生无量功德。阿难已知如来世尊诃须菩提及大迦叶为阿罗汉心不均平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过去须菩提乞食，舍去贫家，专乞富有人家，因怕富家堕落了善根，让他们继续有种福田的机会。大迦叶就专乞贫家不乞富家，因为他怜悯贫家，让他们多种福田，好转贫为富。因为专乞富则多招谤，平常人无知，见了会谤他是攀缘心重；专乞贫，必致疑，令人觉其行为怪异，所以维摩诘居士呵斥、责备他们二人，身为阿罗汉，当以平等心，对待一切，不应当心不均平，分别乞食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钦仰如来，开阐无遮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（开发阐明，以无遮限的慈悲心来平等乞食），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度诸疑谤；经彼城隍，徐步郭门，严整威仪，肃恭斋法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（肃穆恭敬地按化斋的律仪乞食）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 </a:t>
            </a:r>
          </a:p>
          <a:p>
            <a:pPr marL="0" indent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1878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淫室误堕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尔时，阿难因乞食次，经历淫室，遭大幻术。摩登伽女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（摩登伽女，原名叫钵吉谛，译为本性，即是虽堕为淫女而本性不失之意。摩登伽是她母亲的名字，摩登伽女在这里是依母亲的名字而立名。在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摩登伽女经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上说：此女过去世曾五百世与阿难结为夫妇。因爱习未忘，一见阿难则喜，故缠着她的母亲，愿得阿难为夫。其母通梵天咒术，因为爱女心切，不得以得已，用咒咒于毛巾，覆在食物盘上，嘱其女儿送与阿难。阿难遂为邪咒所摄，不觉随至其家，身入淫席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以娑毗迦罗先梵天咒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（娑毗迦罗义为黄发，亦名金头，是印度苦行外道之一。自称其咒术，乃过去先梵天所授，故名为先梵天咒）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摄入淫席，淫躬抚摸，将毁戒体（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受戒之时，登坛白四羯磨竟，所得之妙善无漏色法，称为无作戒体）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7480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"/>
            <a:ext cx="9144000" cy="5301208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【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神咒摄护</a:t>
            </a:r>
            <a:r>
              <a:rPr lang="en-US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如来知彼淫术所加，斋毕旋归，王及大臣、长者、居士俱来随佛，愿闻法要。于时，世尊顶放百宝无畏光明，光中出生千叶宝莲，有佛化身，结跏趺坐，宣说神咒，敕文殊师利，将咒往护，恶咒销灭，提奖</a:t>
            </a:r>
            <a:r>
              <a:rPr lang="zh-CN" altLang="en-US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（提携、劝勉）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阿难及摩登伽，归来佛所。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716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0"/>
            <a:ext cx="9036496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37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3700" b="1" dirty="0" smtClean="0">
                <a:latin typeface="黑体" pitchFamily="49" charset="-122"/>
                <a:ea typeface="黑体" pitchFamily="49" charset="-122"/>
              </a:rPr>
              <a:t>按</a:t>
            </a:r>
            <a:r>
              <a:rPr lang="en-US" altLang="zh-CN" sz="3700" b="1" dirty="0" smtClean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3700" b="1" dirty="0" smtClean="0">
                <a:latin typeface="黑体" pitchFamily="49" charset="-122"/>
                <a:ea typeface="黑体" pitchFamily="49" charset="-122"/>
              </a:rPr>
              <a:t>佛之说法启教，皆“以一大事因缘出现于世，所谓令众生开、示、悟、入、佛之知见”</a:t>
            </a:r>
            <a:r>
              <a:rPr lang="en-US" altLang="zh-CN" sz="3700" b="1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700" b="1" dirty="0" smtClean="0">
                <a:latin typeface="黑体" pitchFamily="49" charset="-122"/>
                <a:ea typeface="黑体" pitchFamily="49" charset="-122"/>
              </a:rPr>
              <a:t>欲令众生了脱生老病死之苦。大事因缘者，终不离众生“饮食男女食色之性”、“生老病死之苦”，以生死大苦中有无上妙道故。是故一切经之启教因缘皆不离众生日用及生老病死之人生实况。如：</a:t>
            </a:r>
            <a:endParaRPr lang="en-US" altLang="zh-CN" sz="37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7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7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zh-CN" sz="3700" dirty="0" smtClean="0">
                <a:latin typeface="+mn-ea"/>
              </a:rPr>
              <a:t>《金刚经》</a:t>
            </a:r>
            <a:r>
              <a:rPr lang="en-US" altLang="zh-CN" sz="3700" dirty="0" smtClean="0">
                <a:latin typeface="+mn-ea"/>
              </a:rPr>
              <a:t>——</a:t>
            </a:r>
            <a:r>
              <a:rPr lang="zh-CN" altLang="zh-CN" sz="3700" dirty="0" smtClean="0">
                <a:latin typeface="+mn-ea"/>
              </a:rPr>
              <a:t>从</a:t>
            </a:r>
            <a:r>
              <a:rPr lang="zh-CN" altLang="zh-CN" sz="3700" dirty="0">
                <a:latin typeface="+mn-ea"/>
              </a:rPr>
              <a:t>人本位之穿衣吃饭，平平实实之人生日常生活说起。人生日常生活当中，离不开穿衣吃饭，而穿衣吃饭中，正具有人生无上之大智慧，故不得不说</a:t>
            </a:r>
            <a:r>
              <a:rPr lang="zh-CN" altLang="zh-CN" sz="3700" dirty="0" smtClean="0">
                <a:latin typeface="+mn-ea"/>
              </a:rPr>
              <a:t>。</a:t>
            </a:r>
            <a:endParaRPr lang="en-US" altLang="zh-CN" sz="3700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700" dirty="0">
                <a:latin typeface="+mn-ea"/>
              </a:rPr>
              <a:t> </a:t>
            </a:r>
            <a:r>
              <a:rPr lang="en-US" altLang="zh-CN" sz="3700" dirty="0" smtClean="0">
                <a:latin typeface="+mn-ea"/>
              </a:rPr>
              <a:t>   </a:t>
            </a:r>
            <a:r>
              <a:rPr lang="zh-CN" altLang="zh-CN" sz="3700" dirty="0" smtClean="0">
                <a:latin typeface="+mn-ea"/>
              </a:rPr>
              <a:t>《维摩经》</a:t>
            </a:r>
            <a:r>
              <a:rPr lang="en-US" altLang="zh-CN" sz="3700" dirty="0" smtClean="0">
                <a:latin typeface="+mn-ea"/>
              </a:rPr>
              <a:t>——</a:t>
            </a:r>
            <a:r>
              <a:rPr lang="zh-CN" altLang="en-US" sz="3700" dirty="0" smtClean="0">
                <a:latin typeface="+mn-ea"/>
              </a:rPr>
              <a:t>从</a:t>
            </a:r>
            <a:r>
              <a:rPr lang="zh-CN" altLang="zh-CN" sz="3700" dirty="0" smtClean="0">
                <a:latin typeface="+mn-ea"/>
              </a:rPr>
              <a:t>维</a:t>
            </a:r>
            <a:r>
              <a:rPr lang="zh-CN" altLang="zh-CN" sz="3700" dirty="0">
                <a:latin typeface="+mn-ea"/>
              </a:rPr>
              <a:t>摩诘之卧疾说起。人生必有老病之苦，于老病卧疾之中，更有人生无上之大问题，故又不得不说</a:t>
            </a:r>
            <a:r>
              <a:rPr lang="zh-CN" altLang="zh-CN" sz="3700" dirty="0" smtClean="0">
                <a:latin typeface="+mn-ea"/>
              </a:rPr>
              <a:t>。</a:t>
            </a:r>
            <a:endParaRPr lang="en-US" altLang="zh-CN" sz="3700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700" dirty="0">
                <a:latin typeface="+mn-ea"/>
              </a:rPr>
              <a:t> </a:t>
            </a:r>
            <a:r>
              <a:rPr lang="en-US" altLang="zh-CN" sz="3700" dirty="0" smtClean="0">
                <a:latin typeface="+mn-ea"/>
              </a:rPr>
              <a:t>   </a:t>
            </a:r>
            <a:r>
              <a:rPr lang="zh-CN" altLang="zh-CN" sz="3700" dirty="0" smtClean="0">
                <a:latin typeface="+mn-ea"/>
              </a:rPr>
              <a:t>《楞严经》</a:t>
            </a:r>
            <a:r>
              <a:rPr lang="en-US" altLang="zh-CN" sz="3700" dirty="0" smtClean="0">
                <a:latin typeface="+mn-ea"/>
              </a:rPr>
              <a:t>——</a:t>
            </a:r>
            <a:r>
              <a:rPr lang="zh-CN" altLang="zh-CN" sz="3700" dirty="0" smtClean="0">
                <a:latin typeface="+mn-ea"/>
              </a:rPr>
              <a:t>从</a:t>
            </a:r>
            <a:r>
              <a:rPr lang="zh-CN" altLang="zh-CN" sz="3700" dirty="0">
                <a:latin typeface="+mn-ea"/>
              </a:rPr>
              <a:t>吃饭说起，因为吃饭，才发生阿难到城中乞食，途中遇上摩登伽女，一见倾心，几乎双双坠入情波欲海之中。只此轻轻几笔，明明白白指出“食色性也”，的的确确为人生之一大苦恼。我佛慈悲，故又不得不说出此中奥妙，如此如彼，乃有此一本经流传之大</a:t>
            </a:r>
            <a:r>
              <a:rPr lang="zh-CN" altLang="zh-CN" sz="3700" dirty="0" smtClean="0">
                <a:latin typeface="+mn-ea"/>
              </a:rPr>
              <a:t>因缘</a:t>
            </a:r>
            <a:r>
              <a:rPr lang="zh-CN" altLang="en-US" sz="3700" dirty="0" smtClean="0">
                <a:latin typeface="+mn-ea"/>
              </a:rPr>
              <a:t>。</a:t>
            </a:r>
            <a:endParaRPr lang="zh-CN" altLang="en-US" sz="37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43248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3594</Words>
  <Application>Microsoft Office PowerPoint</Application>
  <PresentationFormat>全屏显示(4:3)</PresentationFormat>
  <Paragraphs>68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mingyao</dc:creator>
  <cp:lastModifiedBy>huangminmygyao</cp:lastModifiedBy>
  <cp:revision>42</cp:revision>
  <dcterms:created xsi:type="dcterms:W3CDTF">2019-07-04T02:05:13Z</dcterms:created>
  <dcterms:modified xsi:type="dcterms:W3CDTF">2021-10-04T02:10:26Z</dcterms:modified>
</cp:coreProperties>
</file>