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5" r:id="rId2"/>
    <p:sldId id="437" r:id="rId3"/>
    <p:sldId id="438" r:id="rId4"/>
    <p:sldId id="610" r:id="rId5"/>
    <p:sldId id="296" r:id="rId6"/>
    <p:sldId id="369" r:id="rId7"/>
    <p:sldId id="390" r:id="rId8"/>
    <p:sldId id="316" r:id="rId9"/>
    <p:sldId id="440" r:id="rId10"/>
    <p:sldId id="441" r:id="rId11"/>
    <p:sldId id="442" r:id="rId12"/>
    <p:sldId id="310" r:id="rId13"/>
    <p:sldId id="391" r:id="rId14"/>
    <p:sldId id="315" r:id="rId15"/>
    <p:sldId id="443" r:id="rId16"/>
    <p:sldId id="311" r:id="rId17"/>
    <p:sldId id="392" r:id="rId18"/>
    <p:sldId id="445" r:id="rId19"/>
    <p:sldId id="447" r:id="rId20"/>
    <p:sldId id="446" r:id="rId21"/>
    <p:sldId id="312" r:id="rId22"/>
    <p:sldId id="393" r:id="rId23"/>
    <p:sldId id="448" r:id="rId24"/>
    <p:sldId id="313" r:id="rId25"/>
    <p:sldId id="368" r:id="rId26"/>
    <p:sldId id="319" r:id="rId27"/>
    <p:sldId id="449" r:id="rId28"/>
    <p:sldId id="450" r:id="rId29"/>
    <p:sldId id="451" r:id="rId30"/>
    <p:sldId id="314" r:id="rId31"/>
    <p:sldId id="452" r:id="rId32"/>
    <p:sldId id="453" r:id="rId33"/>
    <p:sldId id="297" r:id="rId34"/>
    <p:sldId id="370" r:id="rId35"/>
    <p:sldId id="396" r:id="rId36"/>
    <p:sldId id="325" r:id="rId37"/>
    <p:sldId id="454" r:id="rId38"/>
    <p:sldId id="321" r:id="rId39"/>
    <p:sldId id="397" r:id="rId40"/>
    <p:sldId id="326" r:id="rId41"/>
    <p:sldId id="322" r:id="rId42"/>
    <p:sldId id="398" r:id="rId43"/>
    <p:sldId id="372" r:id="rId44"/>
    <p:sldId id="327" r:id="rId45"/>
    <p:sldId id="455" r:id="rId46"/>
    <p:sldId id="323" r:id="rId47"/>
    <p:sldId id="399" r:id="rId48"/>
    <p:sldId id="373" r:id="rId49"/>
    <p:sldId id="328" r:id="rId50"/>
    <p:sldId id="456" r:id="rId51"/>
    <p:sldId id="458" r:id="rId52"/>
    <p:sldId id="459" r:id="rId53"/>
    <p:sldId id="460" r:id="rId54"/>
    <p:sldId id="324" r:id="rId55"/>
    <p:sldId id="400" r:id="rId56"/>
    <p:sldId id="374" r:id="rId57"/>
    <p:sldId id="461" r:id="rId58"/>
    <p:sldId id="298" r:id="rId59"/>
    <p:sldId id="375" r:id="rId60"/>
    <p:sldId id="401" r:id="rId61"/>
    <p:sldId id="376" r:id="rId62"/>
    <p:sldId id="462" r:id="rId63"/>
    <p:sldId id="330" r:id="rId64"/>
    <p:sldId id="377" r:id="rId65"/>
    <p:sldId id="336" r:id="rId66"/>
    <p:sldId id="463" r:id="rId67"/>
    <p:sldId id="331" r:id="rId68"/>
    <p:sldId id="337" r:id="rId69"/>
    <p:sldId id="464" r:id="rId70"/>
    <p:sldId id="465" r:id="rId71"/>
    <p:sldId id="332" r:id="rId72"/>
    <p:sldId id="402" r:id="rId73"/>
    <p:sldId id="338" r:id="rId74"/>
    <p:sldId id="466" r:id="rId75"/>
    <p:sldId id="467" r:id="rId76"/>
    <p:sldId id="333" r:id="rId77"/>
    <p:sldId id="403" r:id="rId78"/>
    <p:sldId id="339" r:id="rId79"/>
    <p:sldId id="468" r:id="rId80"/>
    <p:sldId id="334" r:id="rId81"/>
    <p:sldId id="388" r:id="rId82"/>
    <p:sldId id="340" r:id="rId83"/>
    <p:sldId id="469" r:id="rId84"/>
    <p:sldId id="299" r:id="rId85"/>
    <p:sldId id="404" r:id="rId86"/>
    <p:sldId id="389" r:id="rId87"/>
    <p:sldId id="347" r:id="rId88"/>
    <p:sldId id="341" r:id="rId89"/>
    <p:sldId id="387" r:id="rId90"/>
    <p:sldId id="348" r:id="rId91"/>
    <p:sldId id="471" r:id="rId92"/>
    <p:sldId id="342" r:id="rId93"/>
    <p:sldId id="386" r:id="rId94"/>
    <p:sldId id="349" r:id="rId95"/>
    <p:sldId id="472" r:id="rId96"/>
    <p:sldId id="473" r:id="rId97"/>
    <p:sldId id="343" r:id="rId98"/>
    <p:sldId id="385" r:id="rId99"/>
    <p:sldId id="474" r:id="rId100"/>
    <p:sldId id="475" r:id="rId101"/>
    <p:sldId id="344" r:id="rId102"/>
    <p:sldId id="384" r:id="rId103"/>
    <p:sldId id="476" r:id="rId104"/>
    <p:sldId id="351" r:id="rId105"/>
    <p:sldId id="477" r:id="rId106"/>
    <p:sldId id="345" r:id="rId107"/>
    <p:sldId id="383" r:id="rId108"/>
    <p:sldId id="352" r:id="rId109"/>
    <p:sldId id="515" r:id="rId110"/>
    <p:sldId id="517" r:id="rId111"/>
    <p:sldId id="516" r:id="rId112"/>
    <p:sldId id="346" r:id="rId113"/>
    <p:sldId id="595" r:id="rId114"/>
    <p:sldId id="378" r:id="rId115"/>
    <p:sldId id="353" r:id="rId116"/>
    <p:sldId id="379" r:id="rId117"/>
    <p:sldId id="354" r:id="rId118"/>
    <p:sldId id="380" r:id="rId119"/>
    <p:sldId id="355" r:id="rId120"/>
    <p:sldId id="381" r:id="rId121"/>
    <p:sldId id="356" r:id="rId122"/>
    <p:sldId id="382" r:id="rId123"/>
    <p:sldId id="518" r:id="rId124"/>
    <p:sldId id="519" r:id="rId125"/>
    <p:sldId id="520" r:id="rId126"/>
    <p:sldId id="522" r:id="rId127"/>
    <p:sldId id="523" r:id="rId128"/>
    <p:sldId id="524" r:id="rId129"/>
    <p:sldId id="525" r:id="rId130"/>
    <p:sldId id="526" r:id="rId131"/>
    <p:sldId id="527" r:id="rId132"/>
    <p:sldId id="529" r:id="rId133"/>
    <p:sldId id="530" r:id="rId134"/>
    <p:sldId id="531" r:id="rId135"/>
    <p:sldId id="603" r:id="rId136"/>
    <p:sldId id="604" r:id="rId137"/>
    <p:sldId id="605" r:id="rId138"/>
    <p:sldId id="606" r:id="rId139"/>
    <p:sldId id="532" r:id="rId140"/>
    <p:sldId id="533" r:id="rId141"/>
    <p:sldId id="534" r:id="rId142"/>
    <p:sldId id="535" r:id="rId143"/>
    <p:sldId id="536" r:id="rId144"/>
    <p:sldId id="537" r:id="rId145"/>
    <p:sldId id="539" r:id="rId146"/>
    <p:sldId id="540" r:id="rId147"/>
    <p:sldId id="541" r:id="rId148"/>
    <p:sldId id="542" r:id="rId149"/>
    <p:sldId id="543" r:id="rId150"/>
    <p:sldId id="544" r:id="rId151"/>
    <p:sldId id="546" r:id="rId152"/>
    <p:sldId id="547" r:id="rId153"/>
    <p:sldId id="548" r:id="rId154"/>
    <p:sldId id="549" r:id="rId155"/>
    <p:sldId id="550" r:id="rId156"/>
    <p:sldId id="551" r:id="rId157"/>
    <p:sldId id="552" r:id="rId158"/>
    <p:sldId id="553" r:id="rId159"/>
    <p:sldId id="285" r:id="rId160"/>
    <p:sldId id="288" r:id="rId161"/>
    <p:sldId id="287" r:id="rId162"/>
    <p:sldId id="600" r:id="rId163"/>
    <p:sldId id="258" r:id="rId164"/>
    <p:sldId id="259" r:id="rId165"/>
    <p:sldId id="574" r:id="rId166"/>
    <p:sldId id="575" r:id="rId167"/>
    <p:sldId id="576" r:id="rId168"/>
    <p:sldId id="590" r:id="rId169"/>
    <p:sldId id="260" r:id="rId170"/>
    <p:sldId id="261" r:id="rId171"/>
    <p:sldId id="289" r:id="rId172"/>
    <p:sldId id="262" r:id="rId173"/>
    <p:sldId id="263" r:id="rId174"/>
    <p:sldId id="264" r:id="rId175"/>
    <p:sldId id="265" r:id="rId176"/>
    <p:sldId id="266" r:id="rId177"/>
    <p:sldId id="267" r:id="rId178"/>
    <p:sldId id="268" r:id="rId179"/>
    <p:sldId id="269" r:id="rId180"/>
    <p:sldId id="619" r:id="rId181"/>
    <p:sldId id="270" r:id="rId182"/>
    <p:sldId id="291" r:id="rId183"/>
    <p:sldId id="272" r:id="rId184"/>
    <p:sldId id="591" r:id="rId185"/>
    <p:sldId id="620" r:id="rId186"/>
    <p:sldId id="273" r:id="rId187"/>
    <p:sldId id="613" r:id="rId188"/>
    <p:sldId id="614" r:id="rId189"/>
    <p:sldId id="615" r:id="rId190"/>
    <p:sldId id="616" r:id="rId191"/>
    <p:sldId id="617" r:id="rId192"/>
    <p:sldId id="578" r:id="rId193"/>
    <p:sldId id="292" r:id="rId194"/>
    <p:sldId id="275" r:id="rId195"/>
    <p:sldId id="621" r:id="rId196"/>
    <p:sldId id="276" r:id="rId197"/>
    <p:sldId id="293" r:id="rId198"/>
    <p:sldId id="278" r:id="rId199"/>
    <p:sldId id="622" r:id="rId200"/>
    <p:sldId id="279" r:id="rId201"/>
    <p:sldId id="592" r:id="rId202"/>
    <p:sldId id="294" r:id="rId203"/>
    <p:sldId id="281" r:id="rId204"/>
    <p:sldId id="623" r:id="rId205"/>
    <p:sldId id="612" r:id="rId206"/>
    <p:sldId id="625" r:id="rId207"/>
    <p:sldId id="577" r:id="rId208"/>
    <p:sldId id="609" r:id="rId209"/>
    <p:sldId id="608" r:id="rId210"/>
    <p:sldId id="593" r:id="rId211"/>
    <p:sldId id="627" r:id="rId212"/>
    <p:sldId id="626" r:id="rId213"/>
    <p:sldId id="624" r:id="rId214"/>
    <p:sldId id="585" r:id="rId215"/>
    <p:sldId id="597" r:id="rId216"/>
    <p:sldId id="579" r:id="rId217"/>
    <p:sldId id="587" r:id="rId218"/>
    <p:sldId id="580" r:id="rId219"/>
    <p:sldId id="602" r:id="rId220"/>
    <p:sldId id="282" r:id="rId221"/>
    <p:sldId id="283" r:id="rId222"/>
    <p:sldId id="284" r:id="rId223"/>
    <p:sldId id="357" r:id="rId224"/>
    <p:sldId id="360" r:id="rId225"/>
    <p:sldId id="361" r:id="rId226"/>
    <p:sldId id="358" r:id="rId227"/>
    <p:sldId id="405" r:id="rId228"/>
    <p:sldId id="363" r:id="rId229"/>
    <p:sldId id="365" r:id="rId230"/>
    <p:sldId id="359" r:id="rId231"/>
    <p:sldId id="366" r:id="rId232"/>
    <p:sldId id="598" r:id="rId233"/>
    <p:sldId id="301" r:id="rId234"/>
    <p:sldId id="302" r:id="rId235"/>
    <p:sldId id="303" r:id="rId236"/>
    <p:sldId id="304" r:id="rId237"/>
    <p:sldId id="305" r:id="rId238"/>
    <p:sldId id="307" r:id="rId239"/>
    <p:sldId id="308" r:id="rId240"/>
    <p:sldId id="309" r:id="rId241"/>
    <p:sldId id="599" r:id="rId242"/>
    <p:sldId id="573" r:id="rId24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250" autoAdjust="0"/>
  </p:normalViewPr>
  <p:slideViewPr>
    <p:cSldViewPr>
      <p:cViewPr varScale="1">
        <p:scale>
          <a:sx n="61" d="100"/>
          <a:sy n="61" d="100"/>
        </p:scale>
        <p:origin x="-955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26" Type="http://schemas.openxmlformats.org/officeDocument/2006/relationships/slide" Target="slides/slide225.xml"/><Relationship Id="rId247" Type="http://schemas.openxmlformats.org/officeDocument/2006/relationships/tableStyles" Target="tableStyles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37" Type="http://schemas.openxmlformats.org/officeDocument/2006/relationships/slide" Target="slides/slide236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27" Type="http://schemas.openxmlformats.org/officeDocument/2006/relationships/slide" Target="slides/slide22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slide" Target="slides/slide186.xml"/><Relationship Id="rId217" Type="http://schemas.openxmlformats.org/officeDocument/2006/relationships/slide" Target="slides/slide2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38" Type="http://schemas.openxmlformats.org/officeDocument/2006/relationships/slide" Target="slides/slide237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2" Type="http://schemas.openxmlformats.org/officeDocument/2006/relationships/slide" Target="slides/slide201.xml"/><Relationship Id="rId207" Type="http://schemas.openxmlformats.org/officeDocument/2006/relationships/slide" Target="slides/slide206.xml"/><Relationship Id="rId223" Type="http://schemas.openxmlformats.org/officeDocument/2006/relationships/slide" Target="slides/slide222.xml"/><Relationship Id="rId228" Type="http://schemas.openxmlformats.org/officeDocument/2006/relationships/slide" Target="slides/slide227.xml"/><Relationship Id="rId244" Type="http://schemas.openxmlformats.org/officeDocument/2006/relationships/presProps" Target="presProp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3" Type="http://schemas.openxmlformats.org/officeDocument/2006/relationships/slide" Target="slides/slide212.xml"/><Relationship Id="rId218" Type="http://schemas.openxmlformats.org/officeDocument/2006/relationships/slide" Target="slides/slide217.xml"/><Relationship Id="rId234" Type="http://schemas.openxmlformats.org/officeDocument/2006/relationships/slide" Target="slides/slide233.xml"/><Relationship Id="rId239" Type="http://schemas.openxmlformats.org/officeDocument/2006/relationships/slide" Target="slides/slide238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208" Type="http://schemas.openxmlformats.org/officeDocument/2006/relationships/slide" Target="slides/slide207.xml"/><Relationship Id="rId229" Type="http://schemas.openxmlformats.org/officeDocument/2006/relationships/slide" Target="slides/slide228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0" Type="http://schemas.openxmlformats.org/officeDocument/2006/relationships/slide" Target="slides/slide239.xml"/><Relationship Id="rId245" Type="http://schemas.openxmlformats.org/officeDocument/2006/relationships/viewProps" Target="viewProps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219" Type="http://schemas.openxmlformats.org/officeDocument/2006/relationships/slide" Target="slides/slide21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0" Type="http://schemas.openxmlformats.org/officeDocument/2006/relationships/slide" Target="slides/slide229.xml"/><Relationship Id="rId235" Type="http://schemas.openxmlformats.org/officeDocument/2006/relationships/slide" Target="slides/slide234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0" Type="http://schemas.openxmlformats.org/officeDocument/2006/relationships/slide" Target="slides/slide219.xml"/><Relationship Id="rId225" Type="http://schemas.openxmlformats.org/officeDocument/2006/relationships/slide" Target="slides/slide224.xml"/><Relationship Id="rId241" Type="http://schemas.openxmlformats.org/officeDocument/2006/relationships/slide" Target="slides/slide240.xml"/><Relationship Id="rId246" Type="http://schemas.openxmlformats.org/officeDocument/2006/relationships/theme" Target="theme/theme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slide" Target="slides/slide241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slide" Target="slides/slide2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3F914-7FBC-49DE-A297-550AC58377F9}" type="datetimeFigureOut">
              <a:rPr lang="zh-CN" altLang="en-US" smtClean="0"/>
              <a:t>2023/8/21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4CB21-B687-47BC-B552-99C2FB3112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169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3F914-7FBC-49DE-A297-550AC58377F9}" type="datetimeFigureOut">
              <a:rPr lang="zh-CN" altLang="en-US" smtClean="0"/>
              <a:t>2023/8/21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4CB21-B687-47BC-B552-99C2FB3112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6856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3F914-7FBC-49DE-A297-550AC58377F9}" type="datetimeFigureOut">
              <a:rPr lang="zh-CN" altLang="en-US" smtClean="0"/>
              <a:t>2023/8/21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4CB21-B687-47BC-B552-99C2FB3112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393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3F914-7FBC-49DE-A297-550AC58377F9}" type="datetimeFigureOut">
              <a:rPr lang="zh-CN" altLang="en-US" smtClean="0"/>
              <a:t>2023/8/21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4CB21-B687-47BC-B552-99C2FB3112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523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3F914-7FBC-49DE-A297-550AC58377F9}" type="datetimeFigureOut">
              <a:rPr lang="zh-CN" altLang="en-US" smtClean="0"/>
              <a:t>2023/8/21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4CB21-B687-47BC-B552-99C2FB3112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730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3F914-7FBC-49DE-A297-550AC58377F9}" type="datetimeFigureOut">
              <a:rPr lang="zh-CN" altLang="en-US" smtClean="0"/>
              <a:t>2023/8/21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4CB21-B687-47BC-B552-99C2FB3112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0019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3F914-7FBC-49DE-A297-550AC58377F9}" type="datetimeFigureOut">
              <a:rPr lang="zh-CN" altLang="en-US" smtClean="0"/>
              <a:t>2023/8/21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4CB21-B687-47BC-B552-99C2FB3112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3562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3F914-7FBC-49DE-A297-550AC58377F9}" type="datetimeFigureOut">
              <a:rPr lang="zh-CN" altLang="en-US" smtClean="0"/>
              <a:t>2023/8/21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4CB21-B687-47BC-B552-99C2FB3112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060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3F914-7FBC-49DE-A297-550AC58377F9}" type="datetimeFigureOut">
              <a:rPr lang="zh-CN" altLang="en-US" smtClean="0"/>
              <a:t>2023/8/21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4CB21-B687-47BC-B552-99C2FB3112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419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3F914-7FBC-49DE-A297-550AC58377F9}" type="datetimeFigureOut">
              <a:rPr lang="zh-CN" altLang="en-US" smtClean="0"/>
              <a:t>2023/8/21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4CB21-B687-47BC-B552-99C2FB3112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265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3F914-7FBC-49DE-A297-550AC58377F9}" type="datetimeFigureOut">
              <a:rPr lang="zh-CN" altLang="en-US" smtClean="0"/>
              <a:t>2023/8/21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4CB21-B687-47BC-B552-99C2FB3112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1066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53F914-7FBC-49DE-A297-550AC58377F9}" type="datetimeFigureOut">
              <a:rPr lang="zh-CN" altLang="en-US" smtClean="0"/>
              <a:t>2023/8/21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94CB21-B687-47BC-B552-99C2FB3112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143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04664"/>
            <a:ext cx="8928992" cy="1752600"/>
          </a:xfrm>
        </p:spPr>
        <p:txBody>
          <a:bodyPr>
            <a:normAutofit/>
          </a:bodyPr>
          <a:lstStyle/>
          <a:p>
            <a:r>
              <a:rPr lang="zh-CN" altLang="en-US" sz="36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二十五圆通</a:t>
            </a:r>
            <a:r>
              <a:rPr lang="en-US" altLang="zh-CN" sz="36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独尊耳根圆通</a:t>
            </a:r>
            <a:endParaRPr lang="zh-CN" altLang="en-US" sz="3600" b="1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9789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260647"/>
            <a:ext cx="8928992" cy="4032449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 叶县</a:t>
            </a:r>
            <a:r>
              <a:rPr lang="zh-CN" altLang="en-US" dirty="0"/>
              <a:t>省</a:t>
            </a:r>
            <a:r>
              <a:rPr lang="zh-CN" altLang="en-US" dirty="0" smtClean="0"/>
              <a:t>和尚因</a:t>
            </a:r>
            <a:r>
              <a:rPr lang="zh-CN" altLang="en-US" dirty="0"/>
              <a:t>僧请教赵</a:t>
            </a:r>
            <a:r>
              <a:rPr lang="zh-CN" altLang="en-US" dirty="0" smtClean="0"/>
              <a:t>州柏树</a:t>
            </a:r>
            <a:r>
              <a:rPr lang="zh-CN" altLang="en-US" dirty="0"/>
              <a:t>子话。省</a:t>
            </a:r>
            <a:r>
              <a:rPr lang="zh-CN" altLang="en-US" dirty="0" smtClean="0"/>
              <a:t>曰：“我</a:t>
            </a:r>
            <a:r>
              <a:rPr lang="zh-CN" altLang="en-US" dirty="0"/>
              <a:t>不辞与汝</a:t>
            </a:r>
            <a:r>
              <a:rPr lang="zh-CN" altLang="en-US" dirty="0" smtClean="0"/>
              <a:t>说，还</a:t>
            </a:r>
            <a:r>
              <a:rPr lang="zh-CN" altLang="en-US" dirty="0"/>
              <a:t>信</a:t>
            </a:r>
            <a:r>
              <a:rPr lang="zh-CN" altLang="en-US" dirty="0" smtClean="0"/>
              <a:t>否？”僧云：“和尚重言，争</a:t>
            </a:r>
            <a:r>
              <a:rPr lang="zh-CN" altLang="en-US" dirty="0"/>
              <a:t>敢不</a:t>
            </a:r>
            <a:r>
              <a:rPr lang="zh-CN" altLang="en-US" dirty="0" smtClean="0"/>
              <a:t>信？！”省曰：“汝</a:t>
            </a:r>
            <a:r>
              <a:rPr lang="zh-CN" altLang="en-US" dirty="0"/>
              <a:t>闻檐前雨滴声</a:t>
            </a:r>
            <a:r>
              <a:rPr lang="zh-CN" altLang="en-US" dirty="0" smtClean="0"/>
              <a:t>么？”其</a:t>
            </a:r>
            <a:r>
              <a:rPr lang="zh-CN" altLang="en-US" dirty="0"/>
              <a:t>僧</a:t>
            </a:r>
            <a:r>
              <a:rPr lang="zh-CN" altLang="en-US" dirty="0" smtClean="0"/>
              <a:t>豁然，不觉</a:t>
            </a:r>
            <a:r>
              <a:rPr lang="zh-CN" altLang="en-US" dirty="0"/>
              <a:t>失声</a:t>
            </a:r>
            <a:r>
              <a:rPr lang="zh-CN" altLang="en-US" dirty="0" smtClean="0"/>
              <a:t>云：“㖿！”省曰：“汝</a:t>
            </a:r>
            <a:r>
              <a:rPr lang="zh-CN" altLang="en-US" dirty="0"/>
              <a:t>见个甚么</a:t>
            </a:r>
            <a:r>
              <a:rPr lang="zh-CN" altLang="en-US" dirty="0" smtClean="0"/>
              <a:t>道理？”僧</a:t>
            </a:r>
            <a:r>
              <a:rPr lang="zh-CN" altLang="en-US" dirty="0"/>
              <a:t>即以颂对</a:t>
            </a:r>
            <a:r>
              <a:rPr lang="zh-CN" altLang="en-US" dirty="0" smtClean="0"/>
              <a:t>云：“檐</a:t>
            </a:r>
            <a:r>
              <a:rPr lang="zh-CN" altLang="en-US" dirty="0"/>
              <a:t>头</a:t>
            </a:r>
            <a:r>
              <a:rPr lang="zh-CN" altLang="en-US" dirty="0" smtClean="0"/>
              <a:t>雨滴，分明</a:t>
            </a:r>
            <a:r>
              <a:rPr lang="zh-CN" altLang="en-US" dirty="0"/>
              <a:t>历历。打破</a:t>
            </a:r>
            <a:r>
              <a:rPr lang="zh-CN" altLang="en-US" dirty="0" smtClean="0"/>
              <a:t>乾坤，当下</a:t>
            </a:r>
            <a:r>
              <a:rPr lang="zh-CN" altLang="en-US" dirty="0"/>
              <a:t>心息</a:t>
            </a:r>
            <a:r>
              <a:rPr lang="zh-CN" altLang="en-US" dirty="0" smtClean="0"/>
              <a:t>。”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2275901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高</a:t>
            </a:r>
            <a:r>
              <a:rPr lang="zh-CN" altLang="en-US" dirty="0"/>
              <a:t>沙弥初参药</a:t>
            </a:r>
            <a:r>
              <a:rPr lang="zh-CN" altLang="en-US" dirty="0" smtClean="0"/>
              <a:t>山，山问：“甚</a:t>
            </a:r>
            <a:r>
              <a:rPr lang="zh-CN" altLang="en-US" dirty="0"/>
              <a:t>处</a:t>
            </a:r>
            <a:r>
              <a:rPr lang="zh-CN" altLang="en-US" dirty="0" smtClean="0"/>
              <a:t>来？”曰：“南</a:t>
            </a:r>
            <a:r>
              <a:rPr lang="zh-CN" altLang="en-US" dirty="0"/>
              <a:t>岳来</a:t>
            </a:r>
            <a:r>
              <a:rPr lang="zh-CN" altLang="en-US" dirty="0" smtClean="0"/>
              <a:t>。”曰：“何处去？”曰：“江陵</a:t>
            </a:r>
            <a:r>
              <a:rPr lang="zh-CN" altLang="en-US" dirty="0"/>
              <a:t>受戒去</a:t>
            </a:r>
            <a:r>
              <a:rPr lang="zh-CN" altLang="en-US" dirty="0" smtClean="0"/>
              <a:t>。”曰：“受戒</a:t>
            </a:r>
            <a:r>
              <a:rPr lang="zh-CN" altLang="en-US" dirty="0"/>
              <a:t>图</a:t>
            </a:r>
            <a:r>
              <a:rPr lang="zh-CN" altLang="en-US" dirty="0" smtClean="0"/>
              <a:t>甚么？”曰：“图</a:t>
            </a:r>
            <a:r>
              <a:rPr lang="zh-CN" altLang="en-US" dirty="0"/>
              <a:t>免</a:t>
            </a:r>
            <a:r>
              <a:rPr lang="zh-CN" altLang="en-US" dirty="0" smtClean="0"/>
              <a:t>生死？”曰：“有</a:t>
            </a:r>
            <a:r>
              <a:rPr lang="zh-CN" altLang="en-US" dirty="0"/>
              <a:t>一人不</a:t>
            </a:r>
            <a:r>
              <a:rPr lang="zh-CN" altLang="en-US" dirty="0" smtClean="0"/>
              <a:t>受戒，亦</a:t>
            </a:r>
            <a:r>
              <a:rPr lang="zh-CN" altLang="en-US" dirty="0"/>
              <a:t>无生死可</a:t>
            </a:r>
            <a:r>
              <a:rPr lang="zh-CN" altLang="en-US" dirty="0" smtClean="0"/>
              <a:t>免，汝</a:t>
            </a:r>
            <a:r>
              <a:rPr lang="zh-CN" altLang="en-US" dirty="0"/>
              <a:t>还知</a:t>
            </a:r>
            <a:r>
              <a:rPr lang="zh-CN" altLang="en-US" dirty="0" smtClean="0"/>
              <a:t>否？”</a:t>
            </a:r>
            <a:r>
              <a:rPr lang="zh-CN" altLang="en-US" dirty="0" smtClean="0">
                <a:solidFill>
                  <a:srgbClr val="0000FF"/>
                </a:solidFill>
              </a:rPr>
              <a:t>（按：有不受业所转者）</a:t>
            </a:r>
            <a:r>
              <a:rPr lang="zh-CN" altLang="en-US" dirty="0" smtClean="0"/>
              <a:t>高于</a:t>
            </a:r>
            <a:r>
              <a:rPr lang="zh-CN" altLang="en-US" dirty="0"/>
              <a:t>言下</a:t>
            </a:r>
            <a:r>
              <a:rPr lang="zh-CN" altLang="en-US" dirty="0" smtClean="0"/>
              <a:t>大悟，曰：“恁</a:t>
            </a:r>
            <a:r>
              <a:rPr lang="zh-CN" altLang="en-US" dirty="0"/>
              <a:t>么则佛戒何</a:t>
            </a:r>
            <a:r>
              <a:rPr lang="zh-CN" altLang="en-US" dirty="0" smtClean="0"/>
              <a:t>用？”山曰：“这</a:t>
            </a:r>
            <a:r>
              <a:rPr lang="zh-CN" altLang="en-US" dirty="0"/>
              <a:t>沙弥犹挂唇齿在</a:t>
            </a:r>
            <a:r>
              <a:rPr lang="zh-CN" altLang="en-US" dirty="0" smtClean="0"/>
              <a:t>。”高</a:t>
            </a:r>
            <a:r>
              <a:rPr lang="zh-CN" altLang="en-US" dirty="0"/>
              <a:t>礼拜而退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/>
              <a:t>道</a:t>
            </a:r>
            <a:r>
              <a:rPr lang="zh-CN" altLang="en-US" dirty="0"/>
              <a:t>吾来</a:t>
            </a:r>
            <a:r>
              <a:rPr lang="zh-CN" altLang="en-US" dirty="0" smtClean="0"/>
              <a:t>侍立，山曰：“适</a:t>
            </a:r>
            <a:r>
              <a:rPr lang="zh-CN" altLang="en-US" dirty="0"/>
              <a:t>来有个跛脚</a:t>
            </a:r>
            <a:r>
              <a:rPr lang="zh-CN" altLang="en-US" dirty="0" smtClean="0"/>
              <a:t>沙弥，却</a:t>
            </a:r>
            <a:r>
              <a:rPr lang="zh-CN" altLang="en-US" dirty="0"/>
              <a:t>有些子气息</a:t>
            </a:r>
            <a:r>
              <a:rPr lang="zh-CN" altLang="en-US" dirty="0" smtClean="0"/>
              <a:t>。”吾曰：“未可</a:t>
            </a:r>
            <a:r>
              <a:rPr lang="zh-CN" altLang="en-US" dirty="0"/>
              <a:t>全</a:t>
            </a:r>
            <a:r>
              <a:rPr lang="zh-CN" altLang="en-US" dirty="0" smtClean="0"/>
              <a:t>信，更</a:t>
            </a:r>
            <a:r>
              <a:rPr lang="zh-CN" altLang="en-US" dirty="0"/>
              <a:t>须勘过始得</a:t>
            </a:r>
            <a:r>
              <a:rPr lang="zh-CN" altLang="en-US" dirty="0" smtClean="0"/>
              <a:t>。”至</a:t>
            </a:r>
            <a:r>
              <a:rPr lang="zh-CN" altLang="en-US" dirty="0"/>
              <a:t>晚。山</a:t>
            </a:r>
            <a:r>
              <a:rPr lang="zh-CN" altLang="en-US" dirty="0" smtClean="0"/>
              <a:t>上堂，召曰：“早</a:t>
            </a:r>
            <a:r>
              <a:rPr lang="zh-CN" altLang="en-US" dirty="0"/>
              <a:t>来沙弥在甚么</a:t>
            </a:r>
            <a:r>
              <a:rPr lang="zh-CN" altLang="en-US" dirty="0" smtClean="0"/>
              <a:t>处？”高</a:t>
            </a:r>
            <a:r>
              <a:rPr lang="zh-CN" altLang="en-US" dirty="0"/>
              <a:t>出众立。山</a:t>
            </a:r>
            <a:r>
              <a:rPr lang="zh-CN" altLang="en-US" dirty="0" smtClean="0"/>
              <a:t>问：“我</a:t>
            </a:r>
            <a:r>
              <a:rPr lang="zh-CN" altLang="en-US" dirty="0"/>
              <a:t>闻长安甚</a:t>
            </a:r>
            <a:r>
              <a:rPr lang="zh-CN" altLang="en-US" dirty="0" smtClean="0"/>
              <a:t>闹，你</a:t>
            </a:r>
            <a:r>
              <a:rPr lang="zh-CN" altLang="en-US" dirty="0"/>
              <a:t>还知</a:t>
            </a:r>
            <a:r>
              <a:rPr lang="zh-CN" altLang="en-US" dirty="0" smtClean="0"/>
              <a:t>否？”高曰：“我</a:t>
            </a:r>
            <a:r>
              <a:rPr lang="zh-CN" altLang="en-US" dirty="0"/>
              <a:t>国宴然</a:t>
            </a:r>
            <a:r>
              <a:rPr lang="zh-CN" altLang="en-US" dirty="0" smtClean="0"/>
              <a:t>。”山</a:t>
            </a:r>
            <a:r>
              <a:rPr lang="zh-CN" altLang="en-US" dirty="0"/>
              <a:t>忻然</a:t>
            </a:r>
            <a:r>
              <a:rPr lang="zh-CN" altLang="en-US" dirty="0" smtClean="0"/>
              <a:t>曰：“子</a:t>
            </a:r>
            <a:r>
              <a:rPr lang="zh-CN" altLang="en-US" dirty="0"/>
              <a:t>从看经</a:t>
            </a:r>
            <a:r>
              <a:rPr lang="zh-CN" altLang="en-US" dirty="0" smtClean="0"/>
              <a:t>得，从</a:t>
            </a:r>
            <a:r>
              <a:rPr lang="zh-CN" altLang="en-US" dirty="0"/>
              <a:t>请教</a:t>
            </a:r>
            <a:r>
              <a:rPr lang="zh-CN" altLang="en-US" dirty="0" smtClean="0"/>
              <a:t>得？”高云：“不</a:t>
            </a:r>
            <a:r>
              <a:rPr lang="zh-CN" altLang="en-US" dirty="0"/>
              <a:t>从看经</a:t>
            </a:r>
            <a:r>
              <a:rPr lang="zh-CN" altLang="en-US" dirty="0" smtClean="0"/>
              <a:t>得，亦</a:t>
            </a:r>
            <a:r>
              <a:rPr lang="zh-CN" altLang="en-US" dirty="0"/>
              <a:t>不从请教得</a:t>
            </a:r>
            <a:r>
              <a:rPr lang="zh-CN" altLang="en-US" dirty="0" smtClean="0"/>
              <a:t>。”山云：“大有</a:t>
            </a:r>
            <a:r>
              <a:rPr lang="zh-CN" altLang="en-US" dirty="0"/>
              <a:t>人不看</a:t>
            </a:r>
            <a:r>
              <a:rPr lang="zh-CN" altLang="en-US" dirty="0" smtClean="0"/>
              <a:t>经、不请教，为甚么不得？”高云：“不</a:t>
            </a:r>
            <a:r>
              <a:rPr lang="zh-CN" altLang="en-US" dirty="0"/>
              <a:t>道</a:t>
            </a:r>
            <a:r>
              <a:rPr lang="zh-CN" altLang="en-US" dirty="0" smtClean="0"/>
              <a:t>不得，自是</a:t>
            </a:r>
            <a:r>
              <a:rPr lang="zh-CN" altLang="en-US" dirty="0"/>
              <a:t>他不肯承当</a:t>
            </a:r>
            <a:r>
              <a:rPr lang="zh-CN" altLang="en-US" dirty="0" smtClean="0"/>
              <a:t>。”山</a:t>
            </a:r>
            <a:r>
              <a:rPr lang="zh-CN" altLang="en-US" dirty="0"/>
              <a:t>回顾道吾云岩</a:t>
            </a:r>
            <a:r>
              <a:rPr lang="zh-CN" altLang="en-US" dirty="0" smtClean="0"/>
              <a:t>曰：“不信道！”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投</a:t>
            </a:r>
            <a:r>
              <a:rPr lang="zh-CN" altLang="en-US" dirty="0"/>
              <a:t>子颂</a:t>
            </a:r>
            <a:r>
              <a:rPr lang="zh-CN" altLang="en-US" dirty="0" smtClean="0"/>
              <a:t>曰：“兴亡</a:t>
            </a:r>
            <a:r>
              <a:rPr lang="zh-CN" altLang="en-US" dirty="0"/>
              <a:t>云去与云</a:t>
            </a:r>
            <a:r>
              <a:rPr lang="zh-CN" altLang="en-US" dirty="0" smtClean="0"/>
              <a:t>来，渠</a:t>
            </a:r>
            <a:r>
              <a:rPr lang="zh-CN" altLang="en-US" dirty="0"/>
              <a:t>无国土绝尘埃。须弥顶上无根</a:t>
            </a:r>
            <a:r>
              <a:rPr lang="zh-CN" altLang="en-US" dirty="0" smtClean="0"/>
              <a:t>草，不</a:t>
            </a:r>
            <a:r>
              <a:rPr lang="zh-CN" altLang="en-US" dirty="0"/>
              <a:t>受春风华自开</a:t>
            </a:r>
            <a:r>
              <a:rPr lang="zh-CN" altLang="en-US" dirty="0" smtClean="0"/>
              <a:t>。”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若</a:t>
            </a:r>
            <a:r>
              <a:rPr lang="zh-CN" altLang="en-US" dirty="0"/>
              <a:t>沙弥见</a:t>
            </a:r>
            <a:r>
              <a:rPr lang="zh-CN" altLang="en-US" dirty="0" smtClean="0"/>
              <a:t>处，乃</a:t>
            </a:r>
            <a:r>
              <a:rPr lang="zh-CN" altLang="en-US" dirty="0"/>
              <a:t>见东方不动佛</a:t>
            </a:r>
            <a:r>
              <a:rPr lang="zh-CN" altLang="en-US" dirty="0" smtClean="0"/>
              <a:t>国，不</a:t>
            </a:r>
            <a:r>
              <a:rPr lang="zh-CN" altLang="en-US" dirty="0"/>
              <a:t>为妄缘风力所转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endParaRPr lang="en-US" altLang="zh-CN" dirty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麻</a:t>
            </a:r>
            <a:r>
              <a:rPr lang="zh-CN" altLang="en-US" dirty="0"/>
              <a:t>谷持锡到章</a:t>
            </a:r>
            <a:r>
              <a:rPr lang="zh-CN" altLang="en-US" dirty="0" smtClean="0"/>
              <a:t>敬，遶</a:t>
            </a:r>
            <a:r>
              <a:rPr lang="zh-CN" altLang="en-US" dirty="0"/>
              <a:t>禅床三</a:t>
            </a:r>
            <a:r>
              <a:rPr lang="zh-CN" altLang="en-US" dirty="0" smtClean="0"/>
              <a:t>匝，振</a:t>
            </a:r>
            <a:r>
              <a:rPr lang="zh-CN" altLang="en-US" dirty="0"/>
              <a:t>锡</a:t>
            </a:r>
            <a:r>
              <a:rPr lang="zh-CN" altLang="en-US" dirty="0" smtClean="0"/>
              <a:t>一下，卓然</a:t>
            </a:r>
            <a:r>
              <a:rPr lang="zh-CN" altLang="en-US" dirty="0"/>
              <a:t>而立。敬</a:t>
            </a:r>
            <a:r>
              <a:rPr lang="zh-CN" altLang="en-US" dirty="0" smtClean="0"/>
              <a:t>云：“是是。”又</a:t>
            </a:r>
            <a:r>
              <a:rPr lang="zh-CN" altLang="en-US" dirty="0"/>
              <a:t>到南</a:t>
            </a:r>
            <a:r>
              <a:rPr lang="zh-CN" altLang="en-US" dirty="0" smtClean="0"/>
              <a:t>泉，遶</a:t>
            </a:r>
            <a:r>
              <a:rPr lang="zh-CN" altLang="en-US" dirty="0"/>
              <a:t>禅床三</a:t>
            </a:r>
            <a:r>
              <a:rPr lang="zh-CN" altLang="en-US" dirty="0" smtClean="0"/>
              <a:t>匝，振</a:t>
            </a:r>
            <a:r>
              <a:rPr lang="zh-CN" altLang="en-US" dirty="0"/>
              <a:t>锡</a:t>
            </a:r>
            <a:r>
              <a:rPr lang="zh-CN" altLang="en-US" dirty="0" smtClean="0"/>
              <a:t>一下，卓然</a:t>
            </a:r>
            <a:r>
              <a:rPr lang="zh-CN" altLang="en-US" dirty="0"/>
              <a:t>而立。泉</a:t>
            </a:r>
            <a:r>
              <a:rPr lang="zh-CN" altLang="en-US" dirty="0" smtClean="0"/>
              <a:t>云：“不是不是。”谷云：“章</a:t>
            </a:r>
            <a:r>
              <a:rPr lang="zh-CN" altLang="en-US" dirty="0"/>
              <a:t>敬道</a:t>
            </a:r>
            <a:r>
              <a:rPr lang="zh-CN" altLang="en-US" dirty="0" smtClean="0"/>
              <a:t>是，和尚</a:t>
            </a:r>
            <a:r>
              <a:rPr lang="zh-CN" altLang="en-US" dirty="0"/>
              <a:t>为甚么道不是</a:t>
            </a:r>
            <a:r>
              <a:rPr lang="zh-CN" altLang="en-US" dirty="0" smtClean="0"/>
              <a:t>。”泉云：“章</a:t>
            </a:r>
            <a:r>
              <a:rPr lang="zh-CN" altLang="en-US" dirty="0"/>
              <a:t>敬即</a:t>
            </a:r>
            <a:r>
              <a:rPr lang="zh-CN" altLang="en-US" dirty="0" smtClean="0"/>
              <a:t>是，是</a:t>
            </a:r>
            <a:r>
              <a:rPr lang="zh-CN" altLang="en-US" dirty="0"/>
              <a:t>汝不是。此是风力所</a:t>
            </a:r>
            <a:r>
              <a:rPr lang="zh-CN" altLang="en-US" dirty="0" smtClean="0"/>
              <a:t>转，终</a:t>
            </a:r>
            <a:r>
              <a:rPr lang="zh-CN" altLang="en-US" dirty="0"/>
              <a:t>成败坏</a:t>
            </a:r>
            <a:r>
              <a:rPr lang="zh-CN" altLang="en-US" dirty="0" smtClean="0"/>
              <a:t>。”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5515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8964488" cy="6741368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  <a:buNone/>
              <a:defRPr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500" b="1" dirty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3500" b="1" dirty="0">
                <a:latin typeface="黑体" pitchFamily="49" charset="-122"/>
                <a:ea typeface="黑体" pitchFamily="49" charset="-122"/>
              </a:rPr>
              <a:t>、虚空藏菩萨观空</a:t>
            </a:r>
            <a:r>
              <a:rPr lang="zh-CN" altLang="en-US" sz="3500" b="1" dirty="0" smtClean="0">
                <a:latin typeface="黑体" pitchFamily="49" charset="-122"/>
                <a:ea typeface="黑体" pitchFamily="49" charset="-122"/>
              </a:rPr>
              <a:t>大</a:t>
            </a:r>
            <a:endParaRPr lang="en-US" altLang="zh-CN" sz="3500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  <a:buNone/>
              <a:defRPr/>
            </a:pPr>
            <a:r>
              <a:rPr lang="zh-CN" altLang="en-US" sz="3500" b="1" dirty="0" smtClean="0">
                <a:latin typeface="楷体" pitchFamily="49" charset="-122"/>
                <a:ea typeface="楷体" pitchFamily="49" charset="-122"/>
              </a:rPr>
              <a:t>      虚空</a:t>
            </a:r>
            <a:r>
              <a:rPr lang="zh-CN" altLang="en-US" sz="3500" b="1" dirty="0">
                <a:latin typeface="楷体" pitchFamily="49" charset="-122"/>
                <a:ea typeface="楷体" pitchFamily="49" charset="-122"/>
              </a:rPr>
              <a:t>藏菩萨即从座</a:t>
            </a:r>
            <a:r>
              <a:rPr lang="zh-CN" altLang="en-US" sz="3500" b="1" dirty="0" smtClean="0">
                <a:latin typeface="楷体" pitchFamily="49" charset="-122"/>
                <a:ea typeface="楷体" pitchFamily="49" charset="-122"/>
              </a:rPr>
              <a:t>起，顶</a:t>
            </a:r>
            <a:r>
              <a:rPr lang="zh-CN" altLang="en-US" sz="3500" b="1" dirty="0">
                <a:latin typeface="楷体" pitchFamily="49" charset="-122"/>
                <a:ea typeface="楷体" pitchFamily="49" charset="-122"/>
              </a:rPr>
              <a:t>礼佛</a:t>
            </a:r>
            <a:r>
              <a:rPr lang="zh-CN" altLang="en-US" sz="3500" b="1" dirty="0" smtClean="0">
                <a:latin typeface="楷体" pitchFamily="49" charset="-122"/>
                <a:ea typeface="楷体" pitchFamily="49" charset="-122"/>
              </a:rPr>
              <a:t>足，而</a:t>
            </a:r>
            <a:r>
              <a:rPr lang="zh-CN" altLang="en-US" sz="3500" b="1" dirty="0">
                <a:latin typeface="楷体" pitchFamily="49" charset="-122"/>
                <a:ea typeface="楷体" pitchFamily="49" charset="-122"/>
              </a:rPr>
              <a:t>白佛</a:t>
            </a:r>
            <a:r>
              <a:rPr lang="zh-CN" altLang="en-US" sz="3500" b="1" dirty="0" smtClean="0">
                <a:latin typeface="楷体" pitchFamily="49" charset="-122"/>
                <a:ea typeface="楷体" pitchFamily="49" charset="-122"/>
              </a:rPr>
              <a:t>言：“</a:t>
            </a:r>
            <a:r>
              <a:rPr lang="zh-CN" altLang="en-US" sz="35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我</a:t>
            </a:r>
            <a:r>
              <a:rPr lang="zh-CN" altLang="en-US" sz="35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与如来定光</a:t>
            </a:r>
            <a:r>
              <a:rPr lang="zh-CN" altLang="en-US" sz="35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佛</a:t>
            </a:r>
            <a:r>
              <a:rPr lang="zh-CN" altLang="en-US" sz="35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（即燃灯佛）</a:t>
            </a:r>
            <a:r>
              <a:rPr lang="zh-CN" altLang="en-US" sz="35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所，得</a:t>
            </a:r>
            <a:r>
              <a:rPr lang="zh-CN" altLang="en-US" sz="35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无边身</a:t>
            </a:r>
            <a:r>
              <a:rPr lang="zh-CN" altLang="en-US" sz="35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（长水：由</a:t>
            </a:r>
            <a:r>
              <a:rPr lang="zh-CN" altLang="en-US" sz="35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观四大虚妄有生，无物可得，同于虚空，故得身相犹如虚空，周遍无碍也）</a:t>
            </a:r>
            <a:r>
              <a:rPr lang="zh-CN" altLang="en-US" sz="35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。尔时手执四大</a:t>
            </a:r>
            <a:r>
              <a:rPr lang="zh-CN" altLang="en-US" sz="35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宝珠，照明</a:t>
            </a:r>
            <a:r>
              <a:rPr lang="zh-CN" altLang="en-US" sz="35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十方微尘佛</a:t>
            </a:r>
            <a:r>
              <a:rPr lang="zh-CN" altLang="en-US" sz="35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刹，化成虚空。又于自心现大圆镜，内</a:t>
            </a:r>
            <a:r>
              <a:rPr lang="zh-CN" altLang="en-US" sz="35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放十种微妙</a:t>
            </a:r>
            <a:r>
              <a:rPr lang="zh-CN" altLang="en-US" sz="35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宝光，流</a:t>
            </a:r>
            <a:r>
              <a:rPr lang="zh-CN" altLang="en-US" sz="35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灌十方尽虚空际。诸幢王刹来入镜</a:t>
            </a:r>
            <a:r>
              <a:rPr lang="zh-CN" altLang="en-US" sz="35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内，涉</a:t>
            </a:r>
            <a:r>
              <a:rPr lang="zh-CN" altLang="en-US" sz="35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入我</a:t>
            </a:r>
            <a:r>
              <a:rPr lang="zh-CN" altLang="en-US" sz="35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身，身</a:t>
            </a:r>
            <a:r>
              <a:rPr lang="zh-CN" altLang="en-US" sz="35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同</a:t>
            </a:r>
            <a:r>
              <a:rPr lang="zh-CN" altLang="en-US" sz="35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虚空，不</a:t>
            </a:r>
            <a:r>
              <a:rPr lang="zh-CN" altLang="en-US" sz="35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相妨碍。身能善入微尘</a:t>
            </a:r>
            <a:r>
              <a:rPr lang="zh-CN" altLang="en-US" sz="35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国土，广</a:t>
            </a:r>
            <a:r>
              <a:rPr lang="zh-CN" altLang="en-US" sz="35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行</a:t>
            </a:r>
            <a:r>
              <a:rPr lang="zh-CN" altLang="en-US" sz="35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佛事，得</a:t>
            </a:r>
            <a:r>
              <a:rPr lang="zh-CN" altLang="en-US" sz="35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大随顺</a:t>
            </a:r>
            <a:r>
              <a:rPr lang="zh-CN" altLang="en-US" sz="35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观四大性及以自心，唯是圆明清净宝觉，觉体无碍，周遍一切。故能以四宝珠，照十方界，化成虚空，于心现镜，光照诸刹，来入镜中，身刹互入，不相妨碍。广大随顺，施作佛事。十种光者，十身卢舍那也）</a:t>
            </a:r>
            <a:r>
              <a:rPr lang="zh-CN" altLang="en-US" sz="35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3500" b="1" dirty="0">
                <a:latin typeface="楷体" pitchFamily="49" charset="-122"/>
                <a:ea typeface="楷体" pitchFamily="49" charset="-122"/>
              </a:rPr>
              <a:t>此大</a:t>
            </a:r>
            <a:r>
              <a:rPr lang="zh-CN" altLang="en-US" sz="3500" b="1" dirty="0" smtClean="0">
                <a:latin typeface="楷体" pitchFamily="49" charset="-122"/>
                <a:ea typeface="楷体" pitchFamily="49" charset="-122"/>
              </a:rPr>
              <a:t>神力，</a:t>
            </a:r>
            <a:r>
              <a:rPr lang="zh-CN" altLang="en-US" sz="35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由</a:t>
            </a:r>
            <a:r>
              <a:rPr lang="zh-CN" altLang="en-US" sz="35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我谛观四大无</a:t>
            </a:r>
            <a:r>
              <a:rPr lang="zh-CN" altLang="en-US" sz="35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依，妄想</a:t>
            </a:r>
            <a:r>
              <a:rPr lang="zh-CN" altLang="en-US" sz="35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生</a:t>
            </a:r>
            <a:r>
              <a:rPr lang="zh-CN" altLang="en-US" sz="35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灭，虚空</a:t>
            </a:r>
            <a:r>
              <a:rPr lang="zh-CN" altLang="en-US" sz="35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无</a:t>
            </a:r>
            <a:r>
              <a:rPr lang="zh-CN" altLang="en-US" sz="35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二，佛</a:t>
            </a:r>
            <a:r>
              <a:rPr lang="zh-CN" altLang="en-US" sz="35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国本</a:t>
            </a:r>
            <a:r>
              <a:rPr lang="zh-CN" altLang="en-US" sz="35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同</a:t>
            </a:r>
            <a:r>
              <a:rPr lang="zh-CN" altLang="en-US" sz="35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（诸佛国土，性空同体）</a:t>
            </a:r>
            <a:r>
              <a:rPr lang="zh-CN" altLang="en-US" sz="3500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35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于同</a:t>
            </a:r>
            <a:r>
              <a:rPr lang="zh-CN" altLang="en-US" sz="35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发明</a:t>
            </a:r>
            <a:r>
              <a:rPr lang="zh-CN" altLang="en-US" sz="35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（于此空</a:t>
            </a:r>
            <a:r>
              <a:rPr lang="zh-CN" altLang="en-US" sz="35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性同体，发明</a:t>
            </a:r>
            <a:r>
              <a:rPr lang="zh-CN" altLang="en-US" sz="35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如来藏妙真如性），</a:t>
            </a:r>
            <a:r>
              <a:rPr lang="zh-CN" altLang="en-US" sz="35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得</a:t>
            </a:r>
            <a:r>
              <a:rPr lang="zh-CN" altLang="en-US" sz="35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无生忍。</a:t>
            </a:r>
            <a:r>
              <a:rPr lang="zh-CN" altLang="en-US" sz="3500" b="1" dirty="0">
                <a:latin typeface="楷体" pitchFamily="49" charset="-122"/>
                <a:ea typeface="楷体" pitchFamily="49" charset="-122"/>
              </a:rPr>
              <a:t>佛问</a:t>
            </a:r>
            <a:r>
              <a:rPr lang="zh-CN" altLang="en-US" sz="3500" b="1" dirty="0" smtClean="0">
                <a:latin typeface="楷体" pitchFamily="49" charset="-122"/>
                <a:ea typeface="楷体" pitchFamily="49" charset="-122"/>
              </a:rPr>
              <a:t>圆通，我</a:t>
            </a:r>
            <a:r>
              <a:rPr lang="zh-CN" altLang="en-US" sz="3500" b="1" dirty="0">
                <a:latin typeface="楷体" pitchFamily="49" charset="-122"/>
                <a:ea typeface="楷体" pitchFamily="49" charset="-122"/>
              </a:rPr>
              <a:t>以观察虚空</a:t>
            </a:r>
            <a:r>
              <a:rPr lang="zh-CN" altLang="en-US" sz="3500" b="1" dirty="0" smtClean="0">
                <a:latin typeface="楷体" pitchFamily="49" charset="-122"/>
                <a:ea typeface="楷体" pitchFamily="49" charset="-122"/>
              </a:rPr>
              <a:t>无边，入</a:t>
            </a:r>
            <a:r>
              <a:rPr lang="zh-CN" altLang="en-US" sz="3500" b="1" dirty="0">
                <a:latin typeface="楷体" pitchFamily="49" charset="-122"/>
                <a:ea typeface="楷体" pitchFamily="49" charset="-122"/>
              </a:rPr>
              <a:t>三摩</a:t>
            </a:r>
            <a:r>
              <a:rPr lang="zh-CN" altLang="en-US" sz="3500" b="1" dirty="0" smtClean="0">
                <a:latin typeface="楷体" pitchFamily="49" charset="-122"/>
                <a:ea typeface="楷体" pitchFamily="49" charset="-122"/>
              </a:rPr>
              <a:t>地，妙</a:t>
            </a:r>
            <a:r>
              <a:rPr lang="zh-CN" altLang="en-US" sz="3500" b="1" dirty="0">
                <a:latin typeface="楷体" pitchFamily="49" charset="-122"/>
                <a:ea typeface="楷体" pitchFamily="49" charset="-122"/>
              </a:rPr>
              <a:t>力圆</a:t>
            </a:r>
            <a:r>
              <a:rPr lang="zh-CN" altLang="en-US" sz="3500" b="1" dirty="0" smtClean="0">
                <a:latin typeface="楷体" pitchFamily="49" charset="-122"/>
                <a:ea typeface="楷体" pitchFamily="49" charset="-122"/>
              </a:rPr>
              <a:t>明，斯</a:t>
            </a:r>
            <a:r>
              <a:rPr lang="zh-CN" altLang="en-US" sz="3500" b="1" dirty="0">
                <a:latin typeface="楷体" pitchFamily="49" charset="-122"/>
                <a:ea typeface="楷体" pitchFamily="49" charset="-122"/>
              </a:rPr>
              <a:t>为</a:t>
            </a:r>
            <a:r>
              <a:rPr lang="zh-CN" altLang="en-US" sz="3500" b="1" dirty="0" smtClean="0">
                <a:latin typeface="楷体" pitchFamily="49" charset="-122"/>
                <a:ea typeface="楷体" pitchFamily="49" charset="-122"/>
              </a:rPr>
              <a:t>第一。”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915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260648"/>
            <a:ext cx="8928992" cy="6597352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       【</a:t>
            </a:r>
            <a:r>
              <a:rPr lang="zh-CN" altLang="en-US" dirty="0" smtClean="0"/>
              <a:t>按</a:t>
            </a:r>
            <a:r>
              <a:rPr lang="en-US" altLang="zh-CN" dirty="0" smtClean="0"/>
              <a:t>】</a:t>
            </a:r>
            <a:r>
              <a:rPr lang="zh-CN" altLang="en-US" dirty="0" smtClean="0"/>
              <a:t>憨山云：此</a:t>
            </a:r>
            <a:r>
              <a:rPr lang="zh-CN" altLang="en-US" dirty="0"/>
              <a:t>由空大而入者也。虚空是色之</a:t>
            </a:r>
            <a:r>
              <a:rPr lang="zh-CN" altLang="en-US" dirty="0" smtClean="0"/>
              <a:t>体，因</a:t>
            </a:r>
            <a:r>
              <a:rPr lang="zh-CN" altLang="en-US" dirty="0"/>
              <a:t>迷</a:t>
            </a:r>
            <a:r>
              <a:rPr lang="zh-CN" altLang="en-US" dirty="0" smtClean="0"/>
              <a:t>真空，妄</a:t>
            </a:r>
            <a:r>
              <a:rPr lang="zh-CN" altLang="en-US" dirty="0"/>
              <a:t>结四</a:t>
            </a:r>
            <a:r>
              <a:rPr lang="zh-CN" altLang="en-US" dirty="0" smtClean="0"/>
              <a:t>大，故</a:t>
            </a:r>
            <a:r>
              <a:rPr lang="zh-CN" altLang="en-US" dirty="0"/>
              <a:t>失空性。今以四大</a:t>
            </a:r>
            <a:r>
              <a:rPr lang="zh-CN" altLang="en-US" dirty="0" smtClean="0"/>
              <a:t>宝珠，照</a:t>
            </a:r>
            <a:r>
              <a:rPr lang="zh-CN" altLang="en-US" dirty="0"/>
              <a:t>十方微尘佛</a:t>
            </a:r>
            <a:r>
              <a:rPr lang="zh-CN" altLang="en-US" dirty="0" smtClean="0"/>
              <a:t>刹，化</a:t>
            </a:r>
            <a:r>
              <a:rPr lang="zh-CN" altLang="en-US" dirty="0"/>
              <a:t>成虚空</a:t>
            </a:r>
            <a:r>
              <a:rPr lang="zh-CN" altLang="en-US" dirty="0" smtClean="0"/>
              <a:t>者，以</a:t>
            </a:r>
            <a:r>
              <a:rPr lang="zh-CN" altLang="en-US" dirty="0"/>
              <a:t>观四大圆</a:t>
            </a:r>
            <a:r>
              <a:rPr lang="zh-CN" altLang="en-US" dirty="0" smtClean="0"/>
              <a:t>明，体</a:t>
            </a:r>
            <a:r>
              <a:rPr lang="zh-CN" altLang="en-US" dirty="0"/>
              <a:t>合</a:t>
            </a:r>
            <a:r>
              <a:rPr lang="zh-CN" altLang="en-US" dirty="0" smtClean="0"/>
              <a:t>真空，是</a:t>
            </a:r>
            <a:r>
              <a:rPr lang="zh-CN" altLang="en-US" dirty="0"/>
              <a:t>所谓得无边身也。自心现大圆</a:t>
            </a:r>
            <a:r>
              <a:rPr lang="zh-CN" altLang="en-US" dirty="0" smtClean="0"/>
              <a:t>镜，放</a:t>
            </a:r>
            <a:r>
              <a:rPr lang="zh-CN" altLang="en-US" dirty="0"/>
              <a:t>光照十方尽虚空</a:t>
            </a:r>
            <a:r>
              <a:rPr lang="zh-CN" altLang="en-US" dirty="0" smtClean="0"/>
              <a:t>际，此</a:t>
            </a:r>
            <a:r>
              <a:rPr lang="zh-CN" altLang="en-US" dirty="0"/>
              <a:t>心合真空也。以大圆镜</a:t>
            </a:r>
            <a:r>
              <a:rPr lang="zh-CN" altLang="en-US" dirty="0" smtClean="0"/>
              <a:t>智，平等</a:t>
            </a:r>
            <a:r>
              <a:rPr lang="zh-CN" altLang="en-US" dirty="0"/>
              <a:t>显现故也。诸刹来入镜</a:t>
            </a:r>
            <a:r>
              <a:rPr lang="zh-CN" altLang="en-US" dirty="0" smtClean="0"/>
              <a:t>内，涉</a:t>
            </a:r>
            <a:r>
              <a:rPr lang="zh-CN" altLang="en-US" dirty="0"/>
              <a:t>入我</a:t>
            </a:r>
            <a:r>
              <a:rPr lang="zh-CN" altLang="en-US" dirty="0" smtClean="0"/>
              <a:t>身，身</a:t>
            </a:r>
            <a:r>
              <a:rPr lang="zh-CN" altLang="en-US" dirty="0"/>
              <a:t>同</a:t>
            </a:r>
            <a:r>
              <a:rPr lang="zh-CN" altLang="en-US" dirty="0" smtClean="0"/>
              <a:t>虚空，不</a:t>
            </a:r>
            <a:r>
              <a:rPr lang="zh-CN" altLang="en-US" dirty="0"/>
              <a:t>相妨碍</a:t>
            </a:r>
            <a:r>
              <a:rPr lang="zh-CN" altLang="en-US" dirty="0" smtClean="0"/>
              <a:t>者，良</a:t>
            </a:r>
            <a:r>
              <a:rPr lang="zh-CN" altLang="en-US" dirty="0"/>
              <a:t>以镜智圆</a:t>
            </a:r>
            <a:r>
              <a:rPr lang="zh-CN" altLang="en-US" dirty="0" smtClean="0"/>
              <a:t>照，身心</a:t>
            </a:r>
            <a:r>
              <a:rPr lang="zh-CN" altLang="en-US" dirty="0"/>
              <a:t>寂</a:t>
            </a:r>
            <a:r>
              <a:rPr lang="zh-CN" altLang="en-US" dirty="0" smtClean="0"/>
              <a:t>灭，依</a:t>
            </a:r>
            <a:r>
              <a:rPr lang="zh-CN" altLang="en-US" dirty="0"/>
              <a:t>正</a:t>
            </a:r>
            <a:r>
              <a:rPr lang="zh-CN" altLang="en-US" dirty="0" smtClean="0"/>
              <a:t>平等，所以</a:t>
            </a:r>
            <a:r>
              <a:rPr lang="zh-CN" altLang="en-US" dirty="0"/>
              <a:t>善入</a:t>
            </a:r>
            <a:r>
              <a:rPr lang="zh-CN" altLang="en-US" dirty="0" smtClean="0"/>
              <a:t>国土，广</a:t>
            </a:r>
            <a:r>
              <a:rPr lang="zh-CN" altLang="en-US" dirty="0"/>
              <a:t>行佛事也。得大随顺</a:t>
            </a:r>
            <a:r>
              <a:rPr lang="zh-CN" altLang="en-US" dirty="0" smtClean="0"/>
              <a:t>者，则</a:t>
            </a:r>
            <a:r>
              <a:rPr lang="zh-CN" altLang="en-US" dirty="0"/>
              <a:t>一一皆入平等法界矣。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9375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000" dirty="0" smtClean="0"/>
              <a:t>        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宗通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： 虗</a:t>
            </a:r>
            <a:r>
              <a:rPr lang="zh-CN" altLang="en-US" sz="2400" dirty="0"/>
              <a:t>空藏</a:t>
            </a:r>
            <a:r>
              <a:rPr lang="zh-CN" altLang="en-US" sz="2400" dirty="0" smtClean="0"/>
              <a:t>菩萨，已</a:t>
            </a:r>
            <a:r>
              <a:rPr lang="zh-CN" altLang="en-US" sz="2400" dirty="0"/>
              <a:t>同如来于定光佛</a:t>
            </a:r>
            <a:r>
              <a:rPr lang="zh-CN" altLang="en-US" sz="2400" dirty="0" smtClean="0"/>
              <a:t>所，证</a:t>
            </a:r>
            <a:r>
              <a:rPr lang="zh-CN" altLang="en-US" sz="2400" dirty="0"/>
              <a:t>得三身四智矣。三身唯重</a:t>
            </a:r>
            <a:r>
              <a:rPr lang="zh-CN" altLang="en-US" sz="2400" dirty="0" smtClean="0"/>
              <a:t>法身，故</a:t>
            </a:r>
            <a:r>
              <a:rPr lang="zh-CN" altLang="en-US" sz="2400" dirty="0"/>
              <a:t>言得无边身。四智唯重大圆镜</a:t>
            </a:r>
            <a:r>
              <a:rPr lang="zh-CN" altLang="en-US" sz="2400" dirty="0" smtClean="0"/>
              <a:t>智，故</a:t>
            </a:r>
            <a:r>
              <a:rPr lang="zh-CN" altLang="en-US" sz="2400" dirty="0"/>
              <a:t>曰又于自心现大圆镜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marL="0" indent="0">
              <a:buNone/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       </a:t>
            </a:r>
            <a:r>
              <a:rPr lang="zh-CN" altLang="en-US" sz="2400" dirty="0" smtClean="0"/>
              <a:t>无边法身，虗</a:t>
            </a:r>
            <a:r>
              <a:rPr lang="zh-CN" altLang="en-US" sz="2400" dirty="0"/>
              <a:t>空</a:t>
            </a:r>
            <a:r>
              <a:rPr lang="zh-CN" altLang="en-US" sz="2400" dirty="0" smtClean="0"/>
              <a:t>无际，何以</a:t>
            </a:r>
            <a:r>
              <a:rPr lang="zh-CN" altLang="en-US" sz="2400" dirty="0"/>
              <a:t>能与四大不相</a:t>
            </a:r>
            <a:r>
              <a:rPr lang="zh-CN" altLang="en-US" sz="2400" dirty="0" smtClean="0"/>
              <a:t>妨碍？良</a:t>
            </a:r>
            <a:r>
              <a:rPr lang="zh-CN" altLang="en-US" sz="2400" dirty="0"/>
              <a:t>由谛观四大无</a:t>
            </a:r>
            <a:r>
              <a:rPr lang="zh-CN" altLang="en-US" sz="2400" dirty="0" smtClean="0"/>
              <a:t>依，色</a:t>
            </a:r>
            <a:r>
              <a:rPr lang="zh-CN" altLang="en-US" sz="2400" dirty="0"/>
              <a:t>质皆空。清净四</a:t>
            </a:r>
            <a:r>
              <a:rPr lang="zh-CN" altLang="en-US" sz="2400" dirty="0" smtClean="0"/>
              <a:t>大，犹如宝珠，以</a:t>
            </a:r>
            <a:r>
              <a:rPr lang="zh-CN" altLang="en-US" sz="2400" dirty="0"/>
              <a:t>观照</a:t>
            </a:r>
            <a:r>
              <a:rPr lang="zh-CN" altLang="en-US" sz="2400" dirty="0" smtClean="0"/>
              <a:t>力，照明十方，化</a:t>
            </a:r>
            <a:r>
              <a:rPr lang="zh-CN" altLang="en-US" sz="2400" dirty="0"/>
              <a:t>成虗</a:t>
            </a:r>
            <a:r>
              <a:rPr lang="zh-CN" altLang="en-US" sz="2400" dirty="0" smtClean="0"/>
              <a:t>空，即</a:t>
            </a:r>
            <a:r>
              <a:rPr lang="zh-CN" altLang="en-US" sz="2400" dirty="0"/>
              <a:t>四大为虗</a:t>
            </a:r>
            <a:r>
              <a:rPr lang="zh-CN" altLang="en-US" sz="2400" dirty="0" smtClean="0"/>
              <a:t>空，即</a:t>
            </a:r>
            <a:r>
              <a:rPr lang="zh-CN" altLang="en-US" sz="2400" dirty="0"/>
              <a:t>虗空为法身</a:t>
            </a:r>
            <a:r>
              <a:rPr lang="zh-CN" altLang="en-US" sz="2400" dirty="0" smtClean="0"/>
              <a:t>也，何</a:t>
            </a:r>
            <a:r>
              <a:rPr lang="zh-CN" altLang="en-US" sz="2400" dirty="0"/>
              <a:t>碍之有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marL="0" indent="0">
              <a:buNone/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      </a:t>
            </a:r>
            <a:r>
              <a:rPr lang="zh-CN" altLang="en-US" sz="2400" dirty="0" smtClean="0"/>
              <a:t>本</a:t>
            </a:r>
            <a:r>
              <a:rPr lang="zh-CN" altLang="en-US" sz="2400" dirty="0"/>
              <a:t>一大圆镜</a:t>
            </a:r>
            <a:r>
              <a:rPr lang="zh-CN" altLang="en-US" sz="2400" dirty="0" smtClean="0"/>
              <a:t>智，何以</a:t>
            </a:r>
            <a:r>
              <a:rPr lang="zh-CN" altLang="en-US" sz="2400" dirty="0"/>
              <a:t>放十种</a:t>
            </a:r>
            <a:r>
              <a:rPr lang="zh-CN" altLang="en-US" sz="2400" dirty="0" smtClean="0"/>
              <a:t>宝光？良</a:t>
            </a:r>
            <a:r>
              <a:rPr lang="zh-CN" altLang="en-US" sz="2400" dirty="0"/>
              <a:t>由修行十种</a:t>
            </a:r>
            <a:r>
              <a:rPr lang="zh-CN" altLang="en-US" sz="2400" dirty="0" smtClean="0"/>
              <a:t>波罗蜜，微妙圆满，总</a:t>
            </a:r>
            <a:r>
              <a:rPr lang="zh-CN" altLang="en-US" sz="2400" dirty="0"/>
              <a:t>于镜内自在</a:t>
            </a:r>
            <a:r>
              <a:rPr lang="zh-CN" altLang="en-US" sz="2400" dirty="0" smtClean="0"/>
              <a:t>发现，流</a:t>
            </a:r>
            <a:r>
              <a:rPr lang="zh-CN" altLang="en-US" sz="2400" dirty="0"/>
              <a:t>灌</a:t>
            </a:r>
            <a:r>
              <a:rPr lang="zh-CN" altLang="en-US" sz="2400" dirty="0" smtClean="0"/>
              <a:t>十方，尽</a:t>
            </a:r>
            <a:r>
              <a:rPr lang="zh-CN" altLang="en-US" sz="2400" dirty="0"/>
              <a:t>虗</a:t>
            </a:r>
            <a:r>
              <a:rPr lang="zh-CN" altLang="en-US" sz="2400" dirty="0" smtClean="0"/>
              <a:t>空际，唯一</a:t>
            </a:r>
            <a:r>
              <a:rPr lang="zh-CN" altLang="en-US" sz="2400" dirty="0"/>
              <a:t>镜所摄。是镜即身</a:t>
            </a:r>
            <a:r>
              <a:rPr lang="zh-CN" altLang="en-US" sz="2400" dirty="0" smtClean="0"/>
              <a:t>也，身</a:t>
            </a:r>
            <a:r>
              <a:rPr lang="zh-CN" altLang="en-US" sz="2400" dirty="0"/>
              <a:t>即镜也。三身即是四</a:t>
            </a:r>
            <a:r>
              <a:rPr lang="zh-CN" altLang="en-US" sz="2400" dirty="0" smtClean="0"/>
              <a:t>智，四</a:t>
            </a:r>
            <a:r>
              <a:rPr lang="zh-CN" altLang="en-US" sz="2400" dirty="0"/>
              <a:t>智即是三</a:t>
            </a:r>
            <a:r>
              <a:rPr lang="zh-CN" altLang="en-US" sz="2400" dirty="0" smtClean="0"/>
              <a:t>身，身</a:t>
            </a:r>
            <a:r>
              <a:rPr lang="zh-CN" altLang="en-US" sz="2400" dirty="0"/>
              <a:t>智互</a:t>
            </a:r>
            <a:r>
              <a:rPr lang="zh-CN" altLang="en-US" sz="2400" dirty="0" smtClean="0"/>
              <a:t>融，心境</a:t>
            </a:r>
            <a:r>
              <a:rPr lang="zh-CN" altLang="en-US" sz="2400" dirty="0"/>
              <a:t>俱</a:t>
            </a:r>
            <a:r>
              <a:rPr lang="zh-CN" altLang="en-US" sz="2400" dirty="0" smtClean="0"/>
              <a:t>化，故</a:t>
            </a:r>
            <a:r>
              <a:rPr lang="zh-CN" altLang="en-US" sz="2400" dirty="0"/>
              <a:t>曰诸幢王</a:t>
            </a:r>
            <a:r>
              <a:rPr lang="zh-CN" altLang="en-US" sz="2400" dirty="0" smtClean="0"/>
              <a:t>剎，来</a:t>
            </a:r>
            <a:r>
              <a:rPr lang="zh-CN" altLang="en-US" sz="2400" dirty="0"/>
              <a:t>入境</a:t>
            </a:r>
            <a:r>
              <a:rPr lang="zh-CN" altLang="en-US" sz="2400" dirty="0" smtClean="0"/>
              <a:t>内，涉</a:t>
            </a:r>
            <a:r>
              <a:rPr lang="zh-CN" altLang="en-US" sz="2400" dirty="0"/>
              <a:t>入我</a:t>
            </a:r>
            <a:r>
              <a:rPr lang="zh-CN" altLang="en-US" sz="2400" dirty="0" smtClean="0"/>
              <a:t>身，光影交涉，不可</a:t>
            </a:r>
            <a:r>
              <a:rPr lang="zh-CN" altLang="en-US" sz="2400" dirty="0"/>
              <a:t>分别。唯身是</a:t>
            </a:r>
            <a:r>
              <a:rPr lang="zh-CN" altLang="en-US" sz="2400" dirty="0" smtClean="0"/>
              <a:t>智，故</a:t>
            </a:r>
            <a:r>
              <a:rPr lang="zh-CN" altLang="en-US" sz="2400" dirty="0"/>
              <a:t>同虗</a:t>
            </a:r>
            <a:r>
              <a:rPr lang="zh-CN" altLang="en-US" sz="2400" dirty="0" smtClean="0"/>
              <a:t>空，不</a:t>
            </a:r>
            <a:r>
              <a:rPr lang="zh-CN" altLang="en-US" sz="2400" dirty="0"/>
              <a:t>相妨碍。唯智是</a:t>
            </a:r>
            <a:r>
              <a:rPr lang="zh-CN" altLang="en-US" sz="2400" dirty="0" smtClean="0"/>
              <a:t>身，故</a:t>
            </a:r>
            <a:r>
              <a:rPr lang="zh-CN" altLang="en-US" sz="2400" dirty="0"/>
              <a:t>能善入</a:t>
            </a:r>
            <a:r>
              <a:rPr lang="zh-CN" altLang="en-US" sz="2400" dirty="0" smtClean="0"/>
              <a:t>国土，广</a:t>
            </a:r>
            <a:r>
              <a:rPr lang="zh-CN" altLang="en-US" sz="2400" dirty="0"/>
              <a:t>行</a:t>
            </a:r>
            <a:r>
              <a:rPr lang="zh-CN" altLang="en-US" sz="2400" dirty="0" smtClean="0"/>
              <a:t>佛事，而</a:t>
            </a:r>
            <a:r>
              <a:rPr lang="zh-CN" altLang="en-US" sz="2400" dirty="0"/>
              <a:t>说三乘之</a:t>
            </a:r>
            <a:r>
              <a:rPr lang="zh-CN" altLang="en-US" sz="2400" dirty="0" smtClean="0"/>
              <a:t>法，得</a:t>
            </a:r>
            <a:r>
              <a:rPr lang="zh-CN" altLang="en-US" sz="2400" dirty="0"/>
              <a:t>大</a:t>
            </a:r>
            <a:r>
              <a:rPr lang="zh-CN" altLang="en-US" sz="2400" dirty="0" smtClean="0"/>
              <a:t>随顺，而</a:t>
            </a:r>
            <a:r>
              <a:rPr lang="zh-CN" altLang="en-US" sz="2400" dirty="0"/>
              <a:t>循四悉之机。视妄想生</a:t>
            </a:r>
            <a:r>
              <a:rPr lang="zh-CN" altLang="en-US" sz="2400" dirty="0" smtClean="0"/>
              <a:t>灭，即</a:t>
            </a:r>
            <a:r>
              <a:rPr lang="zh-CN" altLang="en-US" sz="2400" dirty="0"/>
              <a:t>是虗</a:t>
            </a:r>
            <a:r>
              <a:rPr lang="zh-CN" altLang="en-US" sz="2400" dirty="0" smtClean="0"/>
              <a:t>空，虗</a:t>
            </a:r>
            <a:r>
              <a:rPr lang="zh-CN" altLang="en-US" sz="2400" dirty="0"/>
              <a:t>空与妄想生灭无</a:t>
            </a:r>
            <a:r>
              <a:rPr lang="zh-CN" altLang="en-US" sz="2400" dirty="0" smtClean="0"/>
              <a:t>二；视</a:t>
            </a:r>
            <a:r>
              <a:rPr lang="zh-CN" altLang="en-US" sz="2400" dirty="0"/>
              <a:t>国土即是佛</a:t>
            </a:r>
            <a:r>
              <a:rPr lang="zh-CN" altLang="en-US" sz="2400" dirty="0" smtClean="0"/>
              <a:t>性，佛</a:t>
            </a:r>
            <a:r>
              <a:rPr lang="zh-CN" altLang="en-US" sz="2400" dirty="0"/>
              <a:t>性与国土无别。理</a:t>
            </a:r>
            <a:r>
              <a:rPr lang="zh-CN" altLang="en-US" sz="2400" dirty="0" smtClean="0"/>
              <a:t>不碍事，事</a:t>
            </a:r>
            <a:r>
              <a:rPr lang="zh-CN" altLang="en-US" sz="2400" dirty="0"/>
              <a:t>不碍理。于同</a:t>
            </a:r>
            <a:r>
              <a:rPr lang="zh-CN" altLang="en-US" sz="2400" dirty="0" smtClean="0"/>
              <a:t>发明，得</a:t>
            </a:r>
            <a:r>
              <a:rPr lang="zh-CN" altLang="en-US" sz="2400" dirty="0"/>
              <a:t>无生</a:t>
            </a:r>
            <a:r>
              <a:rPr lang="zh-CN" altLang="en-US" sz="2400" dirty="0" smtClean="0"/>
              <a:t>忍，证</a:t>
            </a:r>
            <a:r>
              <a:rPr lang="zh-CN" altLang="en-US" sz="2400" dirty="0"/>
              <a:t>得虗空无边</a:t>
            </a:r>
            <a:r>
              <a:rPr lang="zh-CN" altLang="en-US" sz="2400" dirty="0" smtClean="0"/>
              <a:t>身，妙</a:t>
            </a:r>
            <a:r>
              <a:rPr lang="zh-CN" altLang="en-US" sz="2400" dirty="0"/>
              <a:t>力圆</a:t>
            </a:r>
            <a:r>
              <a:rPr lang="zh-CN" altLang="en-US" sz="2400" dirty="0" smtClean="0"/>
              <a:t>明，身</a:t>
            </a:r>
            <a:r>
              <a:rPr lang="zh-CN" altLang="en-US" sz="2400" dirty="0"/>
              <a:t>剎互</a:t>
            </a:r>
            <a:r>
              <a:rPr lang="zh-CN" altLang="en-US" sz="2400" dirty="0" smtClean="0"/>
              <a:t>入，但</a:t>
            </a:r>
            <a:r>
              <a:rPr lang="zh-CN" altLang="en-US" sz="2400" dirty="0"/>
              <a:t>证理事无碍法界云尔。若镜镜相</a:t>
            </a:r>
            <a:r>
              <a:rPr lang="zh-CN" altLang="en-US" sz="2400" dirty="0" smtClean="0"/>
              <a:t>涉，重重</a:t>
            </a:r>
            <a:r>
              <a:rPr lang="zh-CN" altLang="en-US" sz="2400" dirty="0"/>
              <a:t>帝</a:t>
            </a:r>
            <a:r>
              <a:rPr lang="zh-CN" altLang="en-US" sz="2400" dirty="0" smtClean="0"/>
              <a:t>网，一</a:t>
            </a:r>
            <a:r>
              <a:rPr lang="zh-CN" altLang="en-US" sz="2400" dirty="0"/>
              <a:t>即</a:t>
            </a:r>
            <a:r>
              <a:rPr lang="zh-CN" altLang="en-US" sz="2400" dirty="0" smtClean="0"/>
              <a:t>一切，一切</a:t>
            </a:r>
            <a:r>
              <a:rPr lang="zh-CN" altLang="en-US" sz="2400" dirty="0"/>
              <a:t>即</a:t>
            </a:r>
            <a:r>
              <a:rPr lang="zh-CN" altLang="en-US" sz="2400" dirty="0" smtClean="0"/>
              <a:t>一，乃</a:t>
            </a:r>
            <a:r>
              <a:rPr lang="zh-CN" altLang="en-US" sz="2400" dirty="0"/>
              <a:t>事事无碍法界。非如来不证</a:t>
            </a:r>
            <a:r>
              <a:rPr lang="zh-CN" altLang="en-US" sz="2400" dirty="0" smtClean="0"/>
              <a:t>此，虗</a:t>
            </a:r>
            <a:r>
              <a:rPr lang="zh-CN" altLang="en-US" sz="2400" dirty="0"/>
              <a:t>空藏菩萨尚在弟子列</a:t>
            </a:r>
            <a:r>
              <a:rPr lang="zh-CN" altLang="en-US" sz="2400" dirty="0" smtClean="0"/>
              <a:t>也，为</a:t>
            </a:r>
            <a:r>
              <a:rPr lang="zh-CN" altLang="en-US" sz="2400" dirty="0"/>
              <a:t>滞在虗空无边</a:t>
            </a:r>
            <a:r>
              <a:rPr lang="zh-CN" altLang="en-US" sz="2400" dirty="0" smtClean="0"/>
              <a:t>处，犹</a:t>
            </a:r>
            <a:r>
              <a:rPr lang="zh-CN" altLang="en-US" sz="2400" dirty="0"/>
              <a:t>有身可得故。黄檗</a:t>
            </a:r>
            <a:r>
              <a:rPr lang="zh-CN" altLang="en-US" sz="2400" dirty="0" smtClean="0"/>
              <a:t>云：佛</a:t>
            </a:r>
            <a:r>
              <a:rPr lang="zh-CN" altLang="en-US" sz="2400" dirty="0"/>
              <a:t>真</a:t>
            </a:r>
            <a:r>
              <a:rPr lang="zh-CN" altLang="en-US" sz="2400" dirty="0" smtClean="0"/>
              <a:t>法身，犹如</a:t>
            </a:r>
            <a:r>
              <a:rPr lang="zh-CN" altLang="en-US" sz="2400" dirty="0"/>
              <a:t>虗空。此喻法身即虗</a:t>
            </a:r>
            <a:r>
              <a:rPr lang="zh-CN" altLang="en-US" sz="2400" dirty="0" smtClean="0"/>
              <a:t>空，虗</a:t>
            </a:r>
            <a:r>
              <a:rPr lang="zh-CN" altLang="en-US" sz="2400" dirty="0"/>
              <a:t>空即法身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80869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88640"/>
            <a:ext cx="8928992" cy="48245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         蕅益云：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四</a:t>
            </a:r>
            <a:r>
              <a:rPr lang="zh-CN" altLang="en-US" dirty="0"/>
              <a:t>大宝珠，即是观四大之妙智。照明佛刹，化成虚空，即是了知性色真空，性火真空等也。现大圆镜，即是观空大之妙智。放十宝光流灌空际，即是了知性空真色，性空真火等，具足十界随缘之用也。诸幢王刹来入镜</a:t>
            </a:r>
            <a:r>
              <a:rPr lang="zh-CN" altLang="en-US" dirty="0" smtClean="0"/>
              <a:t>内，乃至</a:t>
            </a:r>
            <a:r>
              <a:rPr lang="zh-CN" altLang="en-US" dirty="0"/>
              <a:t>不相妨碍，一含一切，一切入一也。身能善入乃至得大随顺，一切含一，一入一切也。得无边身，是证法身体大。四珠圆镜，是表般若相大。身土互入，是明解脱用大。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219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260648"/>
            <a:ext cx="8856984" cy="6120679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曹</a:t>
            </a:r>
            <a:r>
              <a:rPr lang="zh-CN" altLang="en-US" dirty="0"/>
              <a:t>山问德</a:t>
            </a:r>
            <a:r>
              <a:rPr lang="zh-CN" altLang="en-US" dirty="0" smtClean="0"/>
              <a:t>上座：“佛</a:t>
            </a:r>
            <a:r>
              <a:rPr lang="zh-CN" altLang="en-US" dirty="0"/>
              <a:t>真</a:t>
            </a:r>
            <a:r>
              <a:rPr lang="zh-CN" altLang="en-US" dirty="0" smtClean="0"/>
              <a:t>法身，犹若虚空</a:t>
            </a:r>
            <a:r>
              <a:rPr lang="zh-CN" altLang="en-US" dirty="0"/>
              <a:t>。应物</a:t>
            </a:r>
            <a:r>
              <a:rPr lang="zh-CN" altLang="en-US" dirty="0" smtClean="0"/>
              <a:t>现形，如</a:t>
            </a:r>
            <a:r>
              <a:rPr lang="zh-CN" altLang="en-US" dirty="0"/>
              <a:t>水中月。作么生说个应底</a:t>
            </a:r>
            <a:r>
              <a:rPr lang="zh-CN" altLang="en-US" dirty="0" smtClean="0"/>
              <a:t>道理？”德云：“如</a:t>
            </a:r>
            <a:r>
              <a:rPr lang="zh-CN" altLang="en-US" dirty="0"/>
              <a:t>驴觑井</a:t>
            </a:r>
            <a:r>
              <a:rPr lang="zh-CN" altLang="en-US" dirty="0" smtClean="0"/>
              <a:t>。”山云：“道</a:t>
            </a:r>
            <a:r>
              <a:rPr lang="zh-CN" altLang="en-US" dirty="0"/>
              <a:t>即太煞</a:t>
            </a:r>
            <a:r>
              <a:rPr lang="zh-CN" altLang="en-US" dirty="0" smtClean="0"/>
              <a:t>道，只</a:t>
            </a:r>
            <a:r>
              <a:rPr lang="zh-CN" altLang="en-US" dirty="0"/>
              <a:t>道得八成</a:t>
            </a:r>
            <a:r>
              <a:rPr lang="zh-CN" altLang="en-US" dirty="0" smtClean="0"/>
              <a:t>。”德云：“和尚</a:t>
            </a:r>
            <a:r>
              <a:rPr lang="zh-CN" altLang="en-US" dirty="0"/>
              <a:t>又</a:t>
            </a:r>
            <a:r>
              <a:rPr lang="zh-CN" altLang="en-US" dirty="0" smtClean="0"/>
              <a:t>如何？”山曰：“如</a:t>
            </a:r>
            <a:r>
              <a:rPr lang="zh-CN" altLang="en-US" dirty="0"/>
              <a:t>井觑驴</a:t>
            </a:r>
            <a:r>
              <a:rPr lang="zh-CN" altLang="en-US" dirty="0" smtClean="0"/>
              <a:t>。”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 smtClean="0"/>
              <a:t>        【</a:t>
            </a:r>
            <a:r>
              <a:rPr lang="zh-CN" altLang="en-US" dirty="0" smtClean="0"/>
              <a:t>按</a:t>
            </a:r>
            <a:r>
              <a:rPr lang="en-US" altLang="zh-CN" dirty="0" smtClean="0"/>
              <a:t>】</a:t>
            </a:r>
            <a:r>
              <a:rPr lang="zh-CN" altLang="en-US" dirty="0" smtClean="0"/>
              <a:t>诸佛法身，犹若虚空，应物现形，如人睹镜，所见像者，唯人自身。能所相待，如驴窥井。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181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36496" cy="6858000"/>
          </a:xfrm>
        </p:spPr>
        <p:txBody>
          <a:bodyPr>
            <a:normAutofit fontScale="47500" lnSpcReduction="20000"/>
          </a:bodyPr>
          <a:lstStyle/>
          <a:p>
            <a:pPr>
              <a:lnSpc>
                <a:spcPct val="120000"/>
              </a:lnSpc>
              <a:buNone/>
              <a:defRPr/>
            </a:pPr>
            <a:r>
              <a:rPr lang="en-US" altLang="zh-CN" sz="3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3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、弥勒菩萨观识</a:t>
            </a:r>
            <a:r>
              <a:rPr lang="zh-CN" altLang="en-US" sz="3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大</a:t>
            </a:r>
            <a:endParaRPr lang="en-US" altLang="zh-CN" sz="38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  <a:buNone/>
              <a:defRPr/>
            </a:pPr>
            <a:r>
              <a:rPr lang="zh-CN" altLang="en-US" sz="3800" b="1" dirty="0" smtClean="0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sz="3800" b="1" dirty="0" smtClean="0">
                <a:latin typeface="楷体" pitchFamily="49" charset="-122"/>
                <a:ea typeface="楷体" pitchFamily="49" charset="-122"/>
              </a:rPr>
              <a:t>弥勒</a:t>
            </a:r>
            <a:r>
              <a:rPr lang="zh-CN" altLang="en-US" sz="3800" b="1" dirty="0">
                <a:latin typeface="楷体" pitchFamily="49" charset="-122"/>
                <a:ea typeface="楷体" pitchFamily="49" charset="-122"/>
              </a:rPr>
              <a:t>菩萨即从座</a:t>
            </a:r>
            <a:r>
              <a:rPr lang="zh-CN" altLang="en-US" sz="3800" b="1" dirty="0" smtClean="0">
                <a:latin typeface="楷体" pitchFamily="49" charset="-122"/>
                <a:ea typeface="楷体" pitchFamily="49" charset="-122"/>
              </a:rPr>
              <a:t>起，顶</a:t>
            </a:r>
            <a:r>
              <a:rPr lang="zh-CN" altLang="en-US" sz="3800" b="1" dirty="0">
                <a:latin typeface="楷体" pitchFamily="49" charset="-122"/>
                <a:ea typeface="楷体" pitchFamily="49" charset="-122"/>
              </a:rPr>
              <a:t>礼佛</a:t>
            </a:r>
            <a:r>
              <a:rPr lang="zh-CN" altLang="en-US" sz="3800" b="1" dirty="0" smtClean="0">
                <a:latin typeface="楷体" pitchFamily="49" charset="-122"/>
                <a:ea typeface="楷体" pitchFamily="49" charset="-122"/>
              </a:rPr>
              <a:t>足，而</a:t>
            </a:r>
            <a:r>
              <a:rPr lang="zh-CN" altLang="en-US" sz="3800" b="1" dirty="0">
                <a:latin typeface="楷体" pitchFamily="49" charset="-122"/>
                <a:ea typeface="楷体" pitchFamily="49" charset="-122"/>
              </a:rPr>
              <a:t>白佛</a:t>
            </a:r>
            <a:r>
              <a:rPr lang="zh-CN" altLang="en-US" sz="3800" b="1" dirty="0" smtClean="0">
                <a:latin typeface="楷体" pitchFamily="49" charset="-122"/>
                <a:ea typeface="楷体" pitchFamily="49" charset="-122"/>
              </a:rPr>
              <a:t>言：“我</a:t>
            </a:r>
            <a:r>
              <a:rPr lang="zh-CN" altLang="en-US" sz="3800" b="1" dirty="0">
                <a:latin typeface="楷体" pitchFamily="49" charset="-122"/>
                <a:ea typeface="楷体" pitchFamily="49" charset="-122"/>
              </a:rPr>
              <a:t>忆</a:t>
            </a:r>
            <a:r>
              <a:rPr lang="zh-CN" altLang="en-US" sz="3800" b="1" dirty="0" smtClean="0">
                <a:latin typeface="楷体" pitchFamily="49" charset="-122"/>
                <a:ea typeface="楷体" pitchFamily="49" charset="-122"/>
              </a:rPr>
              <a:t>往昔，经</a:t>
            </a:r>
            <a:r>
              <a:rPr lang="zh-CN" altLang="en-US" sz="3800" b="1" dirty="0">
                <a:latin typeface="楷体" pitchFamily="49" charset="-122"/>
                <a:ea typeface="楷体" pitchFamily="49" charset="-122"/>
              </a:rPr>
              <a:t>微尘</a:t>
            </a:r>
            <a:r>
              <a:rPr lang="zh-CN" altLang="en-US" sz="3800" b="1" dirty="0" smtClean="0">
                <a:latin typeface="楷体" pitchFamily="49" charset="-122"/>
                <a:ea typeface="楷体" pitchFamily="49" charset="-122"/>
              </a:rPr>
              <a:t>劫，有</a:t>
            </a:r>
            <a:r>
              <a:rPr lang="zh-CN" altLang="en-US" sz="3800" b="1" dirty="0">
                <a:latin typeface="楷体" pitchFamily="49" charset="-122"/>
                <a:ea typeface="楷体" pitchFamily="49" charset="-122"/>
              </a:rPr>
              <a:t>佛</a:t>
            </a:r>
            <a:r>
              <a:rPr lang="zh-CN" altLang="en-US" sz="3800" b="1" dirty="0" smtClean="0">
                <a:latin typeface="楷体" pitchFamily="49" charset="-122"/>
                <a:ea typeface="楷体" pitchFamily="49" charset="-122"/>
              </a:rPr>
              <a:t>出世，名</a:t>
            </a:r>
            <a:r>
              <a:rPr lang="zh-CN" altLang="en-US" sz="3800" b="1" dirty="0">
                <a:latin typeface="楷体" pitchFamily="49" charset="-122"/>
                <a:ea typeface="楷体" pitchFamily="49" charset="-122"/>
              </a:rPr>
              <a:t>日月灯明。我从彼佛而得</a:t>
            </a:r>
            <a:r>
              <a:rPr lang="zh-CN" altLang="en-US" sz="3800" b="1" dirty="0" smtClean="0">
                <a:latin typeface="楷体" pitchFamily="49" charset="-122"/>
                <a:ea typeface="楷体" pitchFamily="49" charset="-122"/>
              </a:rPr>
              <a:t>出家，心重</a:t>
            </a:r>
            <a:r>
              <a:rPr lang="zh-CN" altLang="en-US" sz="3800" b="1" dirty="0">
                <a:latin typeface="楷体" pitchFamily="49" charset="-122"/>
                <a:ea typeface="楷体" pitchFamily="49" charset="-122"/>
              </a:rPr>
              <a:t>世</a:t>
            </a:r>
            <a:r>
              <a:rPr lang="zh-CN" altLang="en-US" sz="3800" b="1" dirty="0" smtClean="0">
                <a:latin typeface="楷体" pitchFamily="49" charset="-122"/>
                <a:ea typeface="楷体" pitchFamily="49" charset="-122"/>
              </a:rPr>
              <a:t>名，好</a:t>
            </a:r>
            <a:r>
              <a:rPr lang="zh-CN" altLang="en-US" sz="3800" b="1" dirty="0">
                <a:latin typeface="楷体" pitchFamily="49" charset="-122"/>
                <a:ea typeface="楷体" pitchFamily="49" charset="-122"/>
              </a:rPr>
              <a:t>游族姓。尔时世尊教我修习唯心识</a:t>
            </a:r>
            <a:r>
              <a:rPr lang="zh-CN" altLang="en-US" sz="3800" b="1" dirty="0" smtClean="0">
                <a:latin typeface="楷体" pitchFamily="49" charset="-122"/>
                <a:ea typeface="楷体" pitchFamily="49" charset="-122"/>
              </a:rPr>
              <a:t>定，入</a:t>
            </a:r>
            <a:r>
              <a:rPr lang="zh-CN" altLang="en-US" sz="3800" b="1" dirty="0">
                <a:latin typeface="楷体" pitchFamily="49" charset="-122"/>
                <a:ea typeface="楷体" pitchFamily="49" charset="-122"/>
              </a:rPr>
              <a:t>三摩地</a:t>
            </a:r>
            <a:r>
              <a:rPr lang="zh-CN" altLang="en-US" sz="3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此云“慈氏”。灯明佛时，妙光菩萨八百弟子，中有一人，号曰“求名”，是此人也。心重世名，多游族姓者，盖由心外见境，驰求不息，分别诸法种类名相，不知自心熏习所现。即是不了心及缘，则生二妄想也。为对治故，教唯识</a:t>
            </a:r>
            <a:r>
              <a:rPr lang="zh-CN" altLang="en-US" sz="3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观）</a:t>
            </a:r>
            <a:r>
              <a:rPr lang="zh-CN" altLang="en-US" sz="3800" b="1" dirty="0">
                <a:latin typeface="楷体" pitchFamily="49" charset="-122"/>
                <a:ea typeface="楷体" pitchFamily="49" charset="-122"/>
              </a:rPr>
              <a:t>。历劫已</a:t>
            </a:r>
            <a:r>
              <a:rPr lang="zh-CN" altLang="en-US" sz="3800" b="1" dirty="0" smtClean="0">
                <a:latin typeface="楷体" pitchFamily="49" charset="-122"/>
                <a:ea typeface="楷体" pitchFamily="49" charset="-122"/>
              </a:rPr>
              <a:t>来，以此三昧，事</a:t>
            </a:r>
            <a:r>
              <a:rPr lang="zh-CN" altLang="en-US" sz="3800" b="1" dirty="0">
                <a:latin typeface="楷体" pitchFamily="49" charset="-122"/>
                <a:ea typeface="楷体" pitchFamily="49" charset="-122"/>
              </a:rPr>
              <a:t>恒沙</a:t>
            </a:r>
            <a:r>
              <a:rPr lang="zh-CN" altLang="en-US" sz="3800" b="1" dirty="0" smtClean="0">
                <a:latin typeface="楷体" pitchFamily="49" charset="-122"/>
                <a:ea typeface="楷体" pitchFamily="49" charset="-122"/>
              </a:rPr>
              <a:t>佛，求</a:t>
            </a:r>
            <a:r>
              <a:rPr lang="zh-CN" altLang="en-US" sz="3800" b="1" dirty="0">
                <a:latin typeface="楷体" pitchFamily="49" charset="-122"/>
                <a:ea typeface="楷体" pitchFamily="49" charset="-122"/>
              </a:rPr>
              <a:t>世名</a:t>
            </a:r>
            <a:r>
              <a:rPr lang="zh-CN" altLang="en-US" sz="3800" b="1" dirty="0" smtClean="0">
                <a:latin typeface="楷体" pitchFamily="49" charset="-122"/>
                <a:ea typeface="楷体" pitchFamily="49" charset="-122"/>
              </a:rPr>
              <a:t>心，歇灭无</a:t>
            </a:r>
            <a:r>
              <a:rPr lang="zh-CN" altLang="en-US" sz="3800" b="1" dirty="0">
                <a:latin typeface="楷体" pitchFamily="49" charset="-122"/>
                <a:ea typeface="楷体" pitchFamily="49" charset="-122"/>
              </a:rPr>
              <a:t>有</a:t>
            </a:r>
            <a:r>
              <a:rPr lang="zh-CN" altLang="en-US" sz="3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（长水：初修此观，已得对治，知世名利，有无厚薄，皆我自己唯识所变，不从他来。由此驰求，顿尔皆息）</a:t>
            </a:r>
            <a:r>
              <a:rPr lang="zh-CN" altLang="en-US" sz="3800" b="1" dirty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3800" b="1" dirty="0" smtClean="0">
                <a:latin typeface="楷体" pitchFamily="49" charset="-122"/>
                <a:ea typeface="楷体" pitchFamily="49" charset="-122"/>
              </a:rPr>
              <a:t>至然灯佛出现于世，</a:t>
            </a:r>
            <a:r>
              <a:rPr lang="zh-CN" altLang="en-US" sz="38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我</a:t>
            </a:r>
            <a:r>
              <a:rPr lang="zh-CN" altLang="en-US" sz="38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乃得成无上妙圆识心</a:t>
            </a:r>
            <a:r>
              <a:rPr lang="zh-CN" altLang="en-US" sz="38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三昧，乃至</a:t>
            </a:r>
            <a:r>
              <a:rPr lang="zh-CN" altLang="en-US" sz="38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尽空如来</a:t>
            </a:r>
            <a:r>
              <a:rPr lang="zh-CN" altLang="en-US" sz="38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国土，净</a:t>
            </a:r>
            <a:r>
              <a:rPr lang="zh-CN" altLang="en-US" sz="38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秽有</a:t>
            </a:r>
            <a:r>
              <a:rPr lang="zh-CN" altLang="en-US" sz="38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无，皆</a:t>
            </a:r>
            <a:r>
              <a:rPr lang="zh-CN" altLang="en-US" sz="38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是我心变化所现</a:t>
            </a:r>
            <a:r>
              <a:rPr lang="zh-CN" altLang="en-US" sz="3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（长水：此观初成，位当解行。今得三昧，正入初地，名真见道。谓以一实根本无分别智，与法界冥合，能所一如，无有二相。故</a:t>
            </a:r>
            <a:r>
              <a:rPr lang="en-US" altLang="zh-CN" sz="3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唯识颂</a:t>
            </a:r>
            <a:r>
              <a:rPr lang="en-US" altLang="zh-CN" sz="3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云：“若时于所缘，智都无所得，尔时住唯识，离二取相故。”当尔之时，方名亲证。乃至尽空如来国土，净秽有无，皆是我心变化所现，故五位中名通达位也）</a:t>
            </a:r>
            <a:r>
              <a:rPr lang="zh-CN" altLang="en-US" sz="38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3800" b="1" dirty="0">
                <a:latin typeface="楷体" pitchFamily="49" charset="-122"/>
                <a:ea typeface="楷体" pitchFamily="49" charset="-122"/>
              </a:rPr>
              <a:t>世</a:t>
            </a:r>
            <a:r>
              <a:rPr lang="zh-CN" altLang="en-US" sz="3800" b="1" dirty="0" smtClean="0">
                <a:latin typeface="楷体" pitchFamily="49" charset="-122"/>
                <a:ea typeface="楷体" pitchFamily="49" charset="-122"/>
              </a:rPr>
              <a:t>尊，</a:t>
            </a:r>
            <a:r>
              <a:rPr lang="zh-CN" altLang="en-US" sz="38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我</a:t>
            </a:r>
            <a:r>
              <a:rPr lang="zh-CN" altLang="en-US" sz="38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了如是唯心识</a:t>
            </a:r>
            <a:r>
              <a:rPr lang="zh-CN" altLang="en-US" sz="38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故，识</a:t>
            </a:r>
            <a:r>
              <a:rPr lang="zh-CN" altLang="en-US" sz="38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性流出无量</a:t>
            </a:r>
            <a:r>
              <a:rPr lang="zh-CN" altLang="en-US" sz="38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如来，</a:t>
            </a:r>
            <a:r>
              <a:rPr lang="zh-CN" altLang="en-US" sz="3800" b="1" dirty="0" smtClean="0">
                <a:latin typeface="楷体" pitchFamily="49" charset="-122"/>
                <a:ea typeface="楷体" pitchFamily="49" charset="-122"/>
              </a:rPr>
              <a:t>今</a:t>
            </a:r>
            <a:r>
              <a:rPr lang="zh-CN" altLang="en-US" sz="3800" b="1" dirty="0">
                <a:latin typeface="楷体" pitchFamily="49" charset="-122"/>
                <a:ea typeface="楷体" pitchFamily="49" charset="-122"/>
              </a:rPr>
              <a:t>得授</a:t>
            </a:r>
            <a:r>
              <a:rPr lang="zh-CN" altLang="en-US" sz="3800" b="1" dirty="0" smtClean="0">
                <a:latin typeface="楷体" pitchFamily="49" charset="-122"/>
                <a:ea typeface="楷体" pitchFamily="49" charset="-122"/>
              </a:rPr>
              <a:t>记，次</a:t>
            </a:r>
            <a:r>
              <a:rPr lang="zh-CN" altLang="en-US" sz="3800" b="1" dirty="0">
                <a:latin typeface="楷体" pitchFamily="49" charset="-122"/>
                <a:ea typeface="楷体" pitchFamily="49" charset="-122"/>
              </a:rPr>
              <a:t>补佛处</a:t>
            </a:r>
            <a:r>
              <a:rPr lang="zh-CN" altLang="en-US" sz="3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（长水：既能现亲证真唯识理，依正净秽皆唯心现，故无量佛从识性流。今得补佛，亦我识变，非由他也）</a:t>
            </a:r>
            <a:r>
              <a:rPr lang="zh-CN" altLang="en-US" sz="3800" b="1" dirty="0">
                <a:latin typeface="楷体" pitchFamily="49" charset="-122"/>
                <a:ea typeface="楷体" pitchFamily="49" charset="-122"/>
              </a:rPr>
              <a:t>。佛问</a:t>
            </a:r>
            <a:r>
              <a:rPr lang="zh-CN" altLang="en-US" sz="3800" b="1" dirty="0" smtClean="0">
                <a:latin typeface="楷体" pitchFamily="49" charset="-122"/>
                <a:ea typeface="楷体" pitchFamily="49" charset="-122"/>
              </a:rPr>
              <a:t>圆通，</a:t>
            </a:r>
            <a:r>
              <a:rPr lang="zh-CN" altLang="en-US" sz="38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我</a:t>
            </a:r>
            <a:r>
              <a:rPr lang="zh-CN" altLang="en-US" sz="38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以谛观十方唯</a:t>
            </a:r>
            <a:r>
              <a:rPr lang="zh-CN" altLang="en-US" sz="38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识，识</a:t>
            </a:r>
            <a:r>
              <a:rPr lang="zh-CN" altLang="en-US" sz="38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心圆</a:t>
            </a:r>
            <a:r>
              <a:rPr lang="zh-CN" altLang="en-US" sz="38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明，入</a:t>
            </a:r>
            <a:r>
              <a:rPr lang="zh-CN" altLang="en-US" sz="38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圆</a:t>
            </a:r>
            <a:r>
              <a:rPr lang="zh-CN" altLang="en-US" sz="38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成实，远离</a:t>
            </a:r>
            <a:r>
              <a:rPr lang="zh-CN" altLang="en-US" sz="38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依他及遍计</a:t>
            </a:r>
            <a:r>
              <a:rPr lang="zh-CN" altLang="en-US" sz="38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执，得</a:t>
            </a:r>
            <a:r>
              <a:rPr lang="zh-CN" altLang="en-US" sz="38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无生</a:t>
            </a:r>
            <a:r>
              <a:rPr lang="zh-CN" altLang="en-US" sz="38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忍，</a:t>
            </a:r>
            <a:r>
              <a:rPr lang="zh-CN" altLang="en-US" sz="3800" b="1" dirty="0" smtClean="0">
                <a:latin typeface="楷体" pitchFamily="49" charset="-122"/>
                <a:ea typeface="楷体" pitchFamily="49" charset="-122"/>
              </a:rPr>
              <a:t>斯</a:t>
            </a:r>
            <a:r>
              <a:rPr lang="zh-CN" altLang="en-US" sz="3800" b="1" dirty="0">
                <a:latin typeface="楷体" pitchFamily="49" charset="-122"/>
                <a:ea typeface="楷体" pitchFamily="49" charset="-122"/>
              </a:rPr>
              <a:t>为第一</a:t>
            </a:r>
            <a:r>
              <a:rPr lang="zh-CN" altLang="en-US" sz="3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（长水：初观染净、依正，皆唯识变，本无自性，即不起虚妄遍执计我及法，即离遍计。决了能变所变，元是菩提妙觉明性，即离依他。唯一圆成，清净宝觉，故云“远离依他、及遍计执”，故</a:t>
            </a:r>
            <a:r>
              <a:rPr lang="en-US" altLang="zh-CN" sz="3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唯识</a:t>
            </a:r>
            <a:r>
              <a:rPr lang="en-US" altLang="zh-CN" sz="3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云，“初即相无性，次无自然性，后由远离前，所执我法性”，即斯义</a:t>
            </a:r>
            <a:r>
              <a:rPr lang="zh-CN" altLang="en-US" sz="3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也）</a:t>
            </a:r>
            <a:r>
              <a:rPr lang="zh-CN" altLang="en-US" sz="3800" b="1" dirty="0">
                <a:latin typeface="楷体" pitchFamily="49" charset="-122"/>
                <a:ea typeface="楷体" pitchFamily="49" charset="-122"/>
              </a:rPr>
              <a:t>。”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069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0"/>
            <a:ext cx="8928992" cy="65973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 smtClean="0"/>
              <a:t>      【</a:t>
            </a:r>
            <a:r>
              <a:rPr lang="zh-CN" altLang="en-US" dirty="0" smtClean="0"/>
              <a:t>按</a:t>
            </a:r>
            <a:r>
              <a:rPr lang="en-US" altLang="zh-CN" dirty="0" smtClean="0"/>
              <a:t>】</a:t>
            </a:r>
            <a:r>
              <a:rPr lang="zh-CN" altLang="en-US" dirty="0" smtClean="0"/>
              <a:t>憨山云：此</a:t>
            </a:r>
            <a:r>
              <a:rPr lang="zh-CN" altLang="en-US" dirty="0"/>
              <a:t>由识大而入者也。弥勒久修唯识法门。往昔</a:t>
            </a:r>
            <a:r>
              <a:rPr lang="zh-CN" altLang="en-US" dirty="0" smtClean="0"/>
              <a:t>出家，心重</a:t>
            </a:r>
            <a:r>
              <a:rPr lang="zh-CN" altLang="en-US" dirty="0"/>
              <a:t>世名</a:t>
            </a:r>
            <a:r>
              <a:rPr lang="zh-CN" altLang="en-US" dirty="0" smtClean="0"/>
              <a:t>者，以</a:t>
            </a:r>
            <a:r>
              <a:rPr lang="zh-CN" altLang="en-US" dirty="0"/>
              <a:t>迷智成</a:t>
            </a:r>
            <a:r>
              <a:rPr lang="zh-CN" altLang="en-US" dirty="0" smtClean="0"/>
              <a:t>识，坚</a:t>
            </a:r>
            <a:r>
              <a:rPr lang="zh-CN" altLang="en-US" dirty="0"/>
              <a:t>执我爱</a:t>
            </a:r>
            <a:r>
              <a:rPr lang="zh-CN" altLang="en-US" dirty="0" smtClean="0"/>
              <a:t>故，心重</a:t>
            </a:r>
            <a:r>
              <a:rPr lang="zh-CN" altLang="en-US" dirty="0"/>
              <a:t>世名。以耽染六</a:t>
            </a:r>
            <a:r>
              <a:rPr lang="zh-CN" altLang="en-US" dirty="0" smtClean="0"/>
              <a:t>尘，游戏</a:t>
            </a:r>
            <a:r>
              <a:rPr lang="zh-CN" altLang="en-US" dirty="0"/>
              <a:t>诸根</a:t>
            </a:r>
            <a:r>
              <a:rPr lang="zh-CN" altLang="en-US" dirty="0" smtClean="0"/>
              <a:t>故，好</a:t>
            </a:r>
            <a:r>
              <a:rPr lang="zh-CN" altLang="en-US" dirty="0"/>
              <a:t>游族姓。</a:t>
            </a:r>
            <a:r>
              <a:rPr lang="zh-CN" altLang="en-US" dirty="0">
                <a:solidFill>
                  <a:srgbClr val="FF0066"/>
                </a:solidFill>
              </a:rPr>
              <a:t>以根尘识</a:t>
            </a:r>
            <a:r>
              <a:rPr lang="zh-CN" altLang="en-US" dirty="0" smtClean="0">
                <a:solidFill>
                  <a:srgbClr val="FF0066"/>
                </a:solidFill>
              </a:rPr>
              <a:t>三，和</a:t>
            </a:r>
            <a:r>
              <a:rPr lang="zh-CN" altLang="en-US" dirty="0">
                <a:solidFill>
                  <a:srgbClr val="FF0066"/>
                </a:solidFill>
              </a:rPr>
              <a:t>合为界。</a:t>
            </a:r>
            <a:r>
              <a:rPr lang="zh-CN" altLang="en-US" dirty="0"/>
              <a:t>界</a:t>
            </a:r>
            <a:r>
              <a:rPr lang="zh-CN" altLang="en-US" dirty="0" smtClean="0"/>
              <a:t>者，种族</a:t>
            </a:r>
            <a:r>
              <a:rPr lang="zh-CN" altLang="en-US" dirty="0"/>
              <a:t>义。</a:t>
            </a:r>
            <a:r>
              <a:rPr lang="zh-CN" altLang="en-US" dirty="0">
                <a:solidFill>
                  <a:srgbClr val="FF0066"/>
                </a:solidFill>
              </a:rPr>
              <a:t>以久修唯心识</a:t>
            </a:r>
            <a:r>
              <a:rPr lang="zh-CN" altLang="en-US" dirty="0" smtClean="0">
                <a:solidFill>
                  <a:srgbClr val="FF0066"/>
                </a:solidFill>
              </a:rPr>
              <a:t>定，历</a:t>
            </a:r>
            <a:r>
              <a:rPr lang="zh-CN" altLang="en-US" dirty="0">
                <a:solidFill>
                  <a:srgbClr val="FF0066"/>
                </a:solidFill>
              </a:rPr>
              <a:t>事多</a:t>
            </a:r>
            <a:r>
              <a:rPr lang="zh-CN" altLang="en-US" dirty="0" smtClean="0">
                <a:solidFill>
                  <a:srgbClr val="FF0066"/>
                </a:solidFill>
              </a:rPr>
              <a:t>佛，了</a:t>
            </a:r>
            <a:r>
              <a:rPr lang="zh-CN" altLang="en-US" dirty="0">
                <a:solidFill>
                  <a:srgbClr val="FF0066"/>
                </a:solidFill>
              </a:rPr>
              <a:t>悟万法唯</a:t>
            </a:r>
            <a:r>
              <a:rPr lang="zh-CN" altLang="en-US" dirty="0" smtClean="0">
                <a:solidFill>
                  <a:srgbClr val="FF0066"/>
                </a:solidFill>
              </a:rPr>
              <a:t>识，故</a:t>
            </a:r>
            <a:r>
              <a:rPr lang="zh-CN" altLang="en-US" dirty="0">
                <a:solidFill>
                  <a:srgbClr val="FF0066"/>
                </a:solidFill>
              </a:rPr>
              <a:t>求世名</a:t>
            </a:r>
            <a:r>
              <a:rPr lang="zh-CN" altLang="en-US" dirty="0" smtClean="0">
                <a:solidFill>
                  <a:srgbClr val="FF0066"/>
                </a:solidFill>
              </a:rPr>
              <a:t>心，歇</a:t>
            </a:r>
            <a:r>
              <a:rPr lang="zh-CN" altLang="en-US" dirty="0">
                <a:solidFill>
                  <a:srgbClr val="FF0066"/>
                </a:solidFill>
              </a:rPr>
              <a:t>灭无有。至然灯</a:t>
            </a:r>
            <a:r>
              <a:rPr lang="zh-CN" altLang="en-US" dirty="0" smtClean="0">
                <a:solidFill>
                  <a:srgbClr val="FF0066"/>
                </a:solidFill>
              </a:rPr>
              <a:t>佛，方</a:t>
            </a:r>
            <a:r>
              <a:rPr lang="zh-CN" altLang="en-US" dirty="0">
                <a:solidFill>
                  <a:srgbClr val="FF0066"/>
                </a:solidFill>
              </a:rPr>
              <a:t>成妙圆识心</a:t>
            </a:r>
            <a:r>
              <a:rPr lang="zh-CN" altLang="en-US" dirty="0" smtClean="0">
                <a:solidFill>
                  <a:srgbClr val="FF0066"/>
                </a:solidFill>
              </a:rPr>
              <a:t>三味，乃</a:t>
            </a:r>
            <a:r>
              <a:rPr lang="zh-CN" altLang="en-US" dirty="0">
                <a:solidFill>
                  <a:srgbClr val="FF0066"/>
                </a:solidFill>
              </a:rPr>
              <a:t>了国土净</a:t>
            </a:r>
            <a:r>
              <a:rPr lang="zh-CN" altLang="en-US" dirty="0" smtClean="0">
                <a:solidFill>
                  <a:srgbClr val="FF0066"/>
                </a:solidFill>
              </a:rPr>
              <a:t>秽，皆</a:t>
            </a:r>
            <a:r>
              <a:rPr lang="zh-CN" altLang="en-US" dirty="0">
                <a:solidFill>
                  <a:srgbClr val="FF0066"/>
                </a:solidFill>
              </a:rPr>
              <a:t>是内心变</a:t>
            </a:r>
            <a:r>
              <a:rPr lang="zh-CN" altLang="en-US" dirty="0" smtClean="0">
                <a:solidFill>
                  <a:srgbClr val="FF0066"/>
                </a:solidFill>
              </a:rPr>
              <a:t>现，无量</a:t>
            </a:r>
            <a:r>
              <a:rPr lang="zh-CN" altLang="en-US" dirty="0">
                <a:solidFill>
                  <a:srgbClr val="FF0066"/>
                </a:solidFill>
              </a:rPr>
              <a:t>如来皆从识性</a:t>
            </a:r>
            <a:r>
              <a:rPr lang="zh-CN" altLang="en-US" dirty="0" smtClean="0">
                <a:solidFill>
                  <a:srgbClr val="FF0066"/>
                </a:solidFill>
              </a:rPr>
              <a:t>流出，</a:t>
            </a:r>
            <a:r>
              <a:rPr lang="zh-CN" altLang="en-US" dirty="0" smtClean="0"/>
              <a:t>故</a:t>
            </a:r>
            <a:r>
              <a:rPr lang="zh-CN" altLang="en-US" dirty="0"/>
              <a:t>得授记次补佛处。</a:t>
            </a:r>
            <a:r>
              <a:rPr lang="zh-CN" altLang="en-US" dirty="0">
                <a:solidFill>
                  <a:srgbClr val="FF0066"/>
                </a:solidFill>
              </a:rPr>
              <a:t>由观唯</a:t>
            </a:r>
            <a:r>
              <a:rPr lang="zh-CN" altLang="en-US" dirty="0" smtClean="0">
                <a:solidFill>
                  <a:srgbClr val="FF0066"/>
                </a:solidFill>
              </a:rPr>
              <a:t>识，得</a:t>
            </a:r>
            <a:r>
              <a:rPr lang="zh-CN" altLang="en-US" dirty="0">
                <a:solidFill>
                  <a:srgbClr val="FF0066"/>
                </a:solidFill>
              </a:rPr>
              <a:t>圆</a:t>
            </a:r>
            <a:r>
              <a:rPr lang="zh-CN" altLang="en-US" dirty="0" smtClean="0">
                <a:solidFill>
                  <a:srgbClr val="FF0066"/>
                </a:solidFill>
              </a:rPr>
              <a:t>成实，逆</a:t>
            </a:r>
            <a:r>
              <a:rPr lang="zh-CN" altLang="en-US" dirty="0">
                <a:solidFill>
                  <a:srgbClr val="FF0066"/>
                </a:solidFill>
              </a:rPr>
              <a:t>离依他及遍计执</a:t>
            </a:r>
            <a:r>
              <a:rPr lang="zh-CN" altLang="en-US" dirty="0" smtClean="0">
                <a:solidFill>
                  <a:srgbClr val="FF0066"/>
                </a:solidFill>
              </a:rPr>
              <a:t>故，得</a:t>
            </a:r>
            <a:r>
              <a:rPr lang="zh-CN" altLang="en-US" dirty="0">
                <a:solidFill>
                  <a:srgbClr val="FF0066"/>
                </a:solidFill>
              </a:rPr>
              <a:t>无生法忍也。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5988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260648"/>
            <a:ext cx="8856984" cy="6597352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        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蕅益云：</a:t>
            </a:r>
            <a:r>
              <a:rPr lang="zh-CN" altLang="en-US" dirty="0" smtClean="0"/>
              <a:t>弥勒</a:t>
            </a:r>
            <a:r>
              <a:rPr lang="zh-CN" altLang="en-US" dirty="0"/>
              <a:t>，此云慈氏，名阿逸多。此云无能</a:t>
            </a:r>
            <a:r>
              <a:rPr lang="zh-CN" altLang="en-US" dirty="0" smtClean="0"/>
              <a:t>胜，即</a:t>
            </a:r>
            <a:r>
              <a:rPr lang="zh-CN" altLang="en-US" dirty="0"/>
              <a:t>当来龙华教主也。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        境</a:t>
            </a:r>
            <a:r>
              <a:rPr lang="zh-CN" altLang="en-US" dirty="0">
                <a:solidFill>
                  <a:srgbClr val="FF0000"/>
                </a:solidFill>
              </a:rPr>
              <a:t>通别者，六种转识，各可别观，如前六识圆通所明。第八藏识，初心决不能观，以其行相难了知故。今云修习唯心识定，通以六识为所观境，兼复进观八识。盖由不达现前所缘六尘，唯是六识自家相分，妄于心外取境，所以心重世名，好游族姓。今令谛观眼所缘缘，决定不离眼识，乃至意所缘缘，决定不离意识。次观根身器界诸本质境，亦决不离根本藏识，则识心之外，更无少许实法可得，何所可重？何所可好？故得求世名心歇灭无有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      </a:t>
            </a:r>
            <a:r>
              <a:rPr lang="en-US" altLang="zh-CN" dirty="0" smtClean="0">
                <a:solidFill>
                  <a:srgbClr val="FF0000"/>
                </a:solidFill>
              </a:rPr>
              <a:t>……</a:t>
            </a:r>
            <a:r>
              <a:rPr lang="zh-CN" altLang="en-US" dirty="0" smtClean="0">
                <a:solidFill>
                  <a:srgbClr val="FF0000"/>
                </a:solidFill>
              </a:rPr>
              <a:t>圆</a:t>
            </a:r>
            <a:r>
              <a:rPr lang="zh-CN" altLang="en-US" dirty="0">
                <a:solidFill>
                  <a:srgbClr val="FF0000"/>
                </a:solidFill>
              </a:rPr>
              <a:t>成实者，了知此见及缘，元是菩提妙净明体，如了绳即麻。依他执者，本是妙明无上菩提净圆真心，妄为色空及与闻见，如麻上见绳。遍计执者，以攀缘心而为自性，妄计实我实法，如绳上计蛇。今既识心圆明，入圆成实，则依他、遍计二执，不期远离而自远离矣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4721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宗通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云：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   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我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以谛观十方唯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识，“唯识”二字，有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深意味。唯遮境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有，识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拣心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空。又，识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言总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显，唯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言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但遮。</a:t>
            </a:r>
            <a:endParaRPr lang="en-US" altLang="zh-CN" sz="2800" b="1" dirty="0" smtClean="0">
              <a:latin typeface="仿宋" pitchFamily="49" charset="-122"/>
              <a:ea typeface="仿宋" pitchFamily="49" charset="-122"/>
            </a:endParaRPr>
          </a:p>
          <a:p>
            <a:pPr marL="0" indent="0">
              <a:buNone/>
            </a:pP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   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总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显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者，谓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一切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有情，各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有八识六位心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所，及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所变见相二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分，并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分位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差别，及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彼空理所显真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如，如是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之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法，皆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不离识。故总显识名也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。</a:t>
            </a:r>
            <a:endParaRPr lang="en-US" altLang="zh-CN" sz="2800" b="1" dirty="0" smtClean="0">
              <a:latin typeface="仿宋" pitchFamily="49" charset="-122"/>
              <a:ea typeface="仿宋" pitchFamily="49" charset="-122"/>
            </a:endParaRPr>
          </a:p>
          <a:p>
            <a:pPr marL="0" indent="0">
              <a:buNone/>
            </a:pP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   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但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遮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者，谓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愚夫执离识心外实有色等诸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法，故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言唯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字，但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遮愚夫见也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。</a:t>
            </a:r>
            <a:endParaRPr lang="en-US" altLang="zh-CN" sz="2800" b="1" dirty="0" smtClean="0">
              <a:latin typeface="仿宋" pitchFamily="49" charset="-122"/>
              <a:ea typeface="仿宋" pitchFamily="49" charset="-122"/>
            </a:endParaRPr>
          </a:p>
          <a:p>
            <a:pPr marL="0" indent="0">
              <a:buNone/>
            </a:pP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   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识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心圆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明，入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圆成实。由初修习唯心识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定，至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成无上妙圆识心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三昧，已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转识而成智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矣，故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曰入圆成实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。</a:t>
            </a:r>
            <a:endParaRPr lang="en-US" altLang="zh-CN" sz="2800" b="1" dirty="0" smtClean="0">
              <a:latin typeface="仿宋" pitchFamily="49" charset="-122"/>
              <a:ea typeface="仿宋" pitchFamily="49" charset="-122"/>
            </a:endParaRPr>
          </a:p>
          <a:p>
            <a:pPr marL="0" indent="0">
              <a:buNone/>
            </a:pP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   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未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转识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时，初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为境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缚，是粗惑，名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徧计执。继为法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缚，是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细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惑，名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依他执。心重世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名，好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游族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姓，是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徧计执样子也。求世名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心，歇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灭无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有，是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依他执样子也。至了如是唯心识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故，识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性流出无量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如来，乃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圆成实样子也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。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解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深密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经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曰：“翳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眼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人如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徧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计，现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青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黄如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依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他，净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眼如圆成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。”</a:t>
            </a:r>
            <a:endParaRPr lang="zh-CN" altLang="en-US" sz="2800" b="1" dirty="0"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9655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624736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   （圆悟无克勤）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最后见五祖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（法演），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尽其机用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祖皆不诺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乃谓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“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祖强移换人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”，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出不逊语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忿然而去。祖曰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：“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待你着一顿热病打时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方思量我在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！”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师到金山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染伤寒困极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以平日见处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试之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无得力者。追绎五祖之言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乃自誓曰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：“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我病稍间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即归五祖。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病痊寻归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祖一见而喜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令即参堂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便入侍者寮。方半月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会部使者解印还蜀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诣祖问道。祖曰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：“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提刑少年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曾读小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艳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诗否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？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有两句颇相近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——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‘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频呼小玉元无事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，只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要檀郎认得声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’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提刑应喏喏。祖曰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：“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且子细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！”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师适归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侍立次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问曰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：“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闻和尚举小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艳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诗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提刑会否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？”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祖曰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：“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他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只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认得声。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师曰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：“只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要檀郎认得声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他既认得声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为甚么却不是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？”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祖曰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：“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如何是祖师西来意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？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庭前栢树子聻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！”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师忽有省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遽出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见鸡飞上栏干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鼓翅而鸣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复自谓曰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：“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此岂不是声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！”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遂袖香入室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通所得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呈偈曰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：“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金鸭香销锦绣帏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笙歌丛里醉扶归。少年一段风流事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只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许佳人独自知。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祖曰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：“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佛祖大事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非小根劣器所能造诣。吾助汝喜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！”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祖徧谓山中耆旧曰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：“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我侍者参得禅也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！”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由此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所至推为上首。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5526161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59735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dirty="0" smtClean="0"/>
              <a:t>        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宝杖论</a:t>
            </a: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曰：“如人见动物为蛇，久而视之，乃绳也，则疑蛇之心，不断而自息，离徧计执如之。然绳尚在，又细视之，曰非绳也，盖麻耳，则执绳之心，又不断而自息，离依他执如之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。”</a:t>
            </a:r>
            <a:endParaRPr lang="en-US" altLang="zh-CN" b="1" dirty="0" smtClean="0">
              <a:latin typeface="仿宋" pitchFamily="49" charset="-122"/>
              <a:ea typeface="仿宋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   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麻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与绳本一，有结即名绳，无结即名麻，以喻性与识本一，有缚即名识，无缚即名性。至了唯识，识外无性，识即是性，乃第八识如来藏妙真如性也。既离依他及徧计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执，则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销镕生灭种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子，而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依不生不灭真性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矣，故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得无生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忍，一切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国土净秽有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无，皆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是我心变化所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现，我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不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分别，即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当处寂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灭，是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于相分证无生忍也。识性流出无量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如来，理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即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法身，智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即报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身，行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即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化身，智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即文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殊，行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即普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贤，悲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即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观世音，皆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从一心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流出，我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无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分别，即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当处寂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灭，是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于见分证无生忍也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。</a:t>
            </a:r>
            <a:endParaRPr lang="zh-CN" altLang="en-US" b="1" dirty="0"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138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74136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zh-CN" altLang="en-US" dirty="0" smtClean="0"/>
              <a:t>         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法眼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颂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曰：“三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界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唯心，眼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声耳色。色不到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耳，声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何触眼。眼色耳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声，万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法成办。万法匪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缘，岂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观如幻。山河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大地，谁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坚谁变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。”法眼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识心圆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明，故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能为此圆语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。</a:t>
            </a:r>
            <a:endParaRPr lang="en-US" altLang="zh-CN" b="1" dirty="0" smtClean="0">
              <a:latin typeface="仿宋" pitchFamily="49" charset="-122"/>
              <a:ea typeface="仿宋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    盘山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垂语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云：“三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界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无法，何处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求心。四大本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空，佛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依何住。璇玑不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动，寂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止无㾗。觌面相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呈，更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无余事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。”</a:t>
            </a:r>
            <a:endParaRPr lang="en-US" altLang="zh-CN" b="1" dirty="0" smtClean="0">
              <a:latin typeface="仿宋" pitchFamily="49" charset="-122"/>
              <a:ea typeface="仿宋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    雪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窦颂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曰：“三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界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无法，何处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求心。白云为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盖，流水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作琴。一曲两曲无人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会，雨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过夜塘秋水深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。”</a:t>
            </a:r>
            <a:endParaRPr lang="en-US" altLang="zh-CN" b="1" dirty="0" smtClean="0">
              <a:latin typeface="仿宋" pitchFamily="49" charset="-122"/>
              <a:ea typeface="仿宋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    又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僧问石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霜：“万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户俱闭即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不问，万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户俱开时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如何？”霜云：“堂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中事作么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生？”僧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无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对，经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半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年，方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道得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云：“无人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接得渠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。”霜云：“道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则太煞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道，只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道得八成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。”僧云：“和尚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又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如何？”霜云：“无人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识得渠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。”投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子颂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曰：“古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殿岩开月锁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松，霜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凝雪露韵无穷。星前人卧千峯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室，佛祖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无因识得渠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。”</a:t>
            </a:r>
            <a:endParaRPr lang="en-US" altLang="zh-CN" b="1" dirty="0" smtClean="0">
              <a:latin typeface="仿宋" pitchFamily="49" charset="-122"/>
              <a:ea typeface="仿宋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    弥勒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菩萨修习唯心识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定，入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三摩地。今盘山道何处求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心，石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霜道无人识得渠。此二转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语，待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当来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下生，次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补佛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处，重重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开演。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387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0000" lnSpcReduction="20000"/>
          </a:bodyPr>
          <a:lstStyle/>
          <a:p>
            <a:pPr>
              <a:buNone/>
              <a:defRPr/>
            </a:pPr>
            <a:r>
              <a:rPr lang="en-US" altLang="zh-CN" sz="3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7</a:t>
            </a:r>
            <a:r>
              <a:rPr lang="zh-CN" altLang="en-US" sz="3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、大势至菩萨观根大（见大）</a:t>
            </a:r>
          </a:p>
          <a:p>
            <a:pPr marL="0" indent="0">
              <a:buNone/>
            </a:pPr>
            <a:r>
              <a:rPr lang="zh-CN" altLang="en-US" sz="3400" dirty="0" smtClean="0"/>
              <a:t>        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大势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至法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王子，与其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同伦五十二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菩萨，即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从座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起，顶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礼佛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足，而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白佛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言：“我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忆往昔恒河沙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劫，有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佛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出世，名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无量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光，十二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如来相继一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劫。其最后佛，名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超日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月光，彼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佛教我念佛三昧。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譬如有人，一专为忆</a:t>
            </a:r>
            <a:r>
              <a:rPr lang="zh-CN" altLang="en-US" sz="3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（指十方如来。亦指本觉须臾不曾离），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一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人专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忘</a:t>
            </a:r>
            <a:r>
              <a:rPr lang="zh-CN" altLang="en-US" sz="3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（指迷倒众生。亦指</a:t>
            </a:r>
            <a:r>
              <a:rPr lang="zh-CN" altLang="en-US" sz="3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始</a:t>
            </a:r>
            <a:r>
              <a:rPr lang="zh-CN" altLang="en-US" sz="3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觉在</a:t>
            </a:r>
            <a:r>
              <a:rPr lang="zh-CN" altLang="en-US" sz="3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无明时，念念背觉合尘），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如是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二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人，若逢不逢，或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见非见</a:t>
            </a:r>
            <a:r>
              <a:rPr lang="zh-CN" altLang="en-US" sz="3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（佛常逢见众生，众生常不逢见诸佛，故云若逢不逢，或见非见</a:t>
            </a:r>
            <a:r>
              <a:rPr lang="zh-CN" altLang="en-US" sz="3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。亦云：始</a:t>
            </a:r>
            <a:r>
              <a:rPr lang="zh-CN" altLang="en-US" sz="3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本不离，故若逢；始本不合，故不逢。本即在始，故或见；始恒迷本，故非见也）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二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人相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忆，二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忆念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深，如是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乃至从生至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生，同于形影，不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相乖异</a:t>
            </a:r>
            <a:r>
              <a:rPr lang="zh-CN" altLang="en-US" sz="3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（忆者，恒审思量。念者，注心一境。佛忆众生，更与寻常忆念不同，直如慈母忆子。子今忆母，亦须如母忆子，方得历生不相违</a:t>
            </a:r>
            <a:r>
              <a:rPr lang="zh-CN" altLang="en-US" sz="3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远。亦云：依教起始觉之观智，合于本觉，必达始本合一之究竟觉）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。十方如来怜念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众生，如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母忆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子。若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子逃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逝，虽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忆何为</a:t>
            </a:r>
            <a:r>
              <a:rPr lang="zh-CN" altLang="en-US" sz="3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（十方如来，即指众生本觉之性，元自竖穷横遍，能生始觉，喻之如母。始觉在无明时，全体从本觉起，而违背本觉，喻以如子逃逝</a:t>
            </a:r>
            <a:r>
              <a:rPr lang="zh-CN" altLang="en-US" sz="3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也）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。子若忆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母，如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母忆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时，母子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历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生，不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相违远。若众生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心，忆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佛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念佛，现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前当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来，必定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见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佛，去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佛不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远，不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假方便</a:t>
            </a:r>
            <a:r>
              <a:rPr lang="zh-CN" altLang="en-US" sz="3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（谓以</a:t>
            </a:r>
            <a:r>
              <a:rPr lang="zh-CN" altLang="en-US" sz="3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念佛为第一胜异方便，非余一切方便所可及），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自得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心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开，如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染香人身有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香气，此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则名曰香光庄严。我本因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地，以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念佛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心，入无生忍。今于此界，摄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念佛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人，归于净土。佛问圆通，我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无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选择，都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摄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六根，净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念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相继，得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三摩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地，斯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为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第一。”</a:t>
            </a:r>
            <a:endParaRPr lang="zh-CN" altLang="en-US" sz="3400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3334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62473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dirty="0" smtClean="0"/>
              <a:t>        长</a:t>
            </a:r>
            <a:r>
              <a:rPr lang="zh-CN" altLang="en-US" dirty="0"/>
              <a:t>水：念佛入无生者，初即以生灭心，缘念佛之相好，专注一境，心无间然。见佛相好光明，庄严依报眷属，一一乐事，如对明镜，自见面像，周眸遍览，无非佛果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/>
              <a:t>然后</a:t>
            </a:r>
            <a:r>
              <a:rPr lang="zh-CN" altLang="en-US" dirty="0"/>
              <a:t>复观所念之佛，诸有境界，俱为虚妄，本无自性，以从念想之所现故。能念之心，已起未起，自何而有？不见一法，毕竟空寂，以心不见心，无相可得，斯则能所俱寂，本来离念。“离念相者，等虚空界，无所不遍，法界一相，即是如来平等法身。</a:t>
            </a:r>
            <a:r>
              <a:rPr lang="zh-CN" altLang="en-US" dirty="0" smtClean="0"/>
              <a:t>”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此</a:t>
            </a:r>
            <a:r>
              <a:rPr lang="zh-CN" altLang="en-US" dirty="0"/>
              <a:t>则由念相好，见法身佛，即无生念也，故云“以念佛心，入无生忍”。我既得度，众生法身与我无异，无异之性，互相关涉，故念佛者我皆摄取，故云“摄念佛人，归于净土”。</a:t>
            </a:r>
          </a:p>
        </p:txBody>
      </p:sp>
    </p:spTree>
    <p:extLst>
      <p:ext uri="{BB962C8B-B14F-4D97-AF65-F5344CB8AC3E}">
        <p14:creationId xmlns:p14="http://schemas.microsoft.com/office/powerpoint/2010/main" val="2432431243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741368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dirty="0" smtClean="0"/>
              <a:t>       </a:t>
            </a:r>
            <a:r>
              <a:rPr lang="en-US" altLang="zh-CN" sz="3400" dirty="0" smtClean="0"/>
              <a:t>【</a:t>
            </a:r>
            <a:r>
              <a:rPr lang="zh-CN" altLang="en-US" sz="3400" dirty="0" smtClean="0"/>
              <a:t>按</a:t>
            </a:r>
            <a:r>
              <a:rPr lang="en-US" altLang="zh-CN" sz="3400" dirty="0" smtClean="0"/>
              <a:t>】</a:t>
            </a:r>
            <a:r>
              <a:rPr lang="zh-CN" altLang="en-US" sz="3400" dirty="0" smtClean="0"/>
              <a:t>憨山云：此</a:t>
            </a:r>
            <a:r>
              <a:rPr lang="zh-CN" altLang="en-US" sz="3400" dirty="0"/>
              <a:t>由见大而入者也。</a:t>
            </a:r>
            <a:r>
              <a:rPr lang="zh-CN" altLang="en-US" sz="3400" dirty="0">
                <a:solidFill>
                  <a:srgbClr val="FF0066"/>
                </a:solidFill>
              </a:rPr>
              <a:t>唯此见大乃八识之见分也。以迷大圆镜智而为无明成阿赖耶</a:t>
            </a:r>
            <a:r>
              <a:rPr lang="zh-CN" altLang="en-US" sz="3400" dirty="0" smtClean="0">
                <a:solidFill>
                  <a:srgbClr val="FF0066"/>
                </a:solidFill>
              </a:rPr>
              <a:t>识，发起</a:t>
            </a:r>
            <a:r>
              <a:rPr lang="zh-CN" altLang="en-US" sz="3400" dirty="0">
                <a:solidFill>
                  <a:srgbClr val="FF0066"/>
                </a:solidFill>
              </a:rPr>
              <a:t>妄</a:t>
            </a:r>
            <a:r>
              <a:rPr lang="zh-CN" altLang="en-US" sz="3400" dirty="0" smtClean="0">
                <a:solidFill>
                  <a:srgbClr val="FF0066"/>
                </a:solidFill>
              </a:rPr>
              <a:t>见，故</a:t>
            </a:r>
            <a:r>
              <a:rPr lang="zh-CN" altLang="en-US" sz="3400" dirty="0">
                <a:solidFill>
                  <a:srgbClr val="FF0066"/>
                </a:solidFill>
              </a:rPr>
              <a:t>为见分。以妄见根</a:t>
            </a:r>
            <a:r>
              <a:rPr lang="zh-CN" altLang="en-US" sz="3400" dirty="0" smtClean="0">
                <a:solidFill>
                  <a:srgbClr val="FF0066"/>
                </a:solidFill>
              </a:rPr>
              <a:t>身、器界、一切众生，执</a:t>
            </a:r>
            <a:r>
              <a:rPr lang="zh-CN" altLang="en-US" sz="3400" dirty="0">
                <a:solidFill>
                  <a:srgbClr val="FF0066"/>
                </a:solidFill>
              </a:rPr>
              <a:t>取染</a:t>
            </a:r>
            <a:r>
              <a:rPr lang="zh-CN" altLang="en-US" sz="3400" dirty="0" smtClean="0">
                <a:solidFill>
                  <a:srgbClr val="FF0066"/>
                </a:solidFill>
              </a:rPr>
              <a:t>污，故</a:t>
            </a:r>
            <a:r>
              <a:rPr lang="zh-CN" altLang="en-US" sz="3400" dirty="0">
                <a:solidFill>
                  <a:srgbClr val="FF0066"/>
                </a:solidFill>
              </a:rPr>
              <a:t>成秽士。今将返妄归真</a:t>
            </a:r>
            <a:r>
              <a:rPr lang="zh-CN" altLang="en-US" sz="3400" dirty="0" smtClean="0">
                <a:solidFill>
                  <a:srgbClr val="FF0066"/>
                </a:solidFill>
              </a:rPr>
              <a:t>故，以</a:t>
            </a:r>
            <a:r>
              <a:rPr lang="zh-CN" altLang="en-US" sz="3400" dirty="0">
                <a:solidFill>
                  <a:srgbClr val="FF0066"/>
                </a:solidFill>
              </a:rPr>
              <a:t>念佛摄归</a:t>
            </a:r>
            <a:r>
              <a:rPr lang="zh-CN" altLang="en-US" sz="3400" dirty="0" smtClean="0">
                <a:solidFill>
                  <a:srgbClr val="FF0066"/>
                </a:solidFill>
              </a:rPr>
              <a:t>净土，则</a:t>
            </a:r>
            <a:r>
              <a:rPr lang="zh-CN" altLang="en-US" sz="3400" dirty="0">
                <a:solidFill>
                  <a:srgbClr val="FF0066"/>
                </a:solidFill>
              </a:rPr>
              <a:t>妄见一</a:t>
            </a:r>
            <a:r>
              <a:rPr lang="zh-CN" altLang="en-US" sz="3400" dirty="0" smtClean="0">
                <a:solidFill>
                  <a:srgbClr val="FF0066"/>
                </a:solidFill>
              </a:rPr>
              <a:t>破，诸</a:t>
            </a:r>
            <a:r>
              <a:rPr lang="zh-CN" altLang="en-US" sz="3400" dirty="0">
                <a:solidFill>
                  <a:srgbClr val="FF0066"/>
                </a:solidFill>
              </a:rPr>
              <a:t>秽顿除故。以念佛为破妄见之要术也</a:t>
            </a:r>
            <a:r>
              <a:rPr lang="zh-CN" altLang="en-US" sz="3400" dirty="0" smtClean="0">
                <a:solidFill>
                  <a:srgbClr val="FF0066"/>
                </a:solidFill>
              </a:rPr>
              <a:t>。 </a:t>
            </a:r>
            <a:endParaRPr lang="en-US" altLang="zh-CN" sz="3400" dirty="0" smtClean="0">
              <a:solidFill>
                <a:srgbClr val="FF0066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400" dirty="0"/>
              <a:t> </a:t>
            </a:r>
            <a:r>
              <a:rPr lang="en-US" altLang="zh-CN" sz="3400" dirty="0" smtClean="0"/>
              <a:t>       </a:t>
            </a:r>
            <a:r>
              <a:rPr lang="zh-CN" altLang="en-US" sz="3400" dirty="0" smtClean="0"/>
              <a:t>以此</a:t>
            </a:r>
            <a:r>
              <a:rPr lang="zh-CN" altLang="en-US" sz="3400" dirty="0"/>
              <a:t>妄</a:t>
            </a:r>
            <a:r>
              <a:rPr lang="zh-CN" altLang="en-US" sz="3400" dirty="0" smtClean="0"/>
              <a:t>见，本</a:t>
            </a:r>
            <a:r>
              <a:rPr lang="zh-CN" altLang="en-US" sz="3400" dirty="0"/>
              <a:t>是智</a:t>
            </a:r>
            <a:r>
              <a:rPr lang="zh-CN" altLang="en-US" sz="3400" dirty="0" smtClean="0"/>
              <a:t>光故，大势</a:t>
            </a:r>
            <a:r>
              <a:rPr lang="zh-CN" altLang="en-US" sz="3400" dirty="0"/>
              <a:t>所师之佛为无量光。此</a:t>
            </a:r>
            <a:r>
              <a:rPr lang="zh-CN" altLang="en-US" sz="3400" dirty="0" smtClean="0"/>
              <a:t>见，由</a:t>
            </a:r>
            <a:r>
              <a:rPr lang="zh-CN" altLang="en-US" sz="3400" dirty="0"/>
              <a:t>迷智变</a:t>
            </a:r>
            <a:r>
              <a:rPr lang="zh-CN" altLang="en-US" sz="3400" dirty="0" smtClean="0"/>
              <a:t>起故，如母之于子也。妄见妄流，随情造业故，如</a:t>
            </a:r>
            <a:r>
              <a:rPr lang="zh-CN" altLang="en-US" sz="3400" dirty="0"/>
              <a:t>子逃逝。诸佛智</a:t>
            </a:r>
            <a:r>
              <a:rPr lang="zh-CN" altLang="en-US" sz="3400" dirty="0" smtClean="0"/>
              <a:t>愿，摄</a:t>
            </a:r>
            <a:r>
              <a:rPr lang="zh-CN" altLang="en-US" sz="3400" dirty="0"/>
              <a:t>化众生</a:t>
            </a:r>
            <a:r>
              <a:rPr lang="zh-CN" altLang="en-US" sz="3400" dirty="0" smtClean="0"/>
              <a:t>故，如</a:t>
            </a:r>
            <a:r>
              <a:rPr lang="zh-CN" altLang="en-US" sz="3400" dirty="0"/>
              <a:t>母忆子。若有返妄归真之</a:t>
            </a:r>
            <a:r>
              <a:rPr lang="zh-CN" altLang="en-US" sz="3400" dirty="0" smtClean="0"/>
              <a:t>志，则</a:t>
            </a:r>
            <a:r>
              <a:rPr lang="zh-CN" altLang="en-US" sz="3400" dirty="0"/>
              <a:t>如子忆母也。予母相</a:t>
            </a:r>
            <a:r>
              <a:rPr lang="zh-CN" altLang="en-US" sz="3400" dirty="0" smtClean="0"/>
              <a:t>忆，岂</a:t>
            </a:r>
            <a:r>
              <a:rPr lang="zh-CN" altLang="en-US" sz="3400" dirty="0"/>
              <a:t>无见面之</a:t>
            </a:r>
            <a:r>
              <a:rPr lang="zh-CN" altLang="en-US" sz="3400" dirty="0" smtClean="0"/>
              <a:t>时？若</a:t>
            </a:r>
            <a:r>
              <a:rPr lang="zh-CN" altLang="en-US" sz="3400" dirty="0"/>
              <a:t>众生念念</a:t>
            </a:r>
            <a:r>
              <a:rPr lang="zh-CN" altLang="en-US" sz="3400" dirty="0" smtClean="0"/>
              <a:t>回光返照，无</a:t>
            </a:r>
            <a:r>
              <a:rPr lang="zh-CN" altLang="en-US" sz="3400" dirty="0"/>
              <a:t>有不见自心之佛也。如染香人</a:t>
            </a:r>
            <a:r>
              <a:rPr lang="zh-CN" altLang="en-US" sz="3400" dirty="0" smtClean="0"/>
              <a:t>者，以</a:t>
            </a:r>
            <a:r>
              <a:rPr lang="zh-CN" altLang="en-US" sz="3400" dirty="0"/>
              <a:t>由熏变之力也。故大势依此见</a:t>
            </a:r>
            <a:r>
              <a:rPr lang="zh-CN" altLang="en-US" sz="3400" dirty="0" smtClean="0"/>
              <a:t>大，摄</a:t>
            </a:r>
            <a:r>
              <a:rPr lang="zh-CN" altLang="en-US" sz="3400" dirty="0"/>
              <a:t>念佛</a:t>
            </a:r>
            <a:r>
              <a:rPr lang="zh-CN" altLang="en-US" sz="3400" dirty="0" smtClean="0"/>
              <a:t>人，皆</a:t>
            </a:r>
            <a:r>
              <a:rPr lang="zh-CN" altLang="en-US" sz="3400" dirty="0"/>
              <a:t>归</a:t>
            </a:r>
            <a:r>
              <a:rPr lang="zh-CN" altLang="en-US" sz="3400" dirty="0" smtClean="0"/>
              <a:t>净土。</a:t>
            </a:r>
            <a:endParaRPr lang="en-US" altLang="zh-CN" sz="34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400" dirty="0"/>
              <a:t> </a:t>
            </a:r>
            <a:r>
              <a:rPr lang="en-US" altLang="zh-CN" sz="3400" dirty="0" smtClean="0"/>
              <a:t>       </a:t>
            </a:r>
            <a:r>
              <a:rPr lang="zh-CN" altLang="en-US" sz="3400" dirty="0" smtClean="0"/>
              <a:t>都</a:t>
            </a:r>
            <a:r>
              <a:rPr lang="zh-CN" altLang="en-US" sz="3400" dirty="0"/>
              <a:t>摄六根等</a:t>
            </a:r>
            <a:r>
              <a:rPr lang="zh-CN" altLang="en-US" sz="3400" dirty="0" smtClean="0"/>
              <a:t>者，以</a:t>
            </a:r>
            <a:r>
              <a:rPr lang="zh-CN" altLang="en-US" sz="3400" dirty="0"/>
              <a:t>立见根</a:t>
            </a:r>
            <a:r>
              <a:rPr lang="zh-CN" altLang="en-US" sz="3400" dirty="0" smtClean="0"/>
              <a:t>尘，念念</a:t>
            </a:r>
            <a:r>
              <a:rPr lang="zh-CN" altLang="en-US" sz="3400" dirty="0"/>
              <a:t>执</a:t>
            </a:r>
            <a:r>
              <a:rPr lang="zh-CN" altLang="en-US" sz="3400" dirty="0" smtClean="0"/>
              <a:t>取，念念</a:t>
            </a:r>
            <a:r>
              <a:rPr lang="zh-CN" altLang="en-US" sz="3400" dirty="0"/>
              <a:t>成</a:t>
            </a:r>
            <a:r>
              <a:rPr lang="zh-CN" altLang="en-US" sz="3400" dirty="0" smtClean="0"/>
              <a:t>染，造</a:t>
            </a:r>
            <a:r>
              <a:rPr lang="zh-CN" altLang="en-US" sz="3400" dirty="0"/>
              <a:t>种种</a:t>
            </a:r>
            <a:r>
              <a:rPr lang="zh-CN" altLang="en-US" sz="3400" dirty="0" smtClean="0"/>
              <a:t>业，故</a:t>
            </a:r>
            <a:r>
              <a:rPr lang="zh-CN" altLang="en-US" sz="3400" dirty="0"/>
              <a:t>临终见地狱恶</a:t>
            </a:r>
            <a:r>
              <a:rPr lang="zh-CN" altLang="en-US" sz="3400" dirty="0" smtClean="0"/>
              <a:t>相，堕落生死。今念佛人，于六根门头，一切</a:t>
            </a:r>
            <a:r>
              <a:rPr lang="zh-CN" altLang="en-US" sz="3400" dirty="0"/>
              <a:t>见闻觉</a:t>
            </a:r>
            <a:r>
              <a:rPr lang="zh-CN" altLang="en-US" sz="3400" dirty="0" smtClean="0"/>
              <a:t>知，纯一</a:t>
            </a:r>
            <a:r>
              <a:rPr lang="zh-CN" altLang="en-US" sz="3400" dirty="0"/>
              <a:t>净</a:t>
            </a:r>
            <a:r>
              <a:rPr lang="zh-CN" altLang="en-US" sz="3400" dirty="0" smtClean="0"/>
              <a:t>心，唯</a:t>
            </a:r>
            <a:r>
              <a:rPr lang="zh-CN" altLang="en-US" sz="3400" dirty="0"/>
              <a:t>佛现</a:t>
            </a:r>
            <a:r>
              <a:rPr lang="zh-CN" altLang="en-US" sz="3400" dirty="0" smtClean="0"/>
              <a:t>前，念念</a:t>
            </a:r>
            <a:r>
              <a:rPr lang="zh-CN" altLang="en-US" sz="3400" dirty="0"/>
              <a:t>成</a:t>
            </a:r>
            <a:r>
              <a:rPr lang="zh-CN" altLang="en-US" sz="3400" dirty="0" smtClean="0"/>
              <a:t>净，故</a:t>
            </a:r>
            <a:r>
              <a:rPr lang="zh-CN" altLang="en-US" sz="3400" dirty="0"/>
              <a:t>临将见</a:t>
            </a:r>
            <a:r>
              <a:rPr lang="zh-CN" altLang="en-US" sz="3400" dirty="0" smtClean="0"/>
              <a:t>佛，故</a:t>
            </a:r>
            <a:r>
              <a:rPr lang="zh-CN" altLang="en-US" sz="3400" dirty="0"/>
              <a:t>云都摄</a:t>
            </a:r>
            <a:r>
              <a:rPr lang="zh-CN" altLang="en-US" sz="3400" dirty="0" smtClean="0"/>
              <a:t>六根，净</a:t>
            </a:r>
            <a:r>
              <a:rPr lang="zh-CN" altLang="en-US" sz="3400" dirty="0"/>
              <a:t>念相继。此正不思议熏变之</a:t>
            </a:r>
            <a:r>
              <a:rPr lang="zh-CN" altLang="en-US" sz="3400" dirty="0" smtClean="0"/>
              <a:t>力，净土唯心见于此矣。</a:t>
            </a:r>
            <a:endParaRPr lang="en-US" altLang="zh-CN" sz="34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400" dirty="0">
                <a:solidFill>
                  <a:srgbClr val="FF0000"/>
                </a:solidFill>
              </a:rPr>
              <a:t> </a:t>
            </a:r>
            <a:r>
              <a:rPr lang="en-US" altLang="zh-CN" sz="3400" dirty="0" smtClean="0">
                <a:solidFill>
                  <a:srgbClr val="FF0000"/>
                </a:solidFill>
              </a:rPr>
              <a:t>       </a:t>
            </a:r>
            <a:r>
              <a:rPr lang="zh-CN" altLang="en-US" sz="3400" dirty="0" smtClean="0">
                <a:solidFill>
                  <a:srgbClr val="FF0000"/>
                </a:solidFill>
              </a:rPr>
              <a:t>然</a:t>
            </a:r>
            <a:r>
              <a:rPr lang="zh-CN" altLang="en-US" sz="3400" dirty="0">
                <a:solidFill>
                  <a:srgbClr val="FF0000"/>
                </a:solidFill>
              </a:rPr>
              <a:t>见乃生死之</a:t>
            </a:r>
            <a:r>
              <a:rPr lang="zh-CN" altLang="en-US" sz="3400" dirty="0" smtClean="0">
                <a:solidFill>
                  <a:srgbClr val="FF0000"/>
                </a:solidFill>
              </a:rPr>
              <a:t>本，若参</a:t>
            </a:r>
            <a:r>
              <a:rPr lang="zh-CN" altLang="en-US" sz="3400" dirty="0">
                <a:solidFill>
                  <a:srgbClr val="FF0000"/>
                </a:solidFill>
              </a:rPr>
              <a:t>禅则曰不用求</a:t>
            </a:r>
            <a:r>
              <a:rPr lang="zh-CN" altLang="en-US" sz="3400" dirty="0" smtClean="0">
                <a:solidFill>
                  <a:srgbClr val="FF0000"/>
                </a:solidFill>
              </a:rPr>
              <a:t>真，唯</a:t>
            </a:r>
            <a:r>
              <a:rPr lang="zh-CN" altLang="en-US" sz="3400" dirty="0">
                <a:solidFill>
                  <a:srgbClr val="FF0000"/>
                </a:solidFill>
              </a:rPr>
              <a:t>须息</a:t>
            </a:r>
            <a:r>
              <a:rPr lang="zh-CN" altLang="en-US" sz="3400" dirty="0" smtClean="0">
                <a:solidFill>
                  <a:srgbClr val="FF0000"/>
                </a:solidFill>
              </a:rPr>
              <a:t>见；若念佛，则</a:t>
            </a:r>
            <a:r>
              <a:rPr lang="zh-CN" altLang="en-US" sz="3400" dirty="0">
                <a:solidFill>
                  <a:srgbClr val="FF0000"/>
                </a:solidFill>
              </a:rPr>
              <a:t>转染见而成净见。唯一见</a:t>
            </a:r>
            <a:r>
              <a:rPr lang="zh-CN" altLang="en-US" sz="3400" dirty="0" smtClean="0">
                <a:solidFill>
                  <a:srgbClr val="FF0000"/>
                </a:solidFill>
              </a:rPr>
              <a:t>分，有用</a:t>
            </a:r>
            <a:r>
              <a:rPr lang="zh-CN" altLang="en-US" sz="3400" dirty="0">
                <a:solidFill>
                  <a:srgbClr val="FF0000"/>
                </a:solidFill>
              </a:rPr>
              <a:t>与</a:t>
            </a:r>
            <a:r>
              <a:rPr lang="zh-CN" altLang="en-US" sz="3400" dirty="0" smtClean="0">
                <a:solidFill>
                  <a:srgbClr val="FF0000"/>
                </a:solidFill>
              </a:rPr>
              <a:t>不用，此</a:t>
            </a:r>
            <a:r>
              <a:rPr lang="zh-CN" altLang="en-US" sz="3400" dirty="0">
                <a:solidFill>
                  <a:srgbClr val="FF0000"/>
                </a:solidFill>
              </a:rPr>
              <a:t>禅净之分也。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742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9036496" cy="674136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en-US" dirty="0" smtClean="0"/>
              <a:t>         蕅益云：</a:t>
            </a:r>
            <a:r>
              <a:rPr lang="en-US" altLang="zh-CN" dirty="0" smtClean="0"/>
              <a:t> </a:t>
            </a:r>
            <a:r>
              <a:rPr lang="zh-CN" altLang="en-US" dirty="0" smtClean="0"/>
              <a:t>七</a:t>
            </a:r>
            <a:r>
              <a:rPr lang="zh-CN" altLang="en-US" dirty="0"/>
              <a:t>大次第，先根后识。今识大后，方明根大者，</a:t>
            </a:r>
            <a:r>
              <a:rPr lang="zh-CN" altLang="en-US" dirty="0">
                <a:solidFill>
                  <a:srgbClr val="FF0066"/>
                </a:solidFill>
              </a:rPr>
              <a:t>以此念佛三昧，亦逗此方机宜，末世众生，须依念佛得度</a:t>
            </a:r>
            <a:r>
              <a:rPr lang="zh-CN" altLang="en-US" dirty="0" smtClean="0">
                <a:solidFill>
                  <a:srgbClr val="FF0066"/>
                </a:solidFill>
              </a:rPr>
              <a:t>。又</a:t>
            </a:r>
            <a:r>
              <a:rPr lang="zh-CN" altLang="en-US" dirty="0">
                <a:solidFill>
                  <a:srgbClr val="FF0066"/>
                </a:solidFill>
              </a:rPr>
              <a:t>四种三昧，同名念佛。念佛三昧，名为三昧中王，能摄一切三昧故也。</a:t>
            </a:r>
            <a:r>
              <a:rPr lang="zh-CN" altLang="en-US" dirty="0"/>
              <a:t>十六观经云：“但见此菩萨一毛孔光，即见十方无量诸佛净妙光明。是故号此菩萨名无边光。以智慧光，普照一切，令离三涂，得无上力，是故号此菩萨名大势至。</a:t>
            </a:r>
            <a:r>
              <a:rPr lang="zh-CN" altLang="en-US" dirty="0" smtClean="0"/>
              <a:t>”</a:t>
            </a:r>
            <a:r>
              <a:rPr lang="en-US" altLang="zh-CN" dirty="0" smtClean="0"/>
              <a:t>……</a:t>
            </a:r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依</a:t>
            </a:r>
            <a:r>
              <a:rPr lang="zh-CN" altLang="en-US" dirty="0"/>
              <a:t>此六根而修念佛三昧，复有三种不同：</a:t>
            </a:r>
          </a:p>
          <a:p>
            <a:pPr marL="0" indent="0"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         一者</a:t>
            </a:r>
            <a:r>
              <a:rPr lang="zh-CN" altLang="en-US" dirty="0">
                <a:solidFill>
                  <a:srgbClr val="FF0000"/>
                </a:solidFill>
              </a:rPr>
              <a:t>惟念自佛，二者惟念他佛，三者自他俱念。</a:t>
            </a:r>
          </a:p>
          <a:p>
            <a:pPr marL="0" indent="0">
              <a:buNone/>
            </a:pPr>
            <a:r>
              <a:rPr lang="zh-CN" altLang="en-US" dirty="0" smtClean="0"/>
              <a:t>         若</a:t>
            </a:r>
            <a:r>
              <a:rPr lang="zh-CN" altLang="en-US" dirty="0"/>
              <a:t>惟念自佛，则与二十四种圆通是同，惟须一重能所，所谓以六根为所观，以妙观察智相应心品为能观。如</a:t>
            </a:r>
            <a:r>
              <a:rPr lang="en-US" altLang="zh-CN" dirty="0"/>
              <a:t>《</a:t>
            </a:r>
            <a:r>
              <a:rPr lang="zh-CN" altLang="en-US" dirty="0"/>
              <a:t>央掘经</a:t>
            </a:r>
            <a:r>
              <a:rPr lang="en-US" altLang="zh-CN" dirty="0"/>
              <a:t>》</a:t>
            </a:r>
            <a:r>
              <a:rPr lang="zh-CN" altLang="en-US" dirty="0"/>
              <a:t>云：“所谓彼眼根，于诸如来常，具足无减修，了了分明见。乃至彼意根，于诸如来常，具足无减修，了了分明知”等。此则该摄一切诸教，一切禅宗直指法门，罄无不尽也。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3137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88640"/>
            <a:ext cx="8928992" cy="648072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en-US" dirty="0" smtClean="0"/>
              <a:t>        若</a:t>
            </a:r>
            <a:r>
              <a:rPr lang="zh-CN" altLang="en-US" dirty="0"/>
              <a:t>惟念他佛，则与二十四种圆通有别，须知两重能所：所谓妙观察智为能观，六根为所观。六根为能念，诸佛果德为所念。由第六识夹持六根，专注佛境，俾眼所见无非佛色，耳所闻无非佛声，鼻所嗅无非佛香，舌所宣无非佛号，身所对无非佛境，意所缘无非佛法，此则该摄</a:t>
            </a:r>
            <a:r>
              <a:rPr lang="en-US" altLang="zh-CN" dirty="0"/>
              <a:t>《</a:t>
            </a:r>
            <a:r>
              <a:rPr lang="zh-CN" altLang="en-US" dirty="0"/>
              <a:t>弥陀</a:t>
            </a:r>
            <a:r>
              <a:rPr lang="en-US" altLang="zh-CN" dirty="0"/>
              <a:t>》《</a:t>
            </a:r>
            <a:r>
              <a:rPr lang="zh-CN" altLang="en-US" dirty="0"/>
              <a:t>药师</a:t>
            </a:r>
            <a:r>
              <a:rPr lang="en-US" altLang="zh-CN" dirty="0"/>
              <a:t>》《</a:t>
            </a:r>
            <a:r>
              <a:rPr lang="zh-CN" altLang="en-US" dirty="0"/>
              <a:t>上生</a:t>
            </a:r>
            <a:r>
              <a:rPr lang="en-US" altLang="zh-CN" dirty="0"/>
              <a:t>》</a:t>
            </a:r>
            <a:r>
              <a:rPr lang="zh-CN" altLang="en-US" dirty="0"/>
              <a:t>等经，及莲社事想法门，罄无不尽也。</a:t>
            </a:r>
          </a:p>
          <a:p>
            <a:pPr marL="0" indent="0">
              <a:buNone/>
            </a:pPr>
            <a:r>
              <a:rPr lang="zh-CN" altLang="en-US" dirty="0" smtClean="0"/>
              <a:t>         若</a:t>
            </a:r>
            <a:r>
              <a:rPr lang="zh-CN" altLang="en-US" dirty="0"/>
              <a:t>自他俱念，则与二十四圣圆通同而复别。先须开圆顿解，了知心佛众生三无差别，自他本自不二，乃托他佛以显本性，故应佛显知本性明，托外义成，唯心观立。此则开圆解处，与诸圣同；托他佛处，与诸圣异，十六观经所谓“胜异方便”，今文所谓“不假方便，自得心开”。由其方便最为胜异，故更不假余方便也</a:t>
            </a:r>
            <a:r>
              <a:rPr lang="zh-CN" altLang="en-US" dirty="0" smtClean="0"/>
              <a:t>。</a:t>
            </a:r>
            <a:r>
              <a:rPr lang="en-US" altLang="zh-CN" dirty="0" smtClean="0"/>
              <a:t>……</a:t>
            </a: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3451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         今</a:t>
            </a:r>
            <a:r>
              <a:rPr lang="zh-CN" altLang="en-US" dirty="0"/>
              <a:t>明念佛三昧，亦有四教不同，一一教中，亦复各有念自、念他、自他俱念三种差别。</a:t>
            </a:r>
          </a:p>
          <a:p>
            <a:pPr marL="0" indent="0">
              <a:buNone/>
            </a:pPr>
            <a:r>
              <a:rPr lang="zh-CN" altLang="en-US" dirty="0" smtClean="0"/>
              <a:t>         藏教三者，观此六根无我我所，证入灭谛涅槃，名念自佛。以此六根缘佛三十二相，八十种好，灭罪生福，成出世因，名念他佛。缘想佛境，摄我六根，为欲净诸戒品，生定发慧，现证果故，名自他俱念也。</a:t>
            </a:r>
            <a:endParaRPr lang="zh-CN" altLang="en-US" dirty="0"/>
          </a:p>
          <a:p>
            <a:pPr marL="0" indent="0">
              <a:buNone/>
            </a:pPr>
            <a:r>
              <a:rPr lang="zh-CN" altLang="en-US" dirty="0" smtClean="0"/>
              <a:t>         通教三者，观此六根当体即空，非灭故空，名念自佛。六根如幻，佛身亦然，以如幻根，缘如幻佛，灭如幻罪，生如幻福，乃至得证如幻涅盘，名念他佛。所念能念无二幻故，托如幻境，成如幻观，名自他俱念也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003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/>
              <a:t> </a:t>
            </a:r>
            <a:r>
              <a:rPr lang="zh-CN" altLang="en-US" dirty="0" smtClean="0"/>
              <a:t>        别</a:t>
            </a:r>
            <a:r>
              <a:rPr lang="zh-CN" altLang="en-US" dirty="0"/>
              <a:t>教三者，观此六根，依无明有，断无明故，九界六根得灭，佛界六根得成，名念自佛。正因佛性，虽复理同，我无缘了，诸佛已具，缘念诸佛果中胜德，不生疲厌，名念他佛。我与诸佛，三因平等，诸佛圆证，我今在迷，先念化身佛，助我缘因；次念报身佛，助我了因；后念法身佛，显我正因，名自他俱念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圆</a:t>
            </a:r>
            <a:r>
              <a:rPr lang="zh-CN" altLang="en-US" dirty="0"/>
              <a:t>教三者，六根皆如来藏，如来藏中，性见觉明，觉精明见，如一见根，见周法界，闻嗅觉知，亦复如是，妙德莹然，周遍法界，是念自佛。观一佛身，即是一切诸佛之身，观一相好，即是一切相好之海，称一佛名，即是一切诸佛之名，观一法门，即是一切微妙法门，观于佛土一尘一法，即是一切诸尘诸法，见一色身，即是圆见法报化身，瞻一影像，即是如来三身实相，名念他佛。诸佛乃众生心内之佛，众生乃诸佛心内众生，观身实相，观佛亦然，全繇性具三德，成彼诸佛果上三身，观彼诸佛果上三身，即发自心本有三智，名自他俱念也</a:t>
            </a:r>
            <a:r>
              <a:rPr lang="zh-CN" altLang="en-US" dirty="0" smtClean="0"/>
              <a:t>。</a:t>
            </a:r>
            <a:r>
              <a:rPr lang="en-US" altLang="zh-CN" dirty="0" smtClean="0"/>
              <a:t>……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92942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36496" cy="674136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CN" altLang="en-US" dirty="0" smtClean="0"/>
              <a:t>         还</a:t>
            </a:r>
            <a:r>
              <a:rPr lang="zh-CN" altLang="en-US" dirty="0"/>
              <a:t>须先约三种念佛以释今文，次明四种净土以彰能摄。</a:t>
            </a:r>
          </a:p>
          <a:p>
            <a:pPr marL="0" indent="0"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         约</a:t>
            </a:r>
            <a:r>
              <a:rPr lang="zh-CN" altLang="en-US" dirty="0">
                <a:solidFill>
                  <a:srgbClr val="FF0000"/>
                </a:solidFill>
              </a:rPr>
              <a:t>念他佛释今文者：一专为忆，即指十方如来。一人专忘，即指迷倒众生。佛常逢见众生，众生常不逢见诸佛，故云若逢不逢，或见非见。次喻佛忆众生，更与寻常忆念不同，直如慈母忆子。子今忆母，亦须如母忆子，方得历生不相违远。忆者，恒审思量。念者，注心一境。忆念若深，则有现前即见佛者，如远公三见圣相之类是也。亦有当来乃见佛者，如临终佛迎，乃至华开见佛之类是也。不惟得见果佛，亦去果佛不远，如经所明不退菩提，多有一生补处是也。不假方便，谓即以念佛为第一胜异方便，非余一切方便所可及也。香喻诸佛果德。染香人身有香气等，喻揽果成因，因能克果也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51006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/>
          </a:bodyPr>
          <a:lstStyle/>
          <a:p>
            <a:pPr>
              <a:buNone/>
              <a:defRPr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、优波尼沙陀观色</a:t>
            </a:r>
          </a:p>
          <a:p>
            <a:pPr marL="0" indent="0">
              <a:buNone/>
            </a:pPr>
            <a:r>
              <a:rPr lang="zh-CN" altLang="en-US" dirty="0" smtClean="0"/>
              <a:t> 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优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婆尼沙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陀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（义为“尘性空”，“近少”）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即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从座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起，顶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礼佛足而白佛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言：“我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亦观佛最初成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道，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观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不净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相，生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大厌离。悟诸色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性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（色性本空，以如来藏为体）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，以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从不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净，白骨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微尘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归于虚空，空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色二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无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（色、空皆为如来藏所现之同异二相），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成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无学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道，如来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印我名尼沙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陀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（尘性空）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尘色既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尽，妙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色密圆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（观色法非因缘非自然，本如来藏。即观性色真空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，性空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真色，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清净本然，周遍法界，随众生心，应所知量）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，我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从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色相，得阿罗汉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。佛问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圆通，如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我所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证，色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因为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上。”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dirty="0" smtClean="0"/>
              <a:t>   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312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7413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         </a:t>
            </a:r>
            <a:r>
              <a:rPr lang="zh-CN" altLang="en-US" dirty="0" smtClean="0">
                <a:solidFill>
                  <a:srgbClr val="FF0000"/>
                </a:solidFill>
              </a:rPr>
              <a:t>约</a:t>
            </a:r>
            <a:r>
              <a:rPr lang="zh-CN" altLang="en-US" dirty="0">
                <a:solidFill>
                  <a:srgbClr val="FF0000"/>
                </a:solidFill>
              </a:rPr>
              <a:t>念自佛释今文者：一专为忆，以喻本觉之性，随诸众生流转五道，不相暂离。一人专忘，以喻始觉在无明时，念念背觉合尘，始本不离，故若逢；始本不合，故不逢。本即在始，故或见；始恒迷本，故非见也。十方如来，即指众生本觉之性，元自竖穷横遍，能生始觉，喻之如母。始觉在无明时，全体从本觉起，而违背本觉，喻以如子逃逝也。现前见佛，是圆初住，亲见本觉法身。当来见佛，是圆五品六根，相似见于本觉。去佛不远，谓去自心妙觉极果不远。不假方便，谓不假诸余方便，非谓念自心佛不是胜妙方便也。香喻本觉理性。染香人身有香气，喻无明熏变成始觉也。</a:t>
            </a:r>
          </a:p>
          <a:p>
            <a:pPr marL="0" indent="0">
              <a:buNone/>
            </a:pPr>
            <a:r>
              <a:rPr lang="zh-CN" altLang="en-US" dirty="0" smtClean="0"/>
              <a:t>         约</a:t>
            </a:r>
            <a:r>
              <a:rPr lang="zh-CN" altLang="en-US" dirty="0"/>
              <a:t>自他俱念，例此可知。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9444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36496" cy="685800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CN" altLang="en-US" dirty="0" smtClean="0"/>
              <a:t>         次</a:t>
            </a:r>
            <a:r>
              <a:rPr lang="zh-CN" altLang="en-US" dirty="0"/>
              <a:t>明四种净土以彰能摄者：所谓凡圣同居净土，方便有余净土，实报无障碍净土，常寂光净土也。</a:t>
            </a:r>
          </a:p>
          <a:p>
            <a:pPr marL="0" indent="0">
              <a:buNone/>
            </a:pPr>
            <a:r>
              <a:rPr lang="zh-CN" altLang="en-US" dirty="0" smtClean="0"/>
              <a:t>         今</a:t>
            </a:r>
            <a:r>
              <a:rPr lang="zh-CN" altLang="en-US" dirty="0"/>
              <a:t>以藏通二教念他佛、念自他佛二种三昧，摄归同居、方便二种净土，谓藏七贤，通干慧性地，皆归同居净。藏四果，通见地已上，皆归方便净也。</a:t>
            </a:r>
          </a:p>
          <a:p>
            <a:pPr marL="0" indent="0">
              <a:buNone/>
            </a:pPr>
            <a:r>
              <a:rPr lang="zh-CN" altLang="en-US" dirty="0" smtClean="0"/>
              <a:t>         以</a:t>
            </a:r>
            <a:r>
              <a:rPr lang="zh-CN" altLang="en-US" dirty="0"/>
              <a:t>别教二种念佛三昧，摄归</a:t>
            </a:r>
            <a:r>
              <a:rPr lang="zh-CN" altLang="en-US" dirty="0" smtClean="0"/>
              <a:t>同居、方便、实</a:t>
            </a:r>
            <a:r>
              <a:rPr lang="zh-CN" altLang="en-US" dirty="0"/>
              <a:t>报三种净土。十信位，归同居净。十住十行十回向位，归方便净。十地证道同圆，由念他佛之力，归实报净也。</a:t>
            </a:r>
          </a:p>
          <a:p>
            <a:pPr marL="0" indent="0">
              <a:buNone/>
            </a:pPr>
            <a:r>
              <a:rPr lang="zh-CN" altLang="en-US" dirty="0" smtClean="0"/>
              <a:t>         以</a:t>
            </a:r>
            <a:r>
              <a:rPr lang="zh-CN" altLang="en-US" dirty="0"/>
              <a:t>圆教二种念佛三昧，摄归四种净土。五品位，归同居净。十信位，归方便净。初住去，归实报净，亦复分证寂光。妙觉位，归于究竟寂光净也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9579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669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        若夫</a:t>
            </a:r>
            <a:r>
              <a:rPr lang="zh-CN" altLang="en-US" dirty="0"/>
              <a:t>单念自佛，则通教已办地上，能归方便净土，干慧性地不能归同居净土，藏教一总不能。圆教能归实报、寂光二种净土，别教不能。又圆教但念自佛者，但能竖入上三净土，不能横超西方净土。</a:t>
            </a:r>
          </a:p>
          <a:p>
            <a:pPr marL="0" indent="0">
              <a:buNone/>
            </a:pPr>
            <a:r>
              <a:rPr lang="zh-CN" altLang="en-US" dirty="0" smtClean="0"/>
              <a:t>         又</a:t>
            </a:r>
            <a:r>
              <a:rPr lang="zh-CN" altLang="en-US" dirty="0"/>
              <a:t>单念自佛，则是诸圣所同，不显此门独妙。又单被四教利根，不能普被四教三根，故非势至化他之本旨也。</a:t>
            </a:r>
          </a:p>
          <a:p>
            <a:pPr marL="0" indent="0">
              <a:buNone/>
            </a:pPr>
            <a:r>
              <a:rPr lang="zh-CN" altLang="en-US" dirty="0" smtClean="0"/>
              <a:t>        问</a:t>
            </a:r>
            <a:r>
              <a:rPr lang="zh-CN" altLang="en-US" dirty="0"/>
              <a:t>曰：但念他佛，得非心外取境耶？答</a:t>
            </a:r>
            <a:r>
              <a:rPr lang="zh-CN" altLang="en-US" dirty="0" smtClean="0"/>
              <a:t>曰：圆</a:t>
            </a:r>
            <a:r>
              <a:rPr lang="zh-CN" altLang="en-US" dirty="0"/>
              <a:t>人炽然但念他佛，了知他佛不离自心。权乘纵未了达自心，究竟心外决无别佛。故此念佛三昧，若迷若悟，皆可共遵。迷者遵之，则不假方便，自得心开。悟者遵之，则自他不二，始觉合本矣，名为三昧中王。不亦宜乎！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12274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32416606"/>
              </p:ext>
            </p:extLst>
          </p:nvPr>
        </p:nvGraphicFramePr>
        <p:xfrm>
          <a:off x="179388" y="188914"/>
          <a:ext cx="8857108" cy="643540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14277"/>
                <a:gridCol w="2214277"/>
                <a:gridCol w="2214277"/>
                <a:gridCol w="2214277"/>
              </a:tblGrid>
              <a:tr h="1007838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      法义</a:t>
                      </a:r>
                      <a:endParaRPr lang="en-US" altLang="zh-CN" sz="240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喻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念自佛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念他佛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念自他二佛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1008112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母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本觉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果佛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所念者，自性本觉、果佛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1310491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子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始觉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众生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能念者，</a:t>
                      </a:r>
                      <a:endParaRPr lang="en-US" altLang="zh-CN" sz="240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始觉、凡夫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1310491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母子相忆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背尘合觉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忆佛念佛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借念他佛，始本合一，生佛相应。</a:t>
                      </a:r>
                    </a:p>
                    <a:p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1310491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母子相会</a:t>
                      </a:r>
                      <a:endParaRPr lang="en-US" altLang="zh-CN" sz="240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母子俱亡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始本合一</a:t>
                      </a:r>
                      <a:endParaRPr lang="en-US" altLang="zh-CN" sz="240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始本俱忘</a:t>
                      </a:r>
                      <a:endParaRPr lang="en-US" altLang="zh-CN" sz="240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归于无念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现前当来必定见佛</a:t>
                      </a:r>
                      <a:endParaRPr lang="en-US" altLang="zh-CN" sz="240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当下念佛，当下见自他二佛，当下往生，当下度生。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0696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0"/>
            <a:ext cx="9144000" cy="6741368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zh-CN" altLang="en-US" sz="38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●余</a:t>
            </a:r>
            <a:r>
              <a:rPr lang="zh-CN" altLang="en-US" sz="3800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论：用持名念佛来修耳根圆通</a:t>
            </a:r>
          </a:p>
          <a:p>
            <a:pPr algn="l">
              <a:lnSpc>
                <a:spcPct val="90000"/>
              </a:lnSpc>
            </a:pPr>
            <a:r>
              <a:rPr lang="zh-CN" altLang="en-US" sz="3800" b="1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</a:rPr>
              <a:t>   </a:t>
            </a: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修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耳根圆通，从耳根入手，以闻性为所观境</a:t>
            </a: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。有三种方法可用</a:t>
            </a:r>
            <a:r>
              <a:rPr lang="en-US" altLang="zh-CN" dirty="0" smtClean="0">
                <a:solidFill>
                  <a:schemeClr val="tx1"/>
                </a:solidFill>
                <a:latin typeface="+mn-ea"/>
              </a:rPr>
              <a:t>——</a:t>
            </a:r>
          </a:p>
          <a:p>
            <a:pPr algn="l">
              <a:lnSpc>
                <a:spcPct val="110000"/>
              </a:lnSpc>
            </a:pP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    </a:t>
            </a:r>
            <a:r>
              <a:rPr lang="en-US" altLang="zh-CN" dirty="0" smtClean="0">
                <a:solidFill>
                  <a:schemeClr val="tx1"/>
                </a:solidFill>
                <a:latin typeface="+mn-ea"/>
              </a:rPr>
              <a:t>1</a:t>
            </a: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、用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默照的方法，可以有效地解掉动结。</a:t>
            </a:r>
          </a:p>
          <a:p>
            <a:pPr algn="l">
              <a:lnSpc>
                <a:spcPct val="110000"/>
              </a:lnSpc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    </a:t>
            </a:r>
            <a:r>
              <a:rPr lang="en-US" altLang="zh-CN" dirty="0" smtClean="0">
                <a:solidFill>
                  <a:schemeClr val="tx1"/>
                </a:solidFill>
                <a:latin typeface="+mn-ea"/>
              </a:rPr>
              <a:t>2</a:t>
            </a: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、有参究的方法可以解除动结及其他诸结。动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结易解，静结难除，“有”结易透，“空”结难</a:t>
            </a: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透。此时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，默照的方法，因用功太缓，力量不足，难以出静结，故需要用参究的方法来解结。除了动结之外，其他静结、根结、觉结、空结、灭结，最适合用参究的方法来破除。</a:t>
            </a:r>
          </a:p>
          <a:p>
            <a:pPr algn="l">
              <a:lnSpc>
                <a:spcPct val="110000"/>
              </a:lnSpc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    </a:t>
            </a:r>
            <a:r>
              <a:rPr lang="en-US" altLang="zh-CN" dirty="0" smtClean="0">
                <a:solidFill>
                  <a:schemeClr val="tx1"/>
                </a:solidFill>
                <a:latin typeface="+mn-ea"/>
              </a:rPr>
              <a:t>3</a:t>
            </a: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、除了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默照、参究二法之外，还有另一殊胜方便，助我们修耳根圆通，那就是念佛禅</a:t>
            </a: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。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31137957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16632"/>
            <a:ext cx="9036496" cy="6552728"/>
          </a:xfrm>
        </p:spPr>
        <p:txBody>
          <a:bodyPr>
            <a:normAutofit/>
          </a:bodyPr>
          <a:lstStyle/>
          <a:p>
            <a:pPr algn="ctr">
              <a:buFont typeface="Wingdings" pitchFamily="2" charset="2"/>
              <a:buNone/>
            </a:pPr>
            <a:r>
              <a:rPr lang="zh-CN" altLang="en-US" b="1" dirty="0" smtClean="0">
                <a:ea typeface="黑体" pitchFamily="49" charset="-122"/>
              </a:rPr>
              <a:t>一、什么是念佛禅</a:t>
            </a:r>
            <a:endParaRPr lang="zh-CN" altLang="en-US" b="1" dirty="0">
              <a:ea typeface="黑体" pitchFamily="49" charset="-122"/>
            </a:endParaRPr>
          </a:p>
          <a:p>
            <a:pPr>
              <a:buFont typeface="Wingdings" pitchFamily="2" charset="2"/>
              <a:buNone/>
            </a:pPr>
            <a:r>
              <a:rPr lang="zh-CN" altLang="en-US" b="1" dirty="0">
                <a:ea typeface="楷体_GB2312" pitchFamily="49" charset="-122"/>
              </a:rPr>
              <a:t>       </a:t>
            </a:r>
            <a:r>
              <a:rPr lang="zh-CN" altLang="en-US" b="1" dirty="0" smtClean="0">
                <a:ea typeface="楷体_GB2312" pitchFamily="49" charset="-122"/>
              </a:rPr>
              <a:t>     </a:t>
            </a:r>
            <a:r>
              <a:rPr lang="zh-CN" altLang="en-US" dirty="0" smtClean="0">
                <a:latin typeface="+mn-ea"/>
              </a:rPr>
              <a:t>相对</a:t>
            </a:r>
            <a:r>
              <a:rPr lang="zh-CN" altLang="en-US" dirty="0">
                <a:latin typeface="+mn-ea"/>
              </a:rPr>
              <a:t>净土宗信愿往生念佛而言。立足于宗门的圆顿见地，以持名为下手处，以般若正观为指导，以见性、成就一行三昧、开发一切种智为直接目标，它是持名念佛和实相念佛的统一，亦即方便与究竟的统一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  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若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众生心，忆佛念佛，现前当来，必定见佛，去佛不远，不假方便，自得心开。</a:t>
            </a:r>
            <a:r>
              <a:rPr lang="zh-CN" altLang="en-US" sz="1400" b="1" dirty="0"/>
              <a:t>（</a:t>
            </a:r>
            <a:r>
              <a:rPr lang="en-US" altLang="zh-CN" sz="1400" b="1" dirty="0"/>
              <a:t>《</a:t>
            </a:r>
            <a:r>
              <a:rPr lang="zh-CN" altLang="en-US" sz="1400" b="1" dirty="0"/>
              <a:t>大势至菩萨念佛圆通章</a:t>
            </a:r>
            <a:r>
              <a:rPr lang="en-US" altLang="zh-CN" sz="1400" b="1" dirty="0"/>
              <a:t>》</a:t>
            </a:r>
            <a:r>
              <a:rPr lang="zh-CN" altLang="en-US" sz="1400" b="1" dirty="0"/>
              <a:t>）</a:t>
            </a:r>
            <a:r>
              <a:rPr lang="zh-CN" altLang="en-US" dirty="0"/>
              <a:t> </a:t>
            </a:r>
          </a:p>
          <a:p>
            <a:pPr>
              <a:buFont typeface="Wingdings" pitchFamily="2" charset="2"/>
              <a:buNone/>
            </a:pP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37881018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260350"/>
            <a:ext cx="9144000" cy="5904954"/>
          </a:xfrm>
        </p:spPr>
        <p:txBody>
          <a:bodyPr>
            <a:normAutofit lnSpcReduction="10000"/>
          </a:bodyPr>
          <a:lstStyle/>
          <a:p>
            <a:pPr algn="ctr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b="1" dirty="0">
                <a:ea typeface="黑体" pitchFamily="49" charset="-122"/>
              </a:rPr>
              <a:t>念佛禅与净宗念佛的区别</a:t>
            </a:r>
          </a:p>
          <a:p>
            <a:pPr>
              <a:lnSpc>
                <a:spcPct val="110000"/>
              </a:lnSpc>
              <a:buFont typeface="Wingdings" pitchFamily="2" charset="2"/>
              <a:buNone/>
            </a:pPr>
            <a:r>
              <a:rPr lang="en-US" altLang="zh-CN" dirty="0">
                <a:latin typeface="+mn-ea"/>
              </a:rPr>
              <a:t>1</a:t>
            </a:r>
            <a:r>
              <a:rPr lang="zh-CN" altLang="en-US" dirty="0">
                <a:latin typeface="+mn-ea"/>
              </a:rPr>
              <a:t>、禅宗侧重“现前见佛”，而净土侧重“当来见佛”。</a:t>
            </a:r>
          </a:p>
          <a:p>
            <a:pPr>
              <a:lnSpc>
                <a:spcPct val="110000"/>
              </a:lnSpc>
              <a:buFont typeface="Wingdings" pitchFamily="2" charset="2"/>
              <a:buNone/>
            </a:pPr>
            <a:r>
              <a:rPr lang="en-US" altLang="zh-CN" dirty="0">
                <a:latin typeface="+mn-ea"/>
              </a:rPr>
              <a:t>2</a:t>
            </a:r>
            <a:r>
              <a:rPr lang="zh-CN" altLang="en-US" dirty="0">
                <a:latin typeface="+mn-ea"/>
              </a:rPr>
              <a:t>、禅宗从理悟上强调“不假方便，自得心开”，而净土从事修上宣示“忆佛念佛”，“去佛不远”。</a:t>
            </a:r>
          </a:p>
          <a:p>
            <a:pPr>
              <a:lnSpc>
                <a:spcPct val="110000"/>
              </a:lnSpc>
              <a:buFont typeface="Wingdings" pitchFamily="2" charset="2"/>
              <a:buNone/>
            </a:pPr>
            <a:r>
              <a:rPr lang="en-US" altLang="zh-CN" dirty="0">
                <a:latin typeface="+mn-ea"/>
              </a:rPr>
              <a:t>3</a:t>
            </a:r>
            <a:r>
              <a:rPr lang="zh-CN" altLang="en-US" dirty="0">
                <a:latin typeface="+mn-ea"/>
              </a:rPr>
              <a:t>、禅宗侧重从现前一念心性上念佛成佛，而净土则</a:t>
            </a:r>
            <a:r>
              <a:rPr lang="zh-CN" altLang="en-US" dirty="0" smtClean="0">
                <a:latin typeface="+mn-ea"/>
              </a:rPr>
              <a:t>侧重临终</a:t>
            </a:r>
            <a:r>
              <a:rPr lang="zh-CN" altLang="en-US" dirty="0">
                <a:latin typeface="+mn-ea"/>
              </a:rPr>
              <a:t>乘佛愿力往生净土。</a:t>
            </a:r>
          </a:p>
          <a:p>
            <a:pPr>
              <a:lnSpc>
                <a:spcPct val="110000"/>
              </a:lnSpc>
              <a:buFont typeface="Wingdings" pitchFamily="2" charset="2"/>
              <a:buNone/>
            </a:pPr>
            <a:r>
              <a:rPr lang="en-US" altLang="zh-CN" dirty="0">
                <a:latin typeface="+mn-ea"/>
              </a:rPr>
              <a:t>4</a:t>
            </a:r>
            <a:r>
              <a:rPr lang="zh-CN" altLang="en-US" dirty="0">
                <a:latin typeface="+mn-ea"/>
              </a:rPr>
              <a:t>、禅宗侧重于自证自悟，以见</a:t>
            </a:r>
            <a:r>
              <a:rPr lang="zh-CN" altLang="en-US" dirty="0" smtClean="0">
                <a:latin typeface="+mn-ea"/>
              </a:rPr>
              <a:t>性（证圆通）为</a:t>
            </a:r>
            <a:r>
              <a:rPr lang="zh-CN" altLang="en-US" dirty="0">
                <a:latin typeface="+mn-ea"/>
              </a:rPr>
              <a:t>眼前目标，净土则侧重于乘佛愿力，以临终往生为目的。</a:t>
            </a:r>
          </a:p>
        </p:txBody>
      </p:sp>
    </p:spTree>
    <p:extLst>
      <p:ext uri="{BB962C8B-B14F-4D97-AF65-F5344CB8AC3E}">
        <p14:creationId xmlns:p14="http://schemas.microsoft.com/office/powerpoint/2010/main" val="1623810709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7950" y="0"/>
            <a:ext cx="9036050" cy="6858000"/>
          </a:xfrm>
        </p:spPr>
        <p:txBody>
          <a:bodyPr>
            <a:normAutofit fontScale="92500" lnSpcReduction="20000"/>
          </a:bodyPr>
          <a:lstStyle/>
          <a:p>
            <a:pPr algn="ctr">
              <a:buFont typeface="Wingdings" pitchFamily="2" charset="2"/>
              <a:buNone/>
            </a:pPr>
            <a:r>
              <a:rPr lang="zh-CN" altLang="en-US" sz="2800" b="1" dirty="0" smtClean="0">
                <a:ea typeface="黑体" pitchFamily="49" charset="-122"/>
              </a:rPr>
              <a:t>二、念佛禅的殊胜性</a:t>
            </a:r>
            <a:endParaRPr lang="en-US" altLang="zh-CN" sz="2800" b="1" dirty="0" smtClean="0">
              <a:ea typeface="黑体" pitchFamily="49" charset="-122"/>
            </a:endParaRPr>
          </a:p>
          <a:p>
            <a:pPr algn="ctr">
              <a:buFont typeface="Wingdings" pitchFamily="2" charset="2"/>
              <a:buNone/>
            </a:pPr>
            <a:r>
              <a:rPr lang="zh-CN" altLang="en-US" sz="2800" b="1" dirty="0" smtClean="0">
                <a:ea typeface="黑体" pitchFamily="49" charset="-122"/>
              </a:rPr>
              <a:t>（一）念佛</a:t>
            </a:r>
            <a:r>
              <a:rPr lang="zh-CN" altLang="en-US" sz="2800" b="1" dirty="0">
                <a:ea typeface="黑体" pitchFamily="49" charset="-122"/>
              </a:rPr>
              <a:t>禅是成就一行三昧、速得成佛的最胜方便</a:t>
            </a:r>
          </a:p>
          <a:p>
            <a:pPr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sz="2800" b="1" dirty="0">
                <a:ea typeface="楷体_GB2312" pitchFamily="49" charset="-122"/>
              </a:rPr>
              <a:t>            </a:t>
            </a:r>
            <a:r>
              <a:rPr lang="zh-CN" altLang="en-US" sz="2800" b="1" dirty="0" smtClean="0">
                <a:ea typeface="楷体_GB2312" pitchFamily="49" charset="-122"/>
              </a:rPr>
              <a:t>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文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殊师利白佛言：“世尊！当云何行、能速得阿耨多罗三藐三菩提？”佛言：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“文殊师利，如般若波罗蜜所说行，能速得阿耨多罗三藐三菩提。复有一行三昧，若善男子、善女人，修是三昧者，亦速得阿耨多罗三藐三菩提。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”文殊师利言：“世尊！云何名一行三昧？”佛言：“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法界一相，系缘法界，是名一行三昧。若善男子、善女人，欲入一行三昧，当先闻般若波罗蜜，如说修学，然后能入一行三昧。如法界缘，不退不坏，不思议，无碍无相。善男子、善女人，欲入一行三昧，应处空闲，舍诸乱意，不取相貌，系心一佛，专称名字，随佛方所，端身正向。能于一佛，念念相续，即是念中能见过去、未来、现在诸佛。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何以故？念一佛功德，无量无边，亦与无量诸佛功德无二。不思议佛法等无分别，皆乘一如，成最正觉，悉具无量功德，无量辩才。如是入一行三昧者，尽知恒沙诸佛法界无差别相。”</a:t>
            </a:r>
          </a:p>
        </p:txBody>
      </p:sp>
    </p:spTree>
    <p:extLst>
      <p:ext uri="{BB962C8B-B14F-4D97-AF65-F5344CB8AC3E}">
        <p14:creationId xmlns:p14="http://schemas.microsoft.com/office/powerpoint/2010/main" val="2494429921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36496" cy="6858000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（二）念佛是无上深妙禅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+mn-ea"/>
              </a:rPr>
              <a:t>智者</a:t>
            </a:r>
            <a:r>
              <a:rPr lang="zh-CN" altLang="en-US" b="1" dirty="0">
                <a:latin typeface="+mn-ea"/>
              </a:rPr>
              <a:t>大师</a:t>
            </a:r>
            <a:r>
              <a:rPr lang="en-US" altLang="zh-CN" b="1" dirty="0">
                <a:latin typeface="+mn-ea"/>
              </a:rPr>
              <a:t>《</a:t>
            </a:r>
            <a:r>
              <a:rPr lang="zh-CN" altLang="en-US" b="1" dirty="0">
                <a:latin typeface="+mn-ea"/>
              </a:rPr>
              <a:t>五方便念佛门</a:t>
            </a:r>
            <a:r>
              <a:rPr lang="en-US" altLang="zh-CN" b="1" dirty="0">
                <a:latin typeface="+mn-ea"/>
              </a:rPr>
              <a:t>》</a:t>
            </a:r>
            <a:r>
              <a:rPr lang="zh-CN" altLang="en-US" b="1" dirty="0">
                <a:latin typeface="+mn-ea"/>
              </a:rPr>
              <a:t>云：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诸佛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大慈悲，常教勅说法诸菩萨等，以种种方便，令众生易解；又自以种种方便，开示般若波罗蜜。以何义故说是般若波罗蜜？佛言：“欲令诸菩萨等增长念佛三昧故。”以何因缘令念诸佛？佛言：“若念佛者，当知是人即与文殊师利等无有异。”以何故？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此三昧者，诸佛世尊之所游戏，首楞严等诸大三昧始出生处，是知将入诸佛法，方便诚多，若以一言而具众门，无过念佛。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 所以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者何？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一切贤圣皆从念佛而生，一切智慧皆从念佛而有。假如十信菩萨及三贤菩萨，皆不离念佛、念法、念僧，乃至不离念一切种智；初地菩萨乃至八、九、十地菩萨亦不离念佛、念法、念僧，乃至不离念一切种智。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但以念知差别，随义立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名。众生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迷名，妄生异解，漂坠魔界，遂轻念佛之名，仍谓已修别为胜业。为愍此故，今略言之。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若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论修因之人，不离三贤十圣；若论证果之者，即是诸佛如来。修因之人，系心常思念十方一切佛；证果之者又特启此，以为微妙清净第一禅。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是知易入而证深，无过念佛。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嗟呼！末学之流，轻其易入，失其证深，为见所缚，良可悲矣！</a:t>
            </a:r>
          </a:p>
          <a:p>
            <a:pPr marL="0" indent="0">
              <a:buNone/>
            </a:pP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endParaRPr lang="zh-CN" altLang="en-US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114559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0425194"/>
              </p:ext>
            </p:extLst>
          </p:nvPr>
        </p:nvGraphicFramePr>
        <p:xfrm>
          <a:off x="107505" y="333371"/>
          <a:ext cx="8156869" cy="62639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1024"/>
                <a:gridCol w="353401"/>
                <a:gridCol w="353401"/>
                <a:gridCol w="434581"/>
                <a:gridCol w="434581"/>
                <a:gridCol w="362150"/>
                <a:gridCol w="362150"/>
                <a:gridCol w="407624"/>
                <a:gridCol w="362711"/>
                <a:gridCol w="725422"/>
                <a:gridCol w="435254"/>
                <a:gridCol w="435254"/>
                <a:gridCol w="435254"/>
                <a:gridCol w="362711"/>
                <a:gridCol w="362711"/>
                <a:gridCol w="435254"/>
                <a:gridCol w="349170"/>
                <a:gridCol w="393460"/>
                <a:gridCol w="390376"/>
                <a:gridCol w="390380"/>
              </a:tblGrid>
              <a:tr h="3131990">
                <a:tc rowSpan="2">
                  <a:txBody>
                    <a:bodyPr/>
                    <a:lstStyle/>
                    <a:p>
                      <a:pPr algn="ctr"/>
                      <a:endParaRPr lang="en-US" altLang="zh-CN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endParaRPr lang="en-US" altLang="zh-CN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endParaRPr lang="en-US" altLang="zh-CN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endParaRPr lang="en-US" altLang="zh-CN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endParaRPr lang="en-US" altLang="zh-CN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endParaRPr lang="en-US" altLang="zh-CN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endParaRPr lang="en-US" altLang="zh-CN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endParaRPr lang="en-US" altLang="zh-CN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念佛禅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都摄六根</a:t>
                      </a:r>
                      <a:endParaRPr lang="zh-CN" altLang="en-US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止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系缘佛号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制心一处而不作恶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寂</a:t>
                      </a:r>
                      <a:endParaRPr lang="en-US" altLang="zh-CN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寂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如虚空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身心安静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能治散乱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能暂时伏断身心之苦，得时解脱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脱尘结</a:t>
                      </a:r>
                      <a:endParaRPr lang="en-US" altLang="zh-CN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事心一不乱</a:t>
                      </a:r>
                      <a:endParaRPr lang="en-US" altLang="zh-CN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即观之止</a:t>
                      </a:r>
                      <a:endParaRPr lang="zh-CN" altLang="en-US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照而常寂，惺惺寂寂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随缘不变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一句佛号具</a:t>
                      </a:r>
                      <a:endParaRPr lang="en-US" altLang="zh-CN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三止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空观智，一切智</a:t>
                      </a:r>
                      <a:endParaRPr lang="zh-CN" altLang="en-US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US" altLang="zh-CN" b="1" dirty="0" smtClean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endParaRPr lang="en-US" altLang="zh-CN" b="1" dirty="0" smtClean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endParaRPr lang="en-US" altLang="zh-CN" b="1" dirty="0" smtClean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endParaRPr lang="en-US" altLang="zh-CN" b="1" dirty="0" smtClean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r>
                        <a:rPr lang="zh-CN" altLang="en-US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止观不二，定慧等持</a:t>
                      </a:r>
                      <a:endParaRPr lang="zh-CN" altLang="en-US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US" altLang="zh-CN" b="1" dirty="0" smtClean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endParaRPr lang="en-US" altLang="zh-CN" b="1" dirty="0" smtClean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endParaRPr lang="en-US" altLang="zh-CN" b="1" dirty="0" smtClean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endParaRPr lang="en-US" altLang="zh-CN" b="1" dirty="0" smtClean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r>
                        <a:rPr lang="zh-CN" altLang="en-US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中道智，一切种智</a:t>
                      </a:r>
                      <a:endParaRPr lang="zh-CN" altLang="en-US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US" altLang="zh-CN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endParaRPr lang="en-US" altLang="zh-CN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endParaRPr lang="en-US" altLang="zh-CN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endParaRPr lang="en-US" altLang="zh-CN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无上深妙禅，易入而深证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13199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净念相继</a:t>
                      </a:r>
                      <a:endParaRPr lang="zh-CN" altLang="en-US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观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观慧清明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心缘诸境而不乱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惺惺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如明镜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心神明净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能治昏沉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能究竟断生死之苦，得不坏之解脱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脱根觉空灭诸结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理一心不乱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即止之观</a:t>
                      </a:r>
                      <a:endParaRPr lang="zh-CN" altLang="en-US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寂而常照，寂寂惺惺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不变随缘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一句佛号具三观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假观智，道种智</a:t>
                      </a:r>
                      <a:endParaRPr lang="zh-CN" altLang="en-US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7605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260648"/>
            <a:ext cx="8928992" cy="4104455"/>
          </a:xfrm>
        </p:spPr>
        <p:txBody>
          <a:bodyPr/>
          <a:lstStyle/>
          <a:p>
            <a:pPr marL="0" indent="0">
              <a:buNone/>
            </a:pPr>
            <a:r>
              <a:rPr lang="en-US" altLang="zh-CN" b="1" dirty="0" smtClean="0"/>
              <a:t>      【</a:t>
            </a:r>
            <a:r>
              <a:rPr lang="zh-CN" altLang="en-US" b="1" dirty="0"/>
              <a:t>按</a:t>
            </a:r>
            <a:r>
              <a:rPr lang="en-US" altLang="zh-CN" b="1" dirty="0"/>
              <a:t>】</a:t>
            </a:r>
            <a:r>
              <a:rPr lang="zh-CN" altLang="en-US" dirty="0"/>
              <a:t>憨山云：此由色尘而入者也。优波尼沙陀，此</a:t>
            </a:r>
            <a:r>
              <a:rPr lang="zh-CN" altLang="en-US" dirty="0" smtClean="0"/>
              <a:t>云“近少”，</a:t>
            </a:r>
            <a:r>
              <a:rPr lang="zh-CN" altLang="en-US" dirty="0"/>
              <a:t>亦</a:t>
            </a:r>
            <a:r>
              <a:rPr lang="zh-CN" altLang="en-US" dirty="0" smtClean="0"/>
              <a:t>云“尘性空”，</a:t>
            </a:r>
            <a:r>
              <a:rPr lang="zh-CN" altLang="en-US" dirty="0"/>
              <a:t>由悟色性以得名。从不净观，以至白骨微尘，</a:t>
            </a:r>
            <a:r>
              <a:rPr lang="zh-CN" altLang="en-US" dirty="0" smtClean="0"/>
              <a:t>归于虚空</a:t>
            </a:r>
            <a:r>
              <a:rPr lang="zh-CN" altLang="en-US" dirty="0"/>
              <a:t>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      </a:t>
            </a:r>
            <a:r>
              <a:rPr lang="zh-CN" altLang="en-US" dirty="0" smtClean="0"/>
              <a:t>  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/>
              <a:t>长</a:t>
            </a:r>
            <a:r>
              <a:rPr lang="zh-CN" altLang="en-US" dirty="0"/>
              <a:t>水云：因观不净白骨微尘，故以为名。由多贪欲，故作此观以为对治。</a:t>
            </a:r>
            <a:r>
              <a:rPr lang="zh-CN" altLang="en-US" dirty="0">
                <a:solidFill>
                  <a:srgbClr val="FF0000"/>
                </a:solidFill>
              </a:rPr>
              <a:t>复了色尘本如来藏</a:t>
            </a:r>
            <a:r>
              <a:rPr lang="zh-CN" altLang="en-US" dirty="0"/>
              <a:t>，故云“悟诸色性”。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21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6247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          智者</a:t>
            </a:r>
            <a:r>
              <a:rPr lang="zh-CN" altLang="en-US" dirty="0"/>
              <a:t>大师认为，念佛不仅仅具有往生的功能，同时亦通于五禅门，具有凝心、制心、体真、方便随缘、息二边分别等止观之妙用。从这个角度来讲，念佛是“无上深妙禅”、“微妙清净第一禅”。此五禅门分别是：</a:t>
            </a:r>
          </a:p>
          <a:p>
            <a:pPr marL="0" indent="0">
              <a:buNone/>
            </a:pPr>
            <a:r>
              <a:rPr lang="zh-CN" altLang="en-US" dirty="0" smtClean="0"/>
              <a:t>          </a:t>
            </a:r>
            <a:r>
              <a:rPr lang="en-US" altLang="zh-CN" dirty="0" smtClean="0"/>
              <a:t>1</a:t>
            </a:r>
            <a:r>
              <a:rPr lang="zh-CN" altLang="en-US" dirty="0" smtClean="0"/>
              <a:t>、</a:t>
            </a:r>
            <a:r>
              <a:rPr lang="zh-CN" altLang="en-US" dirty="0"/>
              <a:t>凝心禅</a:t>
            </a:r>
            <a:r>
              <a:rPr lang="en-US" altLang="zh-CN" dirty="0"/>
              <a:t>——</a:t>
            </a:r>
            <a:r>
              <a:rPr lang="zh-CN" altLang="en-US" dirty="0"/>
              <a:t>通过念佛，凝心一处，寂静明了。相当于六妙门中的数、随二门</a:t>
            </a:r>
            <a:r>
              <a:rPr lang="zh-CN" altLang="en-US" dirty="0" smtClean="0"/>
              <a:t>。凝神静气。散心念佛。</a:t>
            </a:r>
            <a:endParaRPr lang="zh-CN" altLang="en-US" dirty="0"/>
          </a:p>
          <a:p>
            <a:pPr marL="0" indent="0">
              <a:buNone/>
            </a:pPr>
            <a:r>
              <a:rPr lang="zh-CN" altLang="en-US" dirty="0" smtClean="0"/>
              <a:t> 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凡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住心一境，名曰凝心。且如行者，念佛之时，谛观如来玉毫金相，凝然寂静，了亮洞彻，名凝心禅。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203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5527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        </a:t>
            </a:r>
            <a:r>
              <a:rPr lang="en-US" altLang="zh-CN" dirty="0" smtClean="0"/>
              <a:t>2</a:t>
            </a:r>
            <a:r>
              <a:rPr lang="zh-CN" altLang="en-US" dirty="0" smtClean="0"/>
              <a:t>、</a:t>
            </a:r>
            <a:r>
              <a:rPr lang="zh-CN" altLang="en-US" dirty="0"/>
              <a:t>制心禅</a:t>
            </a:r>
            <a:r>
              <a:rPr lang="en-US" altLang="zh-CN" dirty="0"/>
              <a:t>——</a:t>
            </a:r>
            <a:r>
              <a:rPr lang="zh-CN" altLang="en-US" dirty="0"/>
              <a:t>通过念佛，制心一处，止其驰散，得入定境。相当于六妙门中的“止门”</a:t>
            </a:r>
            <a:r>
              <a:rPr lang="zh-CN" altLang="en-US" dirty="0" smtClean="0"/>
              <a:t>。事一心不乱念佛。</a:t>
            </a:r>
            <a:endParaRPr lang="zh-CN" altLang="en-US" dirty="0"/>
          </a:p>
          <a:p>
            <a:pPr marL="0" indent="0">
              <a:buNone/>
            </a:pPr>
            <a:r>
              <a:rPr lang="zh-CN" altLang="en-US" dirty="0" smtClean="0"/>
              <a:t> 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前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虽凝心，所习惯驰散，令制之，令还谛缘金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相（佛像），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名制心禅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en-US" altLang="zh-CN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zh-CN" altLang="en-US" dirty="0" smtClean="0"/>
              <a:t>         </a:t>
            </a:r>
            <a:r>
              <a:rPr lang="en-US" altLang="zh-CN" dirty="0"/>
              <a:t>3</a:t>
            </a:r>
            <a:r>
              <a:rPr lang="zh-CN" altLang="en-US" dirty="0"/>
              <a:t>、体真禅</a:t>
            </a:r>
            <a:r>
              <a:rPr lang="en-US" altLang="zh-CN" dirty="0"/>
              <a:t>——</a:t>
            </a:r>
            <a:r>
              <a:rPr lang="zh-CN" altLang="en-US" dirty="0"/>
              <a:t>于定境中，观能念、所念性空了不可得。相当于三观中的空观、六妙门中的观门。理一心不乱念佛。</a:t>
            </a:r>
          </a:p>
          <a:p>
            <a:pPr marL="0" indent="0">
              <a:buNone/>
            </a:pPr>
            <a:r>
              <a:rPr lang="zh-CN" altLang="en-US" dirty="0"/>
              <a:t>     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前虽制心，得住定境，既非理观，皆属事修，今体本空谁制？无佛、无念，名体真禅。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66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16632"/>
            <a:ext cx="8856984" cy="604867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        </a:t>
            </a:r>
            <a:r>
              <a:rPr lang="en-US" altLang="zh-CN" dirty="0" smtClean="0"/>
              <a:t>4</a:t>
            </a:r>
            <a:r>
              <a:rPr lang="zh-CN" altLang="en-US" dirty="0" smtClean="0"/>
              <a:t>、</a:t>
            </a:r>
            <a:r>
              <a:rPr lang="zh-CN" altLang="en-US" dirty="0"/>
              <a:t>方便随缘禅</a:t>
            </a:r>
            <a:r>
              <a:rPr lang="en-US" altLang="zh-CN" dirty="0"/>
              <a:t>——</a:t>
            </a:r>
            <a:r>
              <a:rPr lang="zh-CN" altLang="en-US" dirty="0"/>
              <a:t>虽知能念、所念了不可得，然不住空寂，由空入假，随缘起观。相当于三观中的假观、六妙门中的还门</a:t>
            </a:r>
            <a:r>
              <a:rPr lang="zh-CN" altLang="en-US" dirty="0" smtClean="0"/>
              <a:t>。理事无碍一心念佛。</a:t>
            </a:r>
            <a:endParaRPr lang="zh-CN" altLang="en-US" dirty="0"/>
          </a:p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前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虽谓体真，犹滞空寂，无量名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相昧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然不知。今以无所得而为方便，从空入假，万相洞明，不为空尘之所惑乱，名方便禅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en-US" altLang="zh-CN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方便随缘禅念佛，亦称回向念佛，以回自向他、回体向用、回理向事、行利他之心而念佛。或者以不忍众生苦、不忍圣教衰之悲愿心而念佛。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724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009531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 </a:t>
            </a:r>
            <a:r>
              <a:rPr lang="en-US" altLang="zh-CN" dirty="0" smtClean="0"/>
              <a:t>5</a:t>
            </a:r>
            <a:r>
              <a:rPr lang="zh-CN" altLang="en-US" dirty="0" smtClean="0"/>
              <a:t>、</a:t>
            </a:r>
            <a:r>
              <a:rPr lang="zh-CN" altLang="en-US" dirty="0"/>
              <a:t>息二边分别禅</a:t>
            </a:r>
            <a:r>
              <a:rPr lang="en-US" altLang="zh-CN" dirty="0"/>
              <a:t>——</a:t>
            </a:r>
            <a:r>
              <a:rPr lang="zh-CN" altLang="en-US" dirty="0"/>
              <a:t>不落空有二边，空有双遣</a:t>
            </a:r>
            <a:r>
              <a:rPr lang="zh-CN" altLang="en-US" dirty="0" smtClean="0"/>
              <a:t>，凡圣双泯，离四句，绝百非，言</a:t>
            </a:r>
            <a:r>
              <a:rPr lang="zh-CN" altLang="en-US" dirty="0"/>
              <a:t>思路绝，相当于三观中的中道观，六妙门中的“净门”</a:t>
            </a:r>
            <a:r>
              <a:rPr lang="zh-CN" altLang="en-US" dirty="0" smtClean="0"/>
              <a:t>。事事无碍一心念佛。</a:t>
            </a:r>
            <a:endParaRPr lang="zh-CN" altLang="en-US" dirty="0"/>
          </a:p>
          <a:p>
            <a:pPr marL="0" indent="0">
              <a:buNone/>
            </a:pPr>
            <a:r>
              <a:rPr lang="zh-CN" altLang="en-US" dirty="0" smtClean="0"/>
              <a:t> 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体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真及以方便，各据空有，不离二边，令谛观静乱本无相貌，名言路断，思想亦绝，名息二边禅。</a:t>
            </a:r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81440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81986301"/>
              </p:ext>
            </p:extLst>
          </p:nvPr>
        </p:nvGraphicFramePr>
        <p:xfrm>
          <a:off x="1" y="104307"/>
          <a:ext cx="9036496" cy="645105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68201"/>
                <a:gridCol w="1379142"/>
                <a:gridCol w="1213229"/>
                <a:gridCol w="2561811"/>
                <a:gridCol w="1814113"/>
              </a:tblGrid>
              <a:tr h="7272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altLang="en-US" sz="2400" b="1" kern="100" dirty="0" smtClean="0"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五禅门</a:t>
                      </a:r>
                      <a:endParaRPr lang="zh-CN" sz="2400" b="1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altLang="en-US" sz="2400" b="1" kern="100" dirty="0" smtClean="0"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六妙门</a:t>
                      </a:r>
                      <a:endParaRPr lang="zh-CN" sz="2400" b="1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2400" b="1" kern="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解六结</a:t>
                      </a:r>
                      <a:endParaRPr lang="zh-CN" sz="2400" b="1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altLang="en-US" sz="2400" b="1" kern="100" dirty="0" smtClean="0"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四法界</a:t>
                      </a:r>
                      <a:endParaRPr lang="zh-CN" sz="2400" b="1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黑体" pitchFamily="49" charset="-122"/>
                          <a:ea typeface="黑体" pitchFamily="49" charset="-122"/>
                        </a:rPr>
                        <a:t>次第念佛</a:t>
                      </a:r>
                      <a:endParaRPr lang="zh-CN" altLang="en-US" sz="24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</a:tr>
              <a:tr h="7272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altLang="en-US" sz="24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凝心禅</a:t>
                      </a:r>
                      <a:endParaRPr lang="zh-CN" sz="240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altLang="en-US" sz="24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数门</a:t>
                      </a:r>
                      <a:endParaRPr lang="en-US" altLang="zh-CN" sz="2400" b="1" kern="100" dirty="0" smtClean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altLang="en-US" sz="24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随门</a:t>
                      </a:r>
                      <a:endParaRPr lang="en-US" altLang="zh-CN" sz="2400" b="1" kern="100" dirty="0" smtClean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2400" b="1" kern="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动静</a:t>
                      </a:r>
                      <a:endParaRPr lang="zh-CN" sz="2400" b="1" kern="100" dirty="0"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2400" b="1" kern="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二结</a:t>
                      </a:r>
                      <a:endParaRPr lang="zh-CN" sz="240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altLang="en-US" sz="24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事法界</a:t>
                      </a:r>
                      <a:endParaRPr lang="en-US" altLang="zh-CN" sz="2400" b="1" kern="100" dirty="0" smtClean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altLang="en-US" sz="24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（事一心）</a:t>
                      </a:r>
                      <a:endParaRPr lang="zh-CN" sz="240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散心念佛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7467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altLang="en-US" sz="24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制心禅</a:t>
                      </a:r>
                      <a:endParaRPr lang="zh-CN" sz="240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altLang="en-US" sz="24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止门</a:t>
                      </a:r>
                      <a:endParaRPr lang="zh-CN" sz="240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事一心念佛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12722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altLang="en-US" sz="24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体真禅</a:t>
                      </a:r>
                      <a:endParaRPr lang="zh-CN" sz="240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altLang="en-US" sz="24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观门</a:t>
                      </a:r>
                      <a:endParaRPr lang="zh-CN" sz="240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2400" b="1" kern="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根结</a:t>
                      </a:r>
                      <a:endParaRPr lang="zh-CN" sz="240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altLang="en-US" sz="24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理法界</a:t>
                      </a:r>
                      <a:endParaRPr lang="en-US" altLang="zh-CN" sz="2400" b="1" kern="100" dirty="0" smtClean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altLang="en-US" sz="24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（理一心）</a:t>
                      </a:r>
                      <a:endParaRPr lang="zh-CN" sz="240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理一心念佛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13275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altLang="en-US" sz="24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方便随缘禅</a:t>
                      </a:r>
                      <a:endParaRPr lang="zh-CN" sz="240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altLang="en-US" sz="24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还门</a:t>
                      </a:r>
                      <a:endParaRPr lang="zh-CN" sz="240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2400" b="1" kern="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觉结</a:t>
                      </a:r>
                      <a:endParaRPr lang="zh-CN" sz="240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altLang="en-US" sz="24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理事无碍法界</a:t>
                      </a:r>
                      <a:endParaRPr lang="en-US" altLang="zh-CN" sz="2400" b="1" kern="100" dirty="0" smtClean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altLang="en-US" sz="24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（理事无碍一心）</a:t>
                      </a:r>
                      <a:endParaRPr lang="zh-CN" sz="240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理事无碍一心念佛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72344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altLang="en-US" sz="24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息二边分别禅</a:t>
                      </a:r>
                      <a:endParaRPr lang="zh-CN" sz="240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altLang="en-US" sz="24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净门</a:t>
                      </a:r>
                      <a:endParaRPr lang="zh-CN" sz="240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2400" b="1" kern="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空结</a:t>
                      </a:r>
                      <a:endParaRPr lang="zh-CN" sz="240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altLang="en-US" sz="24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事事无碍法界</a:t>
                      </a:r>
                      <a:endParaRPr lang="en-US" altLang="zh-CN" sz="2400" b="1" kern="100" dirty="0" smtClean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altLang="en-US" sz="24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（事事无碍一心）</a:t>
                      </a:r>
                      <a:endParaRPr lang="zh-CN" sz="240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事事无碍一心念佛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92220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endParaRPr lang="zh-CN" sz="240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2400" b="1" kern="0" dirty="0">
                          <a:effectLst/>
                          <a:latin typeface="楷体" pitchFamily="49" charset="-122"/>
                          <a:ea typeface="楷体" pitchFamily="49" charset="-122"/>
                        </a:rPr>
                        <a:t>灭结</a:t>
                      </a:r>
                      <a:endParaRPr lang="zh-CN" sz="240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6451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idx="1"/>
          </p:nvPr>
        </p:nvSpPr>
        <p:spPr>
          <a:xfrm>
            <a:off x="0" y="115888"/>
            <a:ext cx="9144000" cy="684212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en-US" altLang="zh-CN" sz="3600" dirty="0" smtClean="0"/>
              <a:t>  </a:t>
            </a:r>
            <a:r>
              <a:rPr lang="zh-CN" altLang="en-US" b="1" dirty="0" smtClean="0">
                <a:ea typeface="黑体" pitchFamily="49" charset="-122"/>
              </a:rPr>
              <a:t>（三）念佛禅是耳根圆通与念佛圆通的统一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/>
              <a:t>             </a:t>
            </a:r>
            <a:r>
              <a:rPr lang="zh-CN" altLang="en-US" dirty="0" smtClean="0"/>
              <a:t>悟圆通心、证首楞严大定，是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楞严经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修证体系的核心环节。二十五圆通章，先由二十五圣各自述说因地契入圆通的方法，次由文殊菩萨根据娑婆世界众生的根性，从二十五圆通中，拣择出观音菩萨的耳根圆通法门，作为此方众生修证圆通的最胜方便。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dirty="0" smtClean="0"/>
              <a:t>            从经文中二十五圣圆通之开列顺序来看，最后压轴的是观音菩萨耳根圆通章，倒数第二出现的是大势至菩萨念佛圆通章。这两种圆通法门最后出现，决不是偶然的。个中秘密，曾被虚云老和尚一语点破：</a:t>
            </a:r>
          </a:p>
        </p:txBody>
      </p:sp>
    </p:spTree>
    <p:extLst>
      <p:ext uri="{BB962C8B-B14F-4D97-AF65-F5344CB8AC3E}">
        <p14:creationId xmlns:p14="http://schemas.microsoft.com/office/powerpoint/2010/main" val="410098607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内容占位符 2"/>
          <p:cNvSpPr>
            <a:spLocks noGrp="1"/>
          </p:cNvSpPr>
          <p:nvPr>
            <p:ph idx="1"/>
          </p:nvPr>
        </p:nvSpPr>
        <p:spPr>
          <a:xfrm>
            <a:off x="0" y="188913"/>
            <a:ext cx="9144000" cy="633571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zh-CN" altLang="en-US" smtClean="0"/>
              <a:t>         虚云老和尚住持南华寺的时候，有一天，朱镜宙老居士前来拜访虚老，谈及</a:t>
            </a:r>
            <a:r>
              <a:rPr lang="en-US" altLang="zh-CN" smtClean="0"/>
              <a:t>《</a:t>
            </a:r>
            <a:r>
              <a:rPr lang="zh-CN" altLang="en-US" smtClean="0"/>
              <a:t>楞严经</a:t>
            </a:r>
            <a:r>
              <a:rPr lang="en-US" altLang="zh-CN" smtClean="0"/>
              <a:t>》</a:t>
            </a:r>
            <a:r>
              <a:rPr lang="zh-CN" altLang="en-US" smtClean="0"/>
              <a:t>二十五圣圆通之事。朱镜宙问虚老：“二十五圣圆通中，哪一圆通法门，最适合末法时代众生修习？”虚老回答说：“大势至菩萨念佛圆通。”朱镜宙大为惊诧：“和尚是不是口误，或者记错了？经中分明记载，文殊菩萨奉佛之令，拣择二十五圆通，最后认定观音菩萨耳根圆通最适合娑婆众生修习！”虚老回答说：“汝念佛不用耳根耶？”</a:t>
            </a:r>
          </a:p>
          <a:p>
            <a:pPr marL="0" indent="0">
              <a:buFont typeface="Arial" charset="0"/>
              <a:buNone/>
            </a:pPr>
            <a:r>
              <a:rPr lang="zh-CN" altLang="en-US" smtClean="0"/>
              <a:t>        可见，在虚老那里，耳根圆通和念佛圆通是可以融为一体的。</a:t>
            </a:r>
          </a:p>
        </p:txBody>
      </p:sp>
    </p:spTree>
    <p:extLst>
      <p:ext uri="{BB962C8B-B14F-4D97-AF65-F5344CB8AC3E}">
        <p14:creationId xmlns:p14="http://schemas.microsoft.com/office/powerpoint/2010/main" val="2184088857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内容占位符 2"/>
          <p:cNvSpPr>
            <a:spLocks noGrp="1"/>
          </p:cNvSpPr>
          <p:nvPr>
            <p:ph idx="1"/>
          </p:nvPr>
        </p:nvSpPr>
        <p:spPr>
          <a:xfrm>
            <a:off x="12700" y="0"/>
            <a:ext cx="9023350" cy="601027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zh-CN" altLang="en-US" smtClean="0"/>
              <a:t>         将两种圆通融于一体之修法，贯彻于虚云老和尚的一生，而绝非一时的趁兴之谈。戒尘和尚</a:t>
            </a:r>
            <a:r>
              <a:rPr lang="en-US" altLang="zh-CN" smtClean="0"/>
              <a:t>《</a:t>
            </a:r>
            <a:r>
              <a:rPr lang="zh-CN" altLang="en-US" smtClean="0"/>
              <a:t>关中寱语</a:t>
            </a:r>
            <a:r>
              <a:rPr lang="en-US" altLang="zh-CN" smtClean="0"/>
              <a:t>》</a:t>
            </a:r>
            <a:r>
              <a:rPr lang="zh-CN" altLang="en-US" smtClean="0"/>
              <a:t>记载了这样一件事情：</a:t>
            </a:r>
          </a:p>
          <a:p>
            <a:pPr marL="0" indent="0">
              <a:buFont typeface="Arial" charset="0"/>
              <a:buNone/>
            </a:pPr>
            <a:r>
              <a:rPr lang="zh-CN" altLang="en-US" b="1" smtClean="0">
                <a:latin typeface="楷体" pitchFamily="49" charset="-122"/>
                <a:ea typeface="楷体" pitchFamily="49" charset="-122"/>
              </a:rPr>
              <a:t>    是年山中，请月公法师讲</a:t>
            </a:r>
            <a:r>
              <a:rPr lang="en-US" altLang="zh-CN" b="1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smtClean="0">
                <a:latin typeface="楷体" pitchFamily="49" charset="-122"/>
                <a:ea typeface="楷体" pitchFamily="49" charset="-122"/>
              </a:rPr>
              <a:t>楞严</a:t>
            </a:r>
            <a:r>
              <a:rPr lang="en-US" altLang="zh-CN" b="1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smtClean="0">
                <a:latin typeface="楷体" pitchFamily="49" charset="-122"/>
                <a:ea typeface="楷体" pitchFamily="49" charset="-122"/>
              </a:rPr>
              <a:t>，余与虚兄皆在座听讲。一日，虚兄复讲</a:t>
            </a:r>
            <a:r>
              <a:rPr lang="en-US" altLang="zh-CN" b="1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smtClean="0">
                <a:latin typeface="楷体" pitchFamily="49" charset="-122"/>
                <a:ea typeface="楷体" pitchFamily="49" charset="-122"/>
              </a:rPr>
              <a:t>大势至菩萨圆通章</a:t>
            </a:r>
            <a:r>
              <a:rPr lang="en-US" altLang="zh-CN" b="1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smtClean="0">
                <a:latin typeface="楷体" pitchFamily="49" charset="-122"/>
                <a:ea typeface="楷体" pitchFamily="49" charset="-122"/>
              </a:rPr>
              <a:t>，力赞念佛宗旨。余与之辨驳曰：“</a:t>
            </a:r>
            <a:r>
              <a:rPr lang="en-US" altLang="zh-CN" b="1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smtClean="0">
                <a:latin typeface="楷体" pitchFamily="49" charset="-122"/>
                <a:ea typeface="楷体" pitchFamily="49" charset="-122"/>
              </a:rPr>
              <a:t>楞严</a:t>
            </a:r>
            <a:r>
              <a:rPr lang="en-US" altLang="zh-CN" b="1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smtClean="0">
                <a:latin typeface="楷体" pitchFamily="49" charset="-122"/>
                <a:ea typeface="楷体" pitchFamily="49" charset="-122"/>
              </a:rPr>
              <a:t>宗旨，文殊只选观音耳根圆通，如何偏赞念佛，岂不违背经义乎？”彼此相辩者数日。月公闻之，呵止乃已。</a:t>
            </a:r>
            <a:endParaRPr lang="en-US" altLang="zh-CN" b="1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Font typeface="Arial" charset="0"/>
              <a:buNone/>
            </a:pPr>
            <a:r>
              <a:rPr lang="zh-CN" altLang="en-US" smtClean="0"/>
              <a:t>         可见，在终南山住山期间，虚老就主张将念佛圆通和耳根圆通融为一体。</a:t>
            </a:r>
          </a:p>
          <a:p>
            <a:pPr marL="0" indent="0">
              <a:buFont typeface="Arial" charset="0"/>
              <a:buNone/>
            </a:pPr>
            <a:endParaRPr lang="zh-CN" altLang="en-US" smtClean="0"/>
          </a:p>
          <a:p>
            <a:pPr marL="0" indent="0">
              <a:buFont typeface="Arial" charset="0"/>
              <a:buNone/>
            </a:pPr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238035634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内容占位符 2"/>
          <p:cNvSpPr>
            <a:spLocks noGrp="1"/>
          </p:cNvSpPr>
          <p:nvPr>
            <p:ph idx="1"/>
          </p:nvPr>
        </p:nvSpPr>
        <p:spPr>
          <a:xfrm>
            <a:off x="179388" y="115888"/>
            <a:ext cx="8713787" cy="674211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zh-CN" altLang="en-US" smtClean="0"/>
              <a:t>        </a:t>
            </a:r>
            <a:r>
              <a:rPr lang="zh-CN" altLang="en-US" sz="2800" smtClean="0"/>
              <a:t>净慧和尚在</a:t>
            </a:r>
            <a:r>
              <a:rPr lang="en-US" altLang="zh-CN" sz="2800" smtClean="0"/>
              <a:t>《</a:t>
            </a:r>
            <a:r>
              <a:rPr lang="zh-CN" altLang="en-US" sz="2800" smtClean="0"/>
              <a:t>虚云老和尚的禅风</a:t>
            </a:r>
            <a:r>
              <a:rPr lang="en-US" altLang="zh-CN" sz="2800" smtClean="0"/>
              <a:t>》</a:t>
            </a:r>
            <a:r>
              <a:rPr lang="zh-CN" altLang="en-US" sz="2800" smtClean="0"/>
              <a:t>一文中亦提到这一点：</a:t>
            </a:r>
          </a:p>
          <a:p>
            <a:pPr marL="0" indent="0">
              <a:buFont typeface="Arial" charset="0"/>
              <a:buNone/>
            </a:pPr>
            <a:r>
              <a:rPr lang="zh-CN" altLang="en-US" sz="2800" smtClean="0"/>
              <a:t>        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“老和尚对于净土和密宗，都有他自己的一些看法。他主张“唯心净土，自性弥陀”，“心净则佛土净”。所以在自力的基础上，他也提倡修净土法门。他认为修净土法门的关键是“唯心净土，自性弥陀”，认为净土和禅是密切相关的。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关于念佛，他提倡观音菩萨的耳根圆通，要反闻闻自性。念佛不是数量念得越多越好，而是看你能不能反闻闻自性。念佛要用耳根，要把你念佛这一念，听得清清楚楚、明明白白，不要停留在心思上，要用自性来闻，要闻到自性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”</a:t>
            </a:r>
            <a:endParaRPr lang="en-US" altLang="zh-CN" sz="2800" b="1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Font typeface="Arial" charset="0"/>
              <a:buNone/>
            </a:pPr>
            <a:r>
              <a:rPr lang="zh-CN" altLang="en-US" sz="2800" smtClean="0"/>
              <a:t>         实际上，虚云老和尚所主张的念佛法门，将耳根圆通和念佛圆通融为一体，正是我们所说的念佛禅之根本所在。</a:t>
            </a:r>
          </a:p>
          <a:p>
            <a:pPr marL="0" indent="0">
              <a:buFont typeface="Arial" charset="0"/>
              <a:buNone/>
            </a:pPr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63344270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79388" y="115888"/>
            <a:ext cx="8785225" cy="662548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zh-CN" altLang="en-US" sz="2800" b="1" dirty="0" smtClean="0">
                <a:ea typeface="黑体" pitchFamily="49" charset="-122"/>
              </a:rPr>
              <a:t>三、念佛的真正含义是什么？</a:t>
            </a:r>
            <a:endParaRPr lang="en-US" altLang="zh-CN" sz="2800" b="1" dirty="0" smtClean="0">
              <a:ea typeface="黑体" pitchFamily="49" charset="-122"/>
            </a:endParaRPr>
          </a:p>
          <a:p>
            <a:pPr algn="ctr">
              <a:buFont typeface="Wingdings" pitchFamily="2" charset="2"/>
              <a:buNone/>
            </a:pPr>
            <a:r>
              <a:rPr lang="zh-CN" altLang="en-US" sz="2800" b="1" dirty="0" smtClean="0">
                <a:ea typeface="黑体" pitchFamily="49" charset="-122"/>
              </a:rPr>
              <a:t>如何是念佛</a:t>
            </a:r>
            <a:r>
              <a:rPr lang="zh-CN" altLang="en-US" sz="2800" b="1" dirty="0">
                <a:ea typeface="黑体" pitchFamily="49" charset="-122"/>
              </a:rPr>
              <a:t>？无所念者是名</a:t>
            </a:r>
            <a:r>
              <a:rPr lang="zh-CN" altLang="en-US" sz="2800" b="1" dirty="0" smtClean="0">
                <a:ea typeface="黑体" pitchFamily="49" charset="-122"/>
              </a:rPr>
              <a:t>念佛</a:t>
            </a:r>
            <a:endParaRPr lang="en-US" altLang="zh-CN" sz="2800" b="1" dirty="0" smtClean="0">
              <a:ea typeface="黑体" pitchFamily="49" charset="-122"/>
            </a:endParaRPr>
          </a:p>
          <a:p>
            <a:pPr algn="ctr">
              <a:buFont typeface="Wingdings" pitchFamily="2" charset="2"/>
              <a:buNone/>
            </a:pPr>
            <a:endParaRPr lang="zh-CN" altLang="en-US" sz="2800" b="1" dirty="0">
              <a:ea typeface="黑体" pitchFamily="49" charset="-122"/>
            </a:endParaRPr>
          </a:p>
          <a:p>
            <a:pPr>
              <a:buFont typeface="Wingdings" pitchFamily="2" charset="2"/>
              <a:buNone/>
            </a:pPr>
            <a:r>
              <a:rPr lang="zh-CN" altLang="en-US" sz="2800" dirty="0">
                <a:latin typeface="+mn-ea"/>
              </a:rPr>
              <a:t>      </a:t>
            </a:r>
            <a:r>
              <a:rPr lang="zh-CN" altLang="en-US" sz="2800" dirty="0" smtClean="0">
                <a:latin typeface="+mn-ea"/>
              </a:rPr>
              <a:t>念佛</a:t>
            </a:r>
            <a:r>
              <a:rPr lang="zh-CN" altLang="en-US" sz="2800" dirty="0">
                <a:latin typeface="+mn-ea"/>
              </a:rPr>
              <a:t>的方法，亦即以虚空明镜的不二之智，通过持佛名号，当下一念与自性佛相应，与十方诸佛之平等普熏之真如三昧力相应，与阿弥陀佛法界藏身相应。</a:t>
            </a:r>
          </a:p>
          <a:p>
            <a:pPr>
              <a:buFont typeface="Wingdings" pitchFamily="2" charset="2"/>
              <a:buNone/>
            </a:pPr>
            <a:r>
              <a:rPr lang="zh-CN" altLang="en-US" sz="2800" dirty="0">
                <a:latin typeface="+mn-ea"/>
              </a:rPr>
              <a:t>      </a:t>
            </a:r>
            <a:r>
              <a:rPr lang="en-US" altLang="zh-CN" sz="2800" dirty="0" smtClean="0">
                <a:latin typeface="+mn-ea"/>
              </a:rPr>
              <a:t>1</a:t>
            </a:r>
            <a:r>
              <a:rPr lang="zh-CN" altLang="en-US" sz="2800" dirty="0">
                <a:latin typeface="+mn-ea"/>
              </a:rPr>
              <a:t>、以“无念”心（不动心、不二心）念佛；</a:t>
            </a:r>
          </a:p>
          <a:p>
            <a:pPr>
              <a:buFont typeface="Wingdings" pitchFamily="2" charset="2"/>
              <a:buNone/>
            </a:pPr>
            <a:r>
              <a:rPr lang="zh-CN" altLang="en-US" sz="2800" dirty="0">
                <a:latin typeface="+mn-ea"/>
              </a:rPr>
              <a:t>      </a:t>
            </a:r>
            <a:r>
              <a:rPr lang="en-US" altLang="zh-CN" sz="2800" dirty="0" smtClean="0">
                <a:latin typeface="+mn-ea"/>
              </a:rPr>
              <a:t>2</a:t>
            </a:r>
            <a:r>
              <a:rPr lang="zh-CN" altLang="en-US" sz="2800" dirty="0">
                <a:latin typeface="+mn-ea"/>
              </a:rPr>
              <a:t>、以“无得、无求、无守、无住”心念佛；</a:t>
            </a:r>
          </a:p>
          <a:p>
            <a:pPr>
              <a:buFont typeface="Wingdings" pitchFamily="2" charset="2"/>
              <a:buNone/>
            </a:pPr>
            <a:r>
              <a:rPr lang="zh-CN" altLang="en-US" sz="2800" dirty="0">
                <a:latin typeface="+mn-ea"/>
              </a:rPr>
              <a:t>      </a:t>
            </a:r>
            <a:r>
              <a:rPr lang="en-US" altLang="zh-CN" sz="2800" dirty="0" smtClean="0">
                <a:latin typeface="+mn-ea"/>
              </a:rPr>
              <a:t>3</a:t>
            </a:r>
            <a:r>
              <a:rPr lang="zh-CN" altLang="en-US" sz="2800" dirty="0">
                <a:latin typeface="+mn-ea"/>
              </a:rPr>
              <a:t>、总结：念佛的真正含义</a:t>
            </a:r>
          </a:p>
        </p:txBody>
      </p:sp>
    </p:spTree>
    <p:extLst>
      <p:ext uri="{BB962C8B-B14F-4D97-AF65-F5344CB8AC3E}">
        <p14:creationId xmlns:p14="http://schemas.microsoft.com/office/powerpoint/2010/main" val="38910646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624736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***蕅益云：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悟</a:t>
            </a:r>
            <a:r>
              <a:rPr lang="zh-CN" altLang="en-US" dirty="0"/>
              <a:t>诸色</a:t>
            </a:r>
            <a:r>
              <a:rPr lang="zh-CN" altLang="en-US" dirty="0" smtClean="0"/>
              <a:t>性，以</a:t>
            </a:r>
            <a:r>
              <a:rPr lang="zh-CN" altLang="en-US" dirty="0"/>
              <a:t>从不净</a:t>
            </a:r>
            <a:r>
              <a:rPr lang="zh-CN" altLang="en-US" dirty="0" smtClean="0"/>
              <a:t>者：所谓</a:t>
            </a:r>
            <a:r>
              <a:rPr lang="zh-CN" altLang="en-US" dirty="0"/>
              <a:t>五种不</a:t>
            </a:r>
            <a:r>
              <a:rPr lang="zh-CN" altLang="en-US" dirty="0" smtClean="0"/>
              <a:t>净：</a:t>
            </a:r>
            <a:r>
              <a:rPr lang="zh-CN" altLang="en-US" dirty="0" smtClean="0">
                <a:solidFill>
                  <a:srgbClr val="FF0066"/>
                </a:solidFill>
              </a:rPr>
              <a:t>一生</a:t>
            </a:r>
            <a:r>
              <a:rPr lang="zh-CN" altLang="en-US" dirty="0">
                <a:solidFill>
                  <a:srgbClr val="FF0066"/>
                </a:solidFill>
              </a:rPr>
              <a:t>处不净</a:t>
            </a:r>
            <a:r>
              <a:rPr lang="zh-CN" altLang="en-US" dirty="0"/>
              <a:t>，胎中与粪秽杂处，生从尿道而出。</a:t>
            </a:r>
            <a:r>
              <a:rPr lang="zh-CN" altLang="en-US" dirty="0">
                <a:solidFill>
                  <a:srgbClr val="FF0066"/>
                </a:solidFill>
              </a:rPr>
              <a:t>二种子不净</a:t>
            </a:r>
            <a:r>
              <a:rPr lang="zh-CN" altLang="en-US" dirty="0"/>
              <a:t>，揽父母精血为体。</a:t>
            </a:r>
            <a:r>
              <a:rPr lang="zh-CN" altLang="en-US" dirty="0">
                <a:solidFill>
                  <a:srgbClr val="FF0066"/>
                </a:solidFill>
              </a:rPr>
              <a:t>三相不净，</a:t>
            </a:r>
            <a:r>
              <a:rPr lang="zh-CN" altLang="en-US" dirty="0"/>
              <a:t>从头至足，纯是秽物。</a:t>
            </a:r>
            <a:r>
              <a:rPr lang="zh-CN" altLang="en-US" dirty="0">
                <a:solidFill>
                  <a:srgbClr val="FF0066"/>
                </a:solidFill>
              </a:rPr>
              <a:t>四性不净，</a:t>
            </a:r>
            <a:r>
              <a:rPr lang="zh-CN" altLang="en-US" dirty="0"/>
              <a:t>根本从秽业生，托于秽物长养，其性自是不可改变。身中共三十六物，内有十二，名性不净（皮肤血肉筋脉骨髓肪膏脑膜）；外有十二，名相不净（发毛爪齿眵泪涎唾屎尿垢汗）；中有十二，通于相</a:t>
            </a:r>
            <a:r>
              <a:rPr lang="zh-CN" altLang="en-US" dirty="0" smtClean="0"/>
              <a:t>性（</a:t>
            </a:r>
            <a:r>
              <a:rPr lang="zh-CN" altLang="en-US" dirty="0"/>
              <a:t>肝胆肠胃脾肾心肺生藏熟藏赤痰白痰）。</a:t>
            </a:r>
            <a:r>
              <a:rPr lang="zh-CN" altLang="en-US" dirty="0">
                <a:solidFill>
                  <a:srgbClr val="FF0066"/>
                </a:solidFill>
              </a:rPr>
              <a:t>五究竟不净</a:t>
            </a:r>
            <a:r>
              <a:rPr lang="zh-CN" altLang="en-US" dirty="0"/>
              <a:t>，业尽报终，如朽败木，大小不净，盈流于外，体生诸虫，唼食其肉，皮肉既尽，惟余白骨等。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 言</a:t>
            </a:r>
            <a:r>
              <a:rPr lang="zh-CN" altLang="en-US" dirty="0"/>
              <a:t>白骨微尘归于虚空</a:t>
            </a:r>
            <a:r>
              <a:rPr lang="zh-CN" altLang="en-US" dirty="0" smtClean="0"/>
              <a:t>者：明</a:t>
            </a:r>
            <a:r>
              <a:rPr lang="zh-CN" altLang="en-US" dirty="0"/>
              <a:t>其不净苦空，无常无我耳，与外道七分析色之邪计不相侔也。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空</a:t>
            </a:r>
            <a:r>
              <a:rPr lang="zh-CN" altLang="en-US" dirty="0"/>
              <a:t>色二无</a:t>
            </a:r>
            <a:r>
              <a:rPr lang="zh-CN" altLang="en-US" dirty="0" smtClean="0"/>
              <a:t>者：对</a:t>
            </a:r>
            <a:r>
              <a:rPr lang="zh-CN" altLang="en-US" dirty="0"/>
              <a:t>色说空，色既非真，空亦乌有。从此会入真谛，故成无学也</a:t>
            </a:r>
            <a:r>
              <a:rPr lang="zh-CN" altLang="en-US" dirty="0" smtClean="0"/>
              <a:t>。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观</a:t>
            </a:r>
            <a:r>
              <a:rPr lang="zh-CN" altLang="en-US" dirty="0"/>
              <a:t>此身色，本如来藏妙真如性，如来藏中，性色真空，性空真色等，即圆教意也。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166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8928100" cy="6741367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、以</a:t>
            </a:r>
            <a:r>
              <a:rPr lang="zh-CN" altLang="en-US" b="1" dirty="0">
                <a:latin typeface="Arial"/>
                <a:ea typeface="黑体" pitchFamily="49" charset="-122"/>
              </a:rPr>
              <a:t>“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无念</a:t>
            </a:r>
            <a:r>
              <a:rPr lang="zh-CN" altLang="en-US" b="1" dirty="0">
                <a:latin typeface="Arial"/>
                <a:ea typeface="黑体" pitchFamily="49" charset="-122"/>
              </a:rPr>
              <a:t>”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心来念佛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六祖关于</a:t>
            </a:r>
            <a:r>
              <a:rPr lang="zh-CN" altLang="en-US" dirty="0">
                <a:latin typeface="Arial"/>
                <a:ea typeface="楷体_GB2312" pitchFamily="49" charset="-122"/>
              </a:rPr>
              <a:t>“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无念</a:t>
            </a:r>
            <a:r>
              <a:rPr lang="zh-CN" altLang="en-US" dirty="0">
                <a:latin typeface="Arial"/>
                <a:ea typeface="楷体_GB2312" pitchFamily="49" charset="-122"/>
              </a:rPr>
              <a:t>”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的开示</a:t>
            </a:r>
            <a:r>
              <a:rPr lang="zh-CN" altLang="en-US" dirty="0" smtClean="0">
                <a:latin typeface="楷体_GB2312" pitchFamily="49" charset="-122"/>
                <a:ea typeface="楷体_GB2312" pitchFamily="49" charset="-122"/>
              </a:rPr>
              <a:t>：</a:t>
            </a:r>
            <a:endParaRPr lang="en-US" altLang="zh-CN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无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者，无二相、无诸尘劳之心。念者，念真如本性。真如即是念之体，念即是真如之用。真如自性起念，非眼耳鼻舌能念。真如有性，所以起念。真如若无，眼耳色声当时即坏。善知识！真如自性起念，六根虽有见闻觉知，不染万境，而真性常自在。故经云：能善分别诸法相，于第一义而不动</a:t>
            </a:r>
            <a:r>
              <a:rPr lang="en-US" b="1" dirty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dirty="0">
                <a:latin typeface="宋体" pitchFamily="2" charset="-122"/>
              </a:rPr>
              <a:t>按：无念乃离一切烦恼分别取舍，无离二边。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dirty="0">
                <a:latin typeface="宋体" pitchFamily="2" charset="-122"/>
              </a:rPr>
              <a:t>      真如自性起无念之智，通过持名念佛，静观佛号生灭去来而如如不动，此即反念真如自性。</a:t>
            </a:r>
          </a:p>
        </p:txBody>
      </p:sp>
    </p:spTree>
    <p:extLst>
      <p:ext uri="{BB962C8B-B14F-4D97-AF65-F5344CB8AC3E}">
        <p14:creationId xmlns:p14="http://schemas.microsoft.com/office/powerpoint/2010/main" val="3048583967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6" name="内容占位符 2"/>
          <p:cNvSpPr>
            <a:spLocks noGrp="1"/>
          </p:cNvSpPr>
          <p:nvPr>
            <p:ph idx="4294967295"/>
          </p:nvPr>
        </p:nvSpPr>
        <p:spPr>
          <a:xfrm>
            <a:off x="0" y="115888"/>
            <a:ext cx="9036050" cy="6625480"/>
          </a:xfrm>
        </p:spPr>
        <p:txBody>
          <a:bodyPr>
            <a:normAutofit/>
          </a:bodyPr>
          <a:lstStyle/>
          <a:p>
            <a:pPr algn="ctr">
              <a:buFont typeface="Wingdings" pitchFamily="2" charset="2"/>
              <a:buNone/>
            </a:pPr>
            <a:r>
              <a:rPr lang="en-US" altLang="zh-CN" sz="2800" b="1" dirty="0"/>
              <a:t> 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、以</a:t>
            </a:r>
            <a:r>
              <a:rPr lang="zh-CN" altLang="en-US" sz="2800" b="1" dirty="0">
                <a:latin typeface="Arial"/>
                <a:ea typeface="黑体" pitchFamily="49" charset="-122"/>
              </a:rPr>
              <a:t>“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无得、无求、无守、无住</a:t>
            </a:r>
            <a:r>
              <a:rPr lang="zh-CN" altLang="en-US" sz="2800" b="1" dirty="0">
                <a:latin typeface="Arial"/>
                <a:ea typeface="黑体" pitchFamily="49" charset="-122"/>
              </a:rPr>
              <a:t>”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心念佛</a:t>
            </a:r>
          </a:p>
          <a:p>
            <a:pPr>
              <a:buFont typeface="Wingdings" pitchFamily="2" charset="2"/>
              <a:buNone/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      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佛藏经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云：“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舍利弗！云何名为念佛？见无所有，名为念佛。舍利弗！诸佛无量不可思议、不可称量，以是义故，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见无所有名为念佛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。实名无分别，诸佛无分别，以是故言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念无分别即是念佛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。复次，见诸法实相名为见佛。何等名为诸法实相？所谓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诸法毕竟空无所有，以是毕竟空无所有法念佛。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复次，如是法中，乃至小念尚不可得，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是名念佛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。舍利弗！是念佛法，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断语言道，过出诸念，不可得念，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是名念佛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。舍利弗！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一切诸念皆寂灭相，随顺是法，此则名为修习念佛。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不可以色念佛。何以故？念色取相，贪味为识。无形、无色、无缘、无性，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是名念佛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。是故当知，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无有分别、无取无舍，是真念佛。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”</a:t>
            </a:r>
            <a:endParaRPr lang="zh-CN" altLang="en-US" sz="2800" b="1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0715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15888"/>
            <a:ext cx="9144000" cy="2665412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、总结：念佛的真正含义</a:t>
            </a:r>
          </a:p>
          <a:p>
            <a:pPr>
              <a:buFont typeface="Wingdings" pitchFamily="2" charset="2"/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dirty="0">
                <a:latin typeface="+mn-ea"/>
              </a:rPr>
              <a:t>《大品经》云：“无所念者，是名念佛。”何等名无所</a:t>
            </a:r>
            <a:r>
              <a:rPr lang="zh-CN" altLang="en-US" dirty="0" smtClean="0">
                <a:latin typeface="+mn-ea"/>
              </a:rPr>
              <a:t>念？即</a:t>
            </a:r>
            <a:r>
              <a:rPr lang="zh-CN" altLang="en-US" dirty="0">
                <a:latin typeface="+mn-ea"/>
              </a:rPr>
              <a:t>念佛心，名无所念。（四祖法语）</a:t>
            </a:r>
          </a:p>
        </p:txBody>
      </p:sp>
    </p:spTree>
    <p:extLst>
      <p:ext uri="{BB962C8B-B14F-4D97-AF65-F5344CB8AC3E}">
        <p14:creationId xmlns:p14="http://schemas.microsoft.com/office/powerpoint/2010/main" val="4259393253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10000"/>
          </a:bodyPr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en-US" altLang="zh-CN" sz="900" b="1" dirty="0">
              <a:ea typeface="黑体" pitchFamily="49" charset="-122"/>
            </a:endParaRPr>
          </a:p>
          <a:p>
            <a:pPr algn="ctr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sz="2800" b="1" dirty="0" smtClean="0">
                <a:ea typeface="黑体" pitchFamily="49" charset="-122"/>
              </a:rPr>
              <a:t>对</a:t>
            </a:r>
            <a:r>
              <a:rPr lang="zh-CN" altLang="en-US" sz="2800" b="1" dirty="0">
                <a:latin typeface="Arial"/>
                <a:ea typeface="黑体" pitchFamily="49" charset="-122"/>
              </a:rPr>
              <a:t>“</a:t>
            </a:r>
            <a:r>
              <a:rPr lang="zh-CN" altLang="en-US" sz="2800" b="1" dirty="0">
                <a:ea typeface="黑体" pitchFamily="49" charset="-122"/>
              </a:rPr>
              <a:t>无所念者名为念佛</a:t>
            </a:r>
            <a:r>
              <a:rPr lang="zh-CN" altLang="en-US" sz="2800" b="1" dirty="0" smtClean="0">
                <a:latin typeface="Arial"/>
                <a:ea typeface="黑体" pitchFamily="49" charset="-122"/>
              </a:rPr>
              <a:t>” </a:t>
            </a:r>
            <a:r>
              <a:rPr lang="zh-CN" altLang="en-US" sz="2800" b="1" dirty="0" smtClean="0">
                <a:ea typeface="黑体" pitchFamily="49" charset="-122"/>
              </a:rPr>
              <a:t>的</a:t>
            </a:r>
            <a:r>
              <a:rPr lang="zh-CN" altLang="en-US" sz="2800" b="1" dirty="0">
                <a:ea typeface="黑体" pitchFamily="49" charset="-122"/>
              </a:rPr>
              <a:t>理解</a:t>
            </a:r>
          </a:p>
          <a:p>
            <a:pPr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      </a:t>
            </a:r>
            <a:r>
              <a:rPr lang="zh-CN" altLang="en-US" sz="2800" dirty="0">
                <a:latin typeface="+mn-ea"/>
              </a:rPr>
              <a:t>无所念就是无住，不念世间生死法，不念二边生灭法，不住一切相和境界。念佛心就是无住心，就是虚空明镜的心，它能生一切法、能摄一切法、觉了一切法而如如不动。故念佛就是通过持佛名号，落实这种无念无住的精神，与空不空之法界藏身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（离相绝待、离文字相、离心缘相，超越二边）</a:t>
            </a:r>
            <a:r>
              <a:rPr lang="zh-CN" altLang="en-US" sz="2800" dirty="0">
                <a:latin typeface="+mn-ea"/>
              </a:rPr>
              <a:t>相应。分三点说明</a:t>
            </a:r>
            <a:r>
              <a:rPr lang="en-US" altLang="zh-CN" sz="2800" dirty="0">
                <a:latin typeface="+mn-ea"/>
              </a:rPr>
              <a:t>——</a:t>
            </a:r>
          </a:p>
          <a:p>
            <a:pPr>
              <a:lnSpc>
                <a:spcPct val="110000"/>
              </a:lnSpc>
              <a:buFont typeface="Wingdings" pitchFamily="2" charset="2"/>
              <a:buNone/>
            </a:pPr>
            <a:r>
              <a:rPr lang="en-US" altLang="zh-CN" sz="2800" dirty="0">
                <a:latin typeface="+mn-ea"/>
              </a:rPr>
              <a:t>      1</a:t>
            </a:r>
            <a:r>
              <a:rPr lang="zh-CN" altLang="en-US" sz="2800" dirty="0">
                <a:latin typeface="+mn-ea"/>
              </a:rPr>
              <a:t>、能念之心为我们本具之法界藏身，所念之诸佛亦以法界藏身为身，所成之佛亦是法界藏身，法界藏身乃生佛共具的真如自性。故念佛即是与本具之法界藏身 “空不空”体性相应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（此即是念自佛）</a:t>
            </a:r>
            <a:r>
              <a:rPr lang="zh-CN" altLang="en-US" sz="2800" dirty="0">
                <a:latin typeface="+mn-ea"/>
              </a:rPr>
              <a:t>。与真如自性空不空之体性相应，就是在事上与果地上诸佛平等悲和真如三昧力相应。又“阿弥陀佛”四字，乃万德洪名，凝聚着阿弥字陀佛圆满果德及四十八大愿，名以召德，故念“阿弥陀佛”名号时，同时即是与果地阿弥陀佛相应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（此即是念他佛）</a:t>
            </a:r>
            <a:r>
              <a:rPr lang="zh-CN" altLang="en-US" sz="2800" dirty="0">
                <a:latin typeface="+mn-ea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927716632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8964488" cy="6858000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None/>
            </a:pPr>
            <a:r>
              <a:rPr lang="en-US" altLang="zh-CN" dirty="0" smtClean="0">
                <a:latin typeface="+mn-ea"/>
              </a:rPr>
              <a:t>      2</a:t>
            </a:r>
            <a:r>
              <a:rPr lang="zh-CN" altLang="en-US" dirty="0">
                <a:latin typeface="+mn-ea"/>
              </a:rPr>
              <a:t>、</a:t>
            </a:r>
            <a:r>
              <a:rPr lang="en-US" altLang="zh-CN" dirty="0">
                <a:latin typeface="+mn-ea"/>
              </a:rPr>
              <a:t>《</a:t>
            </a:r>
            <a:r>
              <a:rPr lang="zh-CN" altLang="en-US" dirty="0">
                <a:latin typeface="+mn-ea"/>
              </a:rPr>
              <a:t>金刚经</a:t>
            </a:r>
            <a:r>
              <a:rPr lang="en-US" altLang="zh-CN" dirty="0">
                <a:latin typeface="+mn-ea"/>
              </a:rPr>
              <a:t>》</a:t>
            </a:r>
            <a:r>
              <a:rPr lang="zh-CN" altLang="en-US" dirty="0">
                <a:latin typeface="+mn-ea"/>
              </a:rPr>
              <a:t>云：“离一切相即名诸佛”，“若见诸相非相即见如来”。故念佛者，就是通过持佛名号，当下体验和落实“无住”（平等无分别）之精神，与法界藏身相应。</a:t>
            </a:r>
          </a:p>
          <a:p>
            <a:pPr>
              <a:buFont typeface="Wingdings" pitchFamily="2" charset="2"/>
              <a:buNone/>
            </a:pPr>
            <a:r>
              <a:rPr lang="en-US" altLang="zh-CN" dirty="0" smtClean="0">
                <a:latin typeface="+mn-ea"/>
              </a:rPr>
              <a:t>      3</a:t>
            </a:r>
            <a:r>
              <a:rPr lang="zh-CN" altLang="en-US" dirty="0">
                <a:latin typeface="+mn-ea"/>
              </a:rPr>
              <a:t>、正念佛号时，不念名闻利养，不念贪嗔痴，不念人我是非，所念之佛号生灭不停、不可得、不可住，能念能观之心亦了不可得，亦不可得、不可住，念佛犹如“虚空钉橛”，故正念佛之时，便是无所念。无所念就是无住。无住就是真佛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>
              <a:buFont typeface="Wingdings" pitchFamily="2" charset="2"/>
              <a:buNone/>
            </a:pPr>
            <a:endParaRPr lang="en-US" altLang="zh-CN" dirty="0" smtClean="0">
              <a:latin typeface="+mn-ea"/>
            </a:endParaRPr>
          </a:p>
          <a:p>
            <a:pPr algn="ctr">
              <a:buFont typeface="Wingdings" pitchFamily="2" charset="2"/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总结：念佛的真实含义</a:t>
            </a:r>
            <a:endParaRPr lang="zh-CN" altLang="en-US" dirty="0">
              <a:latin typeface="宋体" pitchFamily="2" charset="-122"/>
            </a:endParaRPr>
          </a:p>
          <a:p>
            <a:pPr>
              <a:buFont typeface="Wingdings" pitchFamily="2" charset="2"/>
              <a:buNone/>
            </a:pPr>
            <a:r>
              <a:rPr lang="zh-CN" altLang="en-US" dirty="0">
                <a:latin typeface="宋体" pitchFamily="2" charset="-122"/>
              </a:rPr>
              <a:t>      </a:t>
            </a:r>
            <a:r>
              <a:rPr lang="zh-CN" altLang="en-US" dirty="0">
                <a:latin typeface="+mn-ea"/>
              </a:rPr>
              <a:t>念佛的真精神就是无所念，就是无所住，就是“离一切相”，就是“见诸相非相”。</a:t>
            </a:r>
          </a:p>
          <a:p>
            <a:pPr>
              <a:buFont typeface="Wingdings" pitchFamily="2" charset="2"/>
              <a:buNone/>
            </a:pPr>
            <a:r>
              <a:rPr lang="zh-CN" altLang="en-US" dirty="0">
                <a:latin typeface="+mn-ea"/>
              </a:rPr>
              <a:t>      持佛名号是念佛的一种形式，是落实念佛真精神的一种方便。如果离开这一精神，仅仅是从形式上“持佛名号”，不能称之为“真念佛”。      </a:t>
            </a:r>
            <a:endParaRPr lang="en-US" altLang="zh-CN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15087938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7500" lnSpcReduction="20000"/>
          </a:bodyPr>
          <a:lstStyle/>
          <a:p>
            <a:pPr algn="ctr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b="1" dirty="0" smtClean="0">
                <a:ea typeface="黑体" pitchFamily="49" charset="-122"/>
              </a:rPr>
              <a:t>四、通过</a:t>
            </a:r>
            <a:r>
              <a:rPr lang="zh-CN" altLang="en-US" b="1" dirty="0">
                <a:ea typeface="黑体" pitchFamily="49" charset="-122"/>
              </a:rPr>
              <a:t>持名念佛修耳根圆通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dirty="0">
                <a:latin typeface="+mn-ea"/>
              </a:rPr>
              <a:t>   </a:t>
            </a:r>
            <a:r>
              <a:rPr lang="zh-CN" altLang="en-US" dirty="0" smtClean="0">
                <a:latin typeface="+mn-ea"/>
              </a:rPr>
              <a:t>   </a:t>
            </a:r>
            <a:r>
              <a:rPr lang="en-US" altLang="zh-CN" dirty="0" smtClean="0">
                <a:latin typeface="+mn-ea"/>
              </a:rPr>
              <a:t>1</a:t>
            </a:r>
            <a:r>
              <a:rPr lang="zh-CN" altLang="en-US" dirty="0" smtClean="0">
                <a:latin typeface="+mn-ea"/>
              </a:rPr>
              <a:t>、以</a:t>
            </a:r>
            <a:r>
              <a:rPr lang="zh-CN" altLang="en-US" dirty="0">
                <a:latin typeface="+mn-ea"/>
              </a:rPr>
              <a:t>一句佛号，心念心闻，替代尘境，念得</a:t>
            </a:r>
            <a:r>
              <a:rPr lang="zh-CN" altLang="en-US" dirty="0" smtClean="0">
                <a:latin typeface="+mn-ea"/>
              </a:rPr>
              <a:t>绵密。此</a:t>
            </a:r>
            <a:r>
              <a:rPr lang="zh-CN" altLang="en-US" dirty="0">
                <a:latin typeface="+mn-ea"/>
              </a:rPr>
              <a:t>即尘境的“动静二相，了然不生</a:t>
            </a:r>
            <a:r>
              <a:rPr lang="zh-CN" altLang="en-US" dirty="0" smtClean="0">
                <a:latin typeface="+mn-ea"/>
              </a:rPr>
              <a:t>”，解尘结；</a:t>
            </a:r>
            <a:endParaRPr lang="zh-CN" altLang="en-US" dirty="0">
              <a:latin typeface="+mn-ea"/>
            </a:endParaRP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dirty="0">
                <a:latin typeface="+mn-ea"/>
              </a:rPr>
              <a:t>  </a:t>
            </a:r>
            <a:r>
              <a:rPr lang="zh-CN" altLang="en-US" dirty="0" smtClean="0">
                <a:latin typeface="+mn-ea"/>
              </a:rPr>
              <a:t>    </a:t>
            </a:r>
            <a:r>
              <a:rPr lang="en-US" altLang="zh-CN" dirty="0" smtClean="0">
                <a:latin typeface="+mn-ea"/>
              </a:rPr>
              <a:t>2</a:t>
            </a:r>
            <a:r>
              <a:rPr lang="zh-CN" altLang="en-US" dirty="0" smtClean="0">
                <a:latin typeface="+mn-ea"/>
              </a:rPr>
              <a:t>、以</a:t>
            </a:r>
            <a:r>
              <a:rPr lang="zh-CN" altLang="en-US" dirty="0">
                <a:latin typeface="+mn-ea"/>
              </a:rPr>
              <a:t>一句佛号，心念心闻，功夫成片，忽然能念所念俱不可</a:t>
            </a:r>
            <a:r>
              <a:rPr lang="zh-CN" altLang="en-US" dirty="0" smtClean="0">
                <a:latin typeface="+mn-ea"/>
              </a:rPr>
              <a:t>得。此</a:t>
            </a:r>
            <a:r>
              <a:rPr lang="zh-CN" altLang="en-US" dirty="0">
                <a:latin typeface="+mn-ea"/>
              </a:rPr>
              <a:t>即“闻所闻尽”，解根结；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dirty="0">
                <a:latin typeface="+mn-ea"/>
              </a:rPr>
              <a:t> </a:t>
            </a:r>
            <a:r>
              <a:rPr lang="zh-CN" altLang="en-US" dirty="0" smtClean="0">
                <a:latin typeface="+mn-ea"/>
              </a:rPr>
              <a:t>     </a:t>
            </a:r>
            <a:r>
              <a:rPr lang="en-US" altLang="zh-CN" dirty="0" smtClean="0">
                <a:latin typeface="+mn-ea"/>
              </a:rPr>
              <a:t>3</a:t>
            </a:r>
            <a:r>
              <a:rPr lang="zh-CN" altLang="en-US" dirty="0" smtClean="0">
                <a:latin typeface="+mn-ea"/>
              </a:rPr>
              <a:t>、以</a:t>
            </a:r>
            <a:r>
              <a:rPr lang="zh-CN" altLang="en-US" dirty="0">
                <a:latin typeface="+mn-ea"/>
              </a:rPr>
              <a:t>一句佛号，心念心闻</a:t>
            </a:r>
            <a:r>
              <a:rPr lang="zh-CN" altLang="en-US" dirty="0" smtClean="0">
                <a:latin typeface="+mn-ea"/>
              </a:rPr>
              <a:t>，依大悲心，从空入有，兴度生之妙用，严净国土。此即是“尽闻不住，觉所觉空”，解觉结。</a:t>
            </a:r>
            <a:endParaRPr lang="en-US" altLang="zh-CN" dirty="0" smtClean="0">
              <a:latin typeface="+mn-ea"/>
            </a:endParaRP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  4</a:t>
            </a:r>
            <a:r>
              <a:rPr lang="zh-CN" altLang="en-US" dirty="0" smtClean="0">
                <a:latin typeface="+mn-ea"/>
              </a:rPr>
              <a:t>、以一句佛号，心念心闻，依中道智，观心佛众生三无差别，凡圣情尽。此即是“空觉极圆，空所空灭”，解空结。</a:t>
            </a:r>
            <a:endParaRPr lang="en-US" altLang="zh-CN" dirty="0" smtClean="0">
              <a:latin typeface="+mn-ea"/>
            </a:endParaRP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  5. </a:t>
            </a:r>
            <a:r>
              <a:rPr lang="zh-CN" altLang="en-US" dirty="0" smtClean="0">
                <a:latin typeface="+mn-ea"/>
              </a:rPr>
              <a:t>以一句佛号，心念心闻，至于无念，依正不二，法界一相，圆融无碍。此即是“生灭既灭，寂灭现前”，解灭结。</a:t>
            </a:r>
            <a:endParaRPr lang="en-US" altLang="zh-CN" dirty="0" smtClean="0">
              <a:latin typeface="+mn-ea"/>
            </a:endParaRP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dirty="0" smtClean="0">
                <a:latin typeface="+mn-ea"/>
              </a:rPr>
              <a:t>      是以，“</a:t>
            </a:r>
            <a:r>
              <a:rPr lang="zh-CN" altLang="en-US" dirty="0">
                <a:latin typeface="+mn-ea"/>
              </a:rPr>
              <a:t>都摄六根，静念相继”，一根既脱，六根俱净，此即是圆通心现前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>
              <a:buFont typeface="Wingdings" pitchFamily="2" charset="2"/>
              <a:buNone/>
            </a:pPr>
            <a:endParaRPr lang="zh-CN" altLang="en-US" b="1" dirty="0">
              <a:latin typeface="仿宋_GB2312" pitchFamily="49" charset="-122"/>
              <a:ea typeface="仿宋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6228759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17474"/>
            <a:ext cx="9144000" cy="6740525"/>
          </a:xfrm>
        </p:spPr>
        <p:txBody>
          <a:bodyPr>
            <a:normAutofit fontScale="85000" lnSpcReduction="20000"/>
          </a:bodyPr>
          <a:lstStyle/>
          <a:p>
            <a:pPr algn="ctr">
              <a:lnSpc>
                <a:spcPct val="125000"/>
              </a:lnSpc>
              <a:buFont typeface="Wingdings" pitchFamily="2" charset="2"/>
              <a:buNone/>
            </a:pPr>
            <a:r>
              <a:rPr lang="zh-CN" altLang="en-US" sz="2400" dirty="0"/>
              <a:t>    </a:t>
            </a:r>
            <a:r>
              <a:rPr lang="zh-CN" altLang="en-US" sz="3800" b="1" dirty="0">
                <a:latin typeface="黑体" pitchFamily="49" charset="-122"/>
                <a:ea typeface="黑体" pitchFamily="49" charset="-122"/>
              </a:rPr>
              <a:t>通过念佛证圆通心</a:t>
            </a:r>
          </a:p>
          <a:p>
            <a:pPr>
              <a:lnSpc>
                <a:spcPct val="125000"/>
              </a:lnSpc>
              <a:buFont typeface="Wingdings" pitchFamily="2" charset="2"/>
              <a:buNone/>
            </a:pP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摒除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三毒心、攀缘心、觉观心念佛，心心相续，忽然澄寂，更无所缘念。《大品经》云：“无所念者，是名念佛。”何等名无所念?即念佛心，名无所念</a:t>
            </a:r>
            <a:r>
              <a:rPr lang="en-US" altLang="zh-CN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离一切相即名诸佛，若见诸相非相即见如来。即六祖所谓无念、无相、无住</a:t>
            </a:r>
            <a:r>
              <a:rPr lang="en-US" altLang="zh-CN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。离心无别有佛，离佛无别有心。念佛即是念心，求心即是求佛</a:t>
            </a:r>
            <a:r>
              <a:rPr lang="en-US" altLang="zh-CN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即心即佛</a:t>
            </a:r>
            <a:r>
              <a:rPr lang="en-US" altLang="zh-CN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。所以者何?识无形，佛无形，佛无相貌</a:t>
            </a:r>
            <a:r>
              <a:rPr lang="en-US" altLang="zh-CN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能念所念，俱了不可得</a:t>
            </a:r>
            <a:r>
              <a:rPr lang="en-US" altLang="zh-CN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。若也知此道理，即是安心。常忆念佛，攀缘不起，则泯然无相，平等不二。入此位中，忆佛心谢，更不须征，即看此等心</a:t>
            </a:r>
            <a:r>
              <a:rPr lang="en-US" altLang="zh-CN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泯然无相、平等不二之心</a:t>
            </a:r>
            <a:r>
              <a:rPr lang="en-US" altLang="zh-CN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即是如来真实法性之身，亦名正法，亦名佛性，亦名诸法实性实际，亦名净土，亦名菩提、金刚三昧、本觉等，亦名涅盘界、般若等。名虽无量，皆同一体，亦无能观所观之意。如是等心，要令清净，常现在前，一切诸缘，不能干乱。 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9986489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修习念佛禅的三种方法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止观念佛之方法</a:t>
            </a:r>
            <a:r>
              <a:rPr lang="en-US" altLang="zh-CN" dirty="0" smtClean="0"/>
              <a:t>——</a:t>
            </a:r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1</a:t>
            </a:r>
            <a:r>
              <a:rPr lang="zh-CN" altLang="en-US" dirty="0" smtClean="0"/>
              <a:t>、记数念佛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2</a:t>
            </a:r>
            <a:r>
              <a:rPr lang="zh-CN" altLang="en-US" dirty="0" smtClean="0"/>
              <a:t>、蓦直念佛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3</a:t>
            </a:r>
            <a:r>
              <a:rPr lang="zh-CN" altLang="en-US" dirty="0" smtClean="0"/>
              <a:t>、参究念佛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         4</a:t>
            </a:r>
            <a:r>
              <a:rPr lang="zh-CN" altLang="en-US" dirty="0" smtClean="0"/>
              <a:t>、疑情念佛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       </a:t>
            </a:r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</a:t>
            </a:r>
            <a:r>
              <a:rPr lang="zh-CN" altLang="en-US" dirty="0" smtClean="0"/>
              <a:t>止观念佛之圆顿信解之正念</a:t>
            </a:r>
            <a:r>
              <a:rPr lang="en-US" altLang="zh-CN" dirty="0" smtClean="0"/>
              <a:t>——</a:t>
            </a:r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1</a:t>
            </a:r>
            <a:r>
              <a:rPr lang="zh-CN" altLang="en-US" dirty="0" smtClean="0"/>
              <a:t>、道在眼前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2</a:t>
            </a:r>
            <a:r>
              <a:rPr lang="zh-CN" altLang="en-US" dirty="0" smtClean="0"/>
              <a:t>、佛在眼前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3</a:t>
            </a:r>
            <a:r>
              <a:rPr lang="zh-CN" altLang="en-US" dirty="0" smtClean="0"/>
              <a:t>、解脱在眼前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4</a:t>
            </a:r>
            <a:r>
              <a:rPr lang="zh-CN" altLang="en-US" dirty="0" smtClean="0"/>
              <a:t>、死亡在眼前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 smtClean="0"/>
              <a:t>       </a:t>
            </a:r>
            <a:r>
              <a:rPr lang="zh-CN" altLang="en-US" dirty="0" smtClean="0"/>
              <a:t>止观念佛之原则</a:t>
            </a:r>
            <a:r>
              <a:rPr lang="en-US" altLang="zh-CN" dirty="0" smtClean="0"/>
              <a:t>——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 smtClean="0"/>
              <a:t>        1</a:t>
            </a:r>
            <a:r>
              <a:rPr lang="zh-CN" altLang="en-US" dirty="0" smtClean="0"/>
              <a:t>、凝神静气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2</a:t>
            </a:r>
            <a:r>
              <a:rPr lang="zh-CN" altLang="en-US" dirty="0" smtClean="0"/>
              <a:t>、心念心闻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3</a:t>
            </a:r>
            <a:r>
              <a:rPr lang="zh-CN" altLang="en-US" dirty="0" smtClean="0"/>
              <a:t>、当下见佛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4</a:t>
            </a:r>
            <a:r>
              <a:rPr lang="zh-CN" altLang="en-US" dirty="0" smtClean="0"/>
              <a:t>、闲闲自在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远离二边，无所求、无所得、无所守、远离对治、得力省力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190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6093296"/>
          </a:xfrm>
        </p:spPr>
        <p:txBody>
          <a:bodyPr>
            <a:normAutofit/>
          </a:bodyPr>
          <a:lstStyle/>
          <a:p>
            <a:pPr algn="ctr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800" b="1" dirty="0" smtClean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蓦直念佛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800" dirty="0" smtClean="0">
                <a:latin typeface="+mn-ea"/>
              </a:rPr>
              <a:t>      在悟解禅宗圆顿之理的基础上，通过持佛名号，以不动心，起般若正观</a:t>
            </a:r>
            <a:r>
              <a:rPr lang="en-US" altLang="zh-CN" sz="2800" dirty="0" smtClean="0">
                <a:latin typeface="+mn-ea"/>
              </a:rPr>
              <a:t>，</a:t>
            </a:r>
            <a:r>
              <a:rPr lang="zh-CN" altLang="en-US" sz="2800" dirty="0" smtClean="0">
                <a:latin typeface="+mn-ea"/>
              </a:rPr>
              <a:t>静观佛号生灭去来，而内心如如不动，当下体证方便即究竟、念佛即成佛、往生即度生之妙用。这种形式的念佛，称之为“持名实相念佛禅”，或者说“方便究竟念佛禅”。特征是离心意识蓦直念去，用无分别智起观。</a:t>
            </a:r>
          </a:p>
        </p:txBody>
      </p:sp>
    </p:spTree>
    <p:extLst>
      <p:ext uri="{BB962C8B-B14F-4D97-AF65-F5344CB8AC3E}">
        <p14:creationId xmlns:p14="http://schemas.microsoft.com/office/powerpoint/2010/main" val="376586764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idx="1"/>
          </p:nvPr>
        </p:nvSpPr>
        <p:spPr>
          <a:xfrm>
            <a:off x="0" y="260350"/>
            <a:ext cx="9036496" cy="5472906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dirty="0" smtClean="0"/>
              <a:t>             </a:t>
            </a:r>
            <a:r>
              <a:rPr lang="zh-CN" altLang="en-US" dirty="0" smtClean="0">
                <a:latin typeface="+mn-ea"/>
              </a:rPr>
              <a:t>蓦直念佛，贵在在</a:t>
            </a:r>
            <a:r>
              <a:rPr lang="zh-CN" altLang="en-US" dirty="0">
                <a:latin typeface="+mn-ea"/>
              </a:rPr>
              <a:t>圆顿的信解下</a:t>
            </a:r>
            <a:r>
              <a:rPr lang="zh-CN" altLang="en-US" dirty="0" smtClean="0">
                <a:latin typeface="+mn-ea"/>
              </a:rPr>
              <a:t>，相信当下</a:t>
            </a:r>
            <a:r>
              <a:rPr lang="zh-CN" altLang="en-US" dirty="0">
                <a:latin typeface="+mn-ea"/>
              </a:rPr>
              <a:t>心念心闻即回家。心向外奔逸，即是流浪生死。此时，若以心念心闻的方式提起佛号，将流浪的心拉回来，当下即是回家，并非要等到遥远的未来时才回家。修念佛禅者，当如是信解，功夫方能落在实处，否则仍在二边流浪</a:t>
            </a:r>
            <a:r>
              <a:rPr lang="zh-CN" altLang="en-US" dirty="0" smtClean="0">
                <a:latin typeface="+mn-ea"/>
              </a:rPr>
              <a:t>。所以，正念佛的</a:t>
            </a:r>
            <a:r>
              <a:rPr lang="zh-CN" altLang="en-US" dirty="0">
                <a:latin typeface="+mn-ea"/>
              </a:rPr>
              <a:t>时候，只管用心提佛号，不用动观照之念，不用起第二念，不用管有无滋味，不用管是未来是否解脱，因为正念之时就是解脱。</a:t>
            </a:r>
          </a:p>
          <a:p>
            <a:pPr>
              <a:lnSpc>
                <a:spcPct val="90000"/>
              </a:lnSpc>
              <a:buNone/>
            </a:pPr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2018470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9036496" cy="674136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zh-CN" altLang="en-US" dirty="0" smtClean="0"/>
              <a:t>         昔</a:t>
            </a:r>
            <a:r>
              <a:rPr lang="zh-CN" altLang="en-US" dirty="0"/>
              <a:t>七贤女游尸陀</a:t>
            </a:r>
            <a:r>
              <a:rPr lang="zh-CN" altLang="en-US" dirty="0" smtClean="0"/>
              <a:t>林，一</a:t>
            </a:r>
            <a:r>
              <a:rPr lang="zh-CN" altLang="en-US" dirty="0"/>
              <a:t>女指尸</a:t>
            </a:r>
            <a:r>
              <a:rPr lang="zh-CN" altLang="en-US" dirty="0" smtClean="0"/>
              <a:t>曰：“尸</a:t>
            </a:r>
            <a:r>
              <a:rPr lang="zh-CN" altLang="en-US" dirty="0"/>
              <a:t>在</a:t>
            </a:r>
            <a:r>
              <a:rPr lang="zh-CN" altLang="en-US" dirty="0" smtClean="0"/>
              <a:t>这里，人</a:t>
            </a:r>
            <a:r>
              <a:rPr lang="zh-CN" altLang="en-US" dirty="0"/>
              <a:t>向甚么处</a:t>
            </a:r>
            <a:r>
              <a:rPr lang="zh-CN" altLang="en-US" dirty="0" smtClean="0"/>
              <a:t>去？”一</a:t>
            </a:r>
            <a:r>
              <a:rPr lang="zh-CN" altLang="en-US" dirty="0"/>
              <a:t>女</a:t>
            </a:r>
            <a:r>
              <a:rPr lang="zh-CN" altLang="en-US" dirty="0" smtClean="0"/>
              <a:t>曰：“作么？作么？”</a:t>
            </a:r>
            <a:r>
              <a:rPr lang="zh-CN" altLang="en-US" dirty="0" smtClean="0">
                <a:solidFill>
                  <a:srgbClr val="FF0066"/>
                </a:solidFill>
              </a:rPr>
              <a:t>诸</a:t>
            </a:r>
            <a:r>
              <a:rPr lang="zh-CN" altLang="en-US" dirty="0">
                <a:solidFill>
                  <a:srgbClr val="FF0066"/>
                </a:solidFill>
              </a:rPr>
              <a:t>姊谛</a:t>
            </a:r>
            <a:r>
              <a:rPr lang="zh-CN" altLang="en-US" dirty="0" smtClean="0">
                <a:solidFill>
                  <a:srgbClr val="FF0066"/>
                </a:solidFill>
              </a:rPr>
              <a:t>观，各</a:t>
            </a:r>
            <a:r>
              <a:rPr lang="zh-CN" altLang="en-US" dirty="0">
                <a:solidFill>
                  <a:srgbClr val="FF0066"/>
                </a:solidFill>
              </a:rPr>
              <a:t>各契悟。</a:t>
            </a:r>
            <a:r>
              <a:rPr lang="zh-CN" altLang="en-US" dirty="0"/>
              <a:t>感帝释散华</a:t>
            </a:r>
            <a:r>
              <a:rPr lang="zh-CN" altLang="en-US" dirty="0" smtClean="0"/>
              <a:t>曰：“唯</a:t>
            </a:r>
            <a:r>
              <a:rPr lang="zh-CN" altLang="en-US" dirty="0"/>
              <a:t>愿神</a:t>
            </a:r>
            <a:r>
              <a:rPr lang="zh-CN" altLang="en-US" dirty="0" smtClean="0"/>
              <a:t>姊，有</a:t>
            </a:r>
            <a:r>
              <a:rPr lang="zh-CN" altLang="en-US" dirty="0"/>
              <a:t>何所</a:t>
            </a:r>
            <a:r>
              <a:rPr lang="zh-CN" altLang="en-US" dirty="0" smtClean="0"/>
              <a:t>须，我</a:t>
            </a:r>
            <a:r>
              <a:rPr lang="zh-CN" altLang="en-US" dirty="0"/>
              <a:t>当终身供给</a:t>
            </a:r>
            <a:r>
              <a:rPr lang="zh-CN" altLang="en-US" dirty="0" smtClean="0"/>
              <a:t>。”女曰：“我</a:t>
            </a:r>
            <a:r>
              <a:rPr lang="zh-CN" altLang="en-US" dirty="0"/>
              <a:t>家四事七</a:t>
            </a:r>
            <a:r>
              <a:rPr lang="zh-CN" altLang="en-US" dirty="0" smtClean="0"/>
              <a:t>珍，悉</a:t>
            </a:r>
            <a:r>
              <a:rPr lang="zh-CN" altLang="en-US" dirty="0"/>
              <a:t>皆具足。唯要三般</a:t>
            </a:r>
            <a:r>
              <a:rPr lang="zh-CN" altLang="en-US" dirty="0" smtClean="0"/>
              <a:t>物：一</a:t>
            </a:r>
            <a:r>
              <a:rPr lang="zh-CN" altLang="en-US" dirty="0"/>
              <a:t>要无根树子一</a:t>
            </a:r>
            <a:r>
              <a:rPr lang="zh-CN" altLang="en-US" dirty="0" smtClean="0"/>
              <a:t>株，二</a:t>
            </a:r>
            <a:r>
              <a:rPr lang="zh-CN" altLang="en-US" dirty="0"/>
              <a:t>要无阴阳地一</a:t>
            </a:r>
            <a:r>
              <a:rPr lang="zh-CN" altLang="en-US" dirty="0" smtClean="0"/>
              <a:t>片，三</a:t>
            </a:r>
            <a:r>
              <a:rPr lang="zh-CN" altLang="en-US" dirty="0"/>
              <a:t>要叫不应山谷一所</a:t>
            </a:r>
            <a:r>
              <a:rPr lang="zh-CN" altLang="en-US" dirty="0" smtClean="0"/>
              <a:t>。”帝</a:t>
            </a:r>
            <a:r>
              <a:rPr lang="zh-CN" altLang="en-US" dirty="0"/>
              <a:t>释</a:t>
            </a:r>
            <a:r>
              <a:rPr lang="zh-CN" altLang="en-US" dirty="0" smtClean="0"/>
              <a:t>曰：“一切</a:t>
            </a:r>
            <a:r>
              <a:rPr lang="zh-CN" altLang="en-US" dirty="0"/>
              <a:t>所</a:t>
            </a:r>
            <a:r>
              <a:rPr lang="zh-CN" altLang="en-US" dirty="0" smtClean="0"/>
              <a:t>须，我</a:t>
            </a:r>
            <a:r>
              <a:rPr lang="zh-CN" altLang="en-US" dirty="0"/>
              <a:t>悉有之。若三般</a:t>
            </a:r>
            <a:r>
              <a:rPr lang="zh-CN" altLang="en-US" dirty="0" smtClean="0"/>
              <a:t>物，我</a:t>
            </a:r>
            <a:r>
              <a:rPr lang="zh-CN" altLang="en-US" dirty="0"/>
              <a:t>实无得</a:t>
            </a:r>
            <a:r>
              <a:rPr lang="zh-CN" altLang="en-US" dirty="0" smtClean="0"/>
              <a:t>。”女曰：“汝</a:t>
            </a:r>
            <a:r>
              <a:rPr lang="zh-CN" altLang="en-US" dirty="0"/>
              <a:t>若无</a:t>
            </a:r>
            <a:r>
              <a:rPr lang="zh-CN" altLang="en-US" dirty="0" smtClean="0"/>
              <a:t>此，争</a:t>
            </a:r>
            <a:r>
              <a:rPr lang="zh-CN" altLang="en-US" dirty="0"/>
              <a:t>解济</a:t>
            </a:r>
            <a:r>
              <a:rPr lang="zh-CN" altLang="en-US" dirty="0" smtClean="0"/>
              <a:t>人！”帝</a:t>
            </a:r>
            <a:r>
              <a:rPr lang="zh-CN" altLang="en-US" dirty="0"/>
              <a:t>释罔</a:t>
            </a:r>
            <a:r>
              <a:rPr lang="zh-CN" altLang="en-US" dirty="0" smtClean="0"/>
              <a:t>措，遂</a:t>
            </a:r>
            <a:r>
              <a:rPr lang="zh-CN" altLang="en-US" dirty="0"/>
              <a:t>同往白佛。佛</a:t>
            </a:r>
            <a:r>
              <a:rPr lang="zh-CN" altLang="en-US" dirty="0" smtClean="0"/>
              <a:t>言：“憍</a:t>
            </a:r>
            <a:r>
              <a:rPr lang="zh-CN" altLang="en-US" dirty="0"/>
              <a:t>尸</a:t>
            </a:r>
            <a:r>
              <a:rPr lang="zh-CN" altLang="en-US" dirty="0" smtClean="0"/>
              <a:t>迦！我</a:t>
            </a:r>
            <a:r>
              <a:rPr lang="zh-CN" altLang="en-US" dirty="0"/>
              <a:t>诸弟子大阿罗汉不解此</a:t>
            </a:r>
            <a:r>
              <a:rPr lang="zh-CN" altLang="en-US" dirty="0" smtClean="0"/>
              <a:t>义，唯有</a:t>
            </a:r>
            <a:r>
              <a:rPr lang="zh-CN" altLang="en-US" dirty="0"/>
              <a:t>诸大菩萨乃解此义</a:t>
            </a:r>
            <a:r>
              <a:rPr lang="zh-CN" altLang="en-US" dirty="0" smtClean="0"/>
              <a:t>。”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    福州</a:t>
            </a:r>
            <a:r>
              <a:rPr lang="zh-TW" altLang="en-US" dirty="0">
                <a:latin typeface="宋体" pitchFamily="2" charset="-122"/>
                <a:ea typeface="宋体" pitchFamily="2" charset="-122"/>
              </a:rPr>
              <a:t>灵云志勤禅师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……</a:t>
            </a:r>
            <a:r>
              <a:rPr lang="zh-TW" altLang="en-US" dirty="0">
                <a:latin typeface="宋体" pitchFamily="2" charset="-122"/>
                <a:ea typeface="宋体" pitchFamily="2" charset="-122"/>
              </a:rPr>
              <a:t>初在沩山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>
                <a:latin typeface="宋体" pitchFamily="2" charset="-122"/>
                <a:ea typeface="宋体" pitchFamily="2" charset="-122"/>
              </a:rPr>
              <a:t>因见桃华悟道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>
                <a:latin typeface="宋体" pitchFamily="2" charset="-122"/>
                <a:ea typeface="宋体" pitchFamily="2" charset="-122"/>
              </a:rPr>
              <a:t>有偈曰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en-US" dirty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“</a:t>
            </a:r>
            <a:r>
              <a:rPr lang="zh-TW" altLang="en-US" dirty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三十年来寻剑客</a:t>
            </a:r>
            <a:r>
              <a:rPr lang="zh-CN" altLang="en-US" dirty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几回落叶又抽枝。自从一见桃华后</a:t>
            </a:r>
            <a:r>
              <a:rPr lang="zh-CN" altLang="en-US" dirty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直至如今更不疑。</a:t>
            </a:r>
            <a:r>
              <a:rPr lang="zh-CN" altLang="en-US" dirty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”</a:t>
            </a:r>
            <a:r>
              <a:rPr lang="zh-TW" altLang="en-US" dirty="0">
                <a:latin typeface="宋体" pitchFamily="2" charset="-122"/>
                <a:ea typeface="宋体" pitchFamily="2" charset="-122"/>
              </a:rPr>
              <a:t>沩覧偈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>
                <a:latin typeface="宋体" pitchFamily="2" charset="-122"/>
                <a:ea typeface="宋体" pitchFamily="2" charset="-122"/>
              </a:rPr>
              <a:t>诘其所悟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>
                <a:latin typeface="宋体" pitchFamily="2" charset="-122"/>
                <a:ea typeface="宋体" pitchFamily="2" charset="-122"/>
              </a:rPr>
              <a:t>与之符契。沩曰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：“</a:t>
            </a:r>
            <a:r>
              <a:rPr lang="zh-TW" altLang="en-US" dirty="0">
                <a:latin typeface="宋体" pitchFamily="2" charset="-122"/>
                <a:ea typeface="宋体" pitchFamily="2" charset="-122"/>
              </a:rPr>
              <a:t>从缘悟达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>
                <a:latin typeface="宋体" pitchFamily="2" charset="-122"/>
                <a:ea typeface="宋体" pitchFamily="2" charset="-122"/>
              </a:rPr>
              <a:t>永无退失。善自护持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！”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3227006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idx="1"/>
          </p:nvPr>
        </p:nvSpPr>
        <p:spPr>
          <a:xfrm>
            <a:off x="0" y="260350"/>
            <a:ext cx="9036496" cy="6409010"/>
          </a:xfrm>
        </p:spPr>
        <p:txBody>
          <a:bodyPr>
            <a:normAutofit/>
          </a:bodyPr>
          <a:lstStyle/>
          <a:p>
            <a:pPr algn="ctr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参究念佛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800" dirty="0" smtClean="0">
                <a:latin typeface="+mn-ea"/>
              </a:rPr>
              <a:t>      以持名念佛为鞭起疑情之方便，然后就念头的起处，参究“念佛的是谁”，或者直接看佛号的起处，称之为“参念佛禅”，或者说“念佛参禅”。特征是向一念未生前着力，念念落在根底处。</a:t>
            </a:r>
            <a:endParaRPr lang="en-US" altLang="zh-CN" sz="2800" dirty="0" smtClean="0">
              <a:latin typeface="+mn-ea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800" dirty="0" smtClean="0">
                <a:latin typeface="+mn-ea"/>
              </a:rPr>
              <a:t>       参</a:t>
            </a:r>
            <a:r>
              <a:rPr lang="zh-CN" altLang="en-US" sz="2800" dirty="0">
                <a:latin typeface="+mn-ea"/>
              </a:rPr>
              <a:t>念佛的是谁</a:t>
            </a:r>
            <a:r>
              <a:rPr lang="zh-CN" altLang="en-US" sz="2800" dirty="0" smtClean="0">
                <a:latin typeface="+mn-ea"/>
              </a:rPr>
              <a:t>？依</a:t>
            </a:r>
            <a:r>
              <a:rPr lang="zh-CN" altLang="en-US" sz="2800" dirty="0">
                <a:latin typeface="+mn-ea"/>
              </a:rPr>
              <a:t>“提</a:t>
            </a:r>
            <a:r>
              <a:rPr lang="en-US" altLang="zh-CN" sz="2800" dirty="0">
                <a:latin typeface="+mn-ea"/>
              </a:rPr>
              <a:t>——</a:t>
            </a:r>
            <a:r>
              <a:rPr lang="zh-CN" altLang="en-US" sz="2800" dirty="0">
                <a:latin typeface="+mn-ea"/>
              </a:rPr>
              <a:t>疑</a:t>
            </a:r>
            <a:r>
              <a:rPr lang="en-US" altLang="zh-CN" sz="2800" dirty="0">
                <a:latin typeface="+mn-ea"/>
              </a:rPr>
              <a:t>——</a:t>
            </a:r>
            <a:r>
              <a:rPr lang="zh-CN" altLang="en-US" sz="2800" dirty="0">
                <a:latin typeface="+mn-ea"/>
              </a:rPr>
              <a:t>看</a:t>
            </a:r>
            <a:r>
              <a:rPr lang="en-US" altLang="zh-CN" sz="2800" dirty="0">
                <a:latin typeface="+mn-ea"/>
              </a:rPr>
              <a:t>——</a:t>
            </a:r>
            <a:r>
              <a:rPr lang="zh-CN" altLang="en-US" sz="2800" dirty="0">
                <a:latin typeface="+mn-ea"/>
              </a:rPr>
              <a:t>扫</a:t>
            </a:r>
            <a:r>
              <a:rPr lang="en-US" altLang="zh-CN" sz="2800" dirty="0">
                <a:latin typeface="+mn-ea"/>
              </a:rPr>
              <a:t>——</a:t>
            </a:r>
            <a:r>
              <a:rPr lang="zh-CN" altLang="en-US" sz="2800" dirty="0">
                <a:latin typeface="+mn-ea"/>
              </a:rPr>
              <a:t>追”之五字诀做功夫。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endParaRPr lang="en-US" altLang="zh-CN" sz="2800" dirty="0" smtClean="0">
              <a:latin typeface="+mn-ea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800" b="1" dirty="0" smtClean="0">
                <a:latin typeface="楷体_GB2312" pitchFamily="49" charset="-122"/>
                <a:ea typeface="楷体_GB2312" pitchFamily="49" charset="-122"/>
              </a:rPr>
              <a:t>      </a:t>
            </a:r>
            <a:endParaRPr lang="zh-CN" alt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621528441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idx="1"/>
          </p:nvPr>
        </p:nvSpPr>
        <p:spPr>
          <a:xfrm>
            <a:off x="36513" y="188913"/>
            <a:ext cx="9036050" cy="6552455"/>
          </a:xfrm>
        </p:spPr>
        <p:txBody>
          <a:bodyPr>
            <a:noAutofit/>
          </a:bodyPr>
          <a:lstStyle/>
          <a:p>
            <a:pPr algn="ctr" eaLnBrk="1" hangingPunct="1">
              <a:buFont typeface="Wingdings" pitchFamily="2" charset="2"/>
              <a:buNone/>
            </a:pPr>
            <a:r>
              <a:rPr lang="zh-CN" altLang="en-US" sz="2800" b="1" dirty="0" smtClean="0">
                <a:ea typeface="黑体" pitchFamily="49" charset="-122"/>
              </a:rPr>
              <a:t>断云智彻禅师净土玄门</a:t>
            </a:r>
          </a:p>
          <a:p>
            <a:pPr eaLnBrk="1" hangingPunct="1">
              <a:lnSpc>
                <a:spcPct val="140000"/>
              </a:lnSpc>
              <a:buFont typeface="Wingdings" pitchFamily="2" charset="2"/>
              <a:buNone/>
            </a:pPr>
            <a:r>
              <a:rPr lang="zh-CN" altLang="en-US" sz="2800" b="1" dirty="0" smtClean="0"/>
              <a:t>             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夫修净土固为玄妙之门，亦有快捷方式宜识。汝等念佛一声，或三五、七声，默默返问，“这一声佛从何处起？”又问，“这念佛者是甚么人？”有疑，只管疑去。若问处不亲，疑情不切，再举个“毕竟这念佛的是谁？”如是问，如是疑，问教亲，疑教切。前设一问，最尊最贵，最妙最玄；第二问，彻骨彻髓，见心见胆；末后一问，如痛上加鞭，当喉一揑，便欲了人命根也。如是疑来疑去，寝食俱忘，不觉筑着磕着，[囗@力]地一声，心花灿发，梦眼豁开，目前总是故家乡，本性弥陀常独露。（《角虎集》卷二）</a:t>
            </a:r>
          </a:p>
        </p:txBody>
      </p:sp>
    </p:spTree>
    <p:extLst>
      <p:ext uri="{BB962C8B-B14F-4D97-AF65-F5344CB8AC3E}">
        <p14:creationId xmlns:p14="http://schemas.microsoft.com/office/powerpoint/2010/main" val="999267616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idx="1"/>
          </p:nvPr>
        </p:nvSpPr>
        <p:spPr>
          <a:xfrm>
            <a:off x="107950" y="46038"/>
            <a:ext cx="8856538" cy="6047258"/>
          </a:xfrm>
        </p:spPr>
        <p:txBody>
          <a:bodyPr>
            <a:noAutofit/>
          </a:bodyPr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800" b="1" dirty="0" smtClean="0">
                <a:ea typeface="黑体" pitchFamily="49" charset="-122"/>
              </a:rPr>
              <a:t>楚山善琦禅师《示秀峰居士》</a:t>
            </a:r>
          </a:p>
          <a:p>
            <a:pPr eaLnBrk="1" hangingPunct="1">
              <a:lnSpc>
                <a:spcPct val="140000"/>
              </a:lnSpc>
              <a:buFont typeface="Wingdings" pitchFamily="2" charset="2"/>
              <a:buNone/>
            </a:pPr>
            <a:r>
              <a:rPr lang="zh-CN" altLang="en-US" sz="2800" b="1" dirty="0" smtClean="0"/>
              <a:t>    </a:t>
            </a:r>
            <a:r>
              <a:rPr lang="en-US" altLang="zh-CN" sz="2800" b="1" dirty="0" smtClean="0"/>
              <a:t>      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夫念佛者，当知佛即是心。未审心是何物？须要看这一念佛心，从何处念起？复又要看破这看的人毕竟是谁？这里有个入处，便知圆悟禅师道“不是心，不是佛，不是物，是个甚么？”……设或未然，亦不用别求玄妙，厌喧取寂，但将平日所蕴一切智见扫荡干净，单单提起一句“阿弥陀佛”，置之怀抱，默然体究，常时鞭起疑情：“这个念佛的毕竟是谁？”返复参究，不可作有无卜度，又不得将心待悟。</a:t>
            </a:r>
          </a:p>
        </p:txBody>
      </p:sp>
    </p:spTree>
    <p:extLst>
      <p:ext uri="{BB962C8B-B14F-4D97-AF65-F5344CB8AC3E}">
        <p14:creationId xmlns:p14="http://schemas.microsoft.com/office/powerpoint/2010/main" val="2244741899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idx="1"/>
          </p:nvPr>
        </p:nvSpPr>
        <p:spPr>
          <a:xfrm>
            <a:off x="0" y="188912"/>
            <a:ext cx="9001125" cy="5904383"/>
          </a:xfrm>
        </p:spPr>
        <p:txBody>
          <a:bodyPr>
            <a:noAutofit/>
          </a:bodyPr>
          <a:lstStyle/>
          <a:p>
            <a:pPr algn="ctr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800" b="1" dirty="0" smtClean="0">
                <a:ea typeface="黑体" pitchFamily="49" charset="-122"/>
              </a:rPr>
              <a:t>楚山善琦禅师</a:t>
            </a:r>
            <a:r>
              <a:rPr lang="en-US" altLang="zh-CN" sz="2800" b="1" dirty="0" smtClean="0">
                <a:ea typeface="黑体" pitchFamily="49" charset="-122"/>
              </a:rPr>
              <a:t>《</a:t>
            </a:r>
            <a:r>
              <a:rPr lang="zh-CN" altLang="en-US" sz="2800" b="1" dirty="0" smtClean="0">
                <a:ea typeface="黑体" pitchFamily="49" charset="-122"/>
              </a:rPr>
              <a:t>示秀峰居士</a:t>
            </a:r>
            <a:r>
              <a:rPr lang="en-US" altLang="zh-CN" sz="2800" b="1" dirty="0" smtClean="0">
                <a:ea typeface="黑体" pitchFamily="49" charset="-122"/>
              </a:rPr>
              <a:t>》</a:t>
            </a:r>
            <a:r>
              <a:rPr lang="en-US" altLang="zh-CN" sz="2800" b="1" dirty="0" smtClean="0">
                <a:ea typeface="楷体_GB2312" pitchFamily="49" charset="-122"/>
              </a:rPr>
              <a:t> 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但有微尘许妄念存心，皆为障碍，直须打并，教胸中空荡荡无一物，而于行住坐卧之中，乃至静闹闲忙之处，都不用分别计较，但要念念相续，心心无间，久久工夫纯一，自然寂静轻安，便有禅定现前。傥正念不得纯一，昏散起时，亦不用将心排遣，但将话头轻轻放下，回光返照，看这妄想昏沉从甚么处起？只此一照，则妄想昏沈当下自然顿息。</a:t>
            </a:r>
          </a:p>
        </p:txBody>
      </p:sp>
    </p:spTree>
    <p:extLst>
      <p:ext uri="{BB962C8B-B14F-4D97-AF65-F5344CB8AC3E}">
        <p14:creationId xmlns:p14="http://schemas.microsoft.com/office/powerpoint/2010/main" val="2580087307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idx="1"/>
          </p:nvPr>
        </p:nvSpPr>
        <p:spPr>
          <a:xfrm>
            <a:off x="36513" y="44450"/>
            <a:ext cx="8928100" cy="6813550"/>
          </a:xfrm>
        </p:spPr>
        <p:txBody>
          <a:bodyPr>
            <a:normAutofit lnSpcReduction="10000"/>
          </a:bodyPr>
          <a:lstStyle/>
          <a:p>
            <a:pPr algn="ctr" eaLnBrk="1" hangingPunct="1">
              <a:buFont typeface="Wingdings" pitchFamily="2" charset="2"/>
              <a:buNone/>
            </a:pPr>
            <a:r>
              <a:rPr lang="zh-CN" altLang="en-US" sz="2800" b="1" dirty="0" smtClean="0">
                <a:ea typeface="黑体" pitchFamily="49" charset="-122"/>
              </a:rPr>
              <a:t>憨山大师《示性觉禅人》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古德参究机缘尽多，唯有“念佛的是谁”一则审实话头，最易得力。禅人今日发心参究，但将此一则公案，时时提撕。先将身心内外一切妄想杂乱念头一齐放下，放到没可放处，即深深提起一声“阿弥陀佛”，四字历历分明，急着眼看。看得少不得力，又提一声佛，有力便下疑情，审问者“念佛的是谁？”审之又审，“毕竟是谁？”看得才有昏散现前，即便快着精彩。又提又看，又审又疑。疑到疑不得处，胸中如银山铁壁，立在心目之闲，如此便是话头得力时也。若到此得力处，正好重下疑情，于日用一切时、一切处，念念不移，乃至久久梦中，一似醒时一般。若用力到此，决不可退堕。忽然疑团迸裂，自然顿见本来面目。</a:t>
            </a:r>
          </a:p>
          <a:p>
            <a:pPr eaLnBrk="1" hangingPunct="1"/>
            <a:endParaRPr lang="zh-CN" altLang="en-US" sz="2400" b="1" dirty="0" smtClean="0"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4699733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idx="1"/>
          </p:nvPr>
        </p:nvSpPr>
        <p:spPr>
          <a:xfrm>
            <a:off x="36513" y="117474"/>
            <a:ext cx="9072562" cy="6623893"/>
          </a:xfrm>
        </p:spPr>
        <p:txBody>
          <a:bodyPr>
            <a:noAutofit/>
          </a:bodyPr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800" b="1" dirty="0" smtClean="0">
                <a:ea typeface="黑体" pitchFamily="49" charset="-122"/>
              </a:rPr>
              <a:t>憨山大师《示念佛参禅切要》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念佛审实公案者，单提一声“阿弥陀佛”作话头，就于提处，即下疑情，审问者“念佛的是谁？”再提再审，审之又审，见者“念佛的毕竟是谁？”如此靠定话头，一切妄想杂念当下顿断，如斩乱丝，更不容起，起处即消。唯有一念，历历孤明，如白日当空，妄念不生，昏迷自退，寂寂惺惺。永嘉大师云：“寂寂惺惺是，寂寂无记非。惺惺寂寂是，惺惺乱想非。”谓寂寂不落昏沉无记，惺惺不落妄想，惺寂双流，沉浮两舍。看到一念不生处，则前后际断，中间自孤，忽然打破漆桶，顿见本来面目，则身心世界当下平沉，如空华影落，十方圆明，成一大光明藏。如此方是到家时节，日用现前，朗朗圆明，更无可疑，始信自心本来如此，从上佛祖自受用地，无二无别。</a:t>
            </a:r>
          </a:p>
        </p:txBody>
      </p:sp>
    </p:spTree>
    <p:extLst>
      <p:ext uri="{BB962C8B-B14F-4D97-AF65-F5344CB8AC3E}">
        <p14:creationId xmlns:p14="http://schemas.microsoft.com/office/powerpoint/2010/main" val="3182446259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idx="1"/>
          </p:nvPr>
        </p:nvSpPr>
        <p:spPr>
          <a:xfrm>
            <a:off x="38100" y="47625"/>
            <a:ext cx="9109075" cy="6693743"/>
          </a:xfrm>
        </p:spPr>
        <p:txBody>
          <a:bodyPr>
            <a:noAutofit/>
          </a:bodyPr>
          <a:lstStyle/>
          <a:p>
            <a:pPr algn="ctr" eaLnBrk="1" hangingPunct="1">
              <a:buFont typeface="Wingdings" pitchFamily="2" charset="2"/>
              <a:buNone/>
            </a:pPr>
            <a:r>
              <a:rPr lang="zh-CN" altLang="en-US" sz="2800" b="1" dirty="0" smtClean="0">
                <a:ea typeface="黑体" pitchFamily="49" charset="-122"/>
              </a:rPr>
              <a:t>憨山大师</a:t>
            </a:r>
            <a:r>
              <a:rPr lang="en-US" altLang="zh-CN" sz="2800" b="1" dirty="0" smtClean="0">
                <a:ea typeface="黑体" pitchFamily="49" charset="-122"/>
              </a:rPr>
              <a:t>《</a:t>
            </a:r>
            <a:r>
              <a:rPr lang="zh-CN" altLang="en-US" sz="2800" b="1" dirty="0" smtClean="0">
                <a:ea typeface="黑体" pitchFamily="49" charset="-122"/>
              </a:rPr>
              <a:t>示沈大洁</a:t>
            </a:r>
            <a:r>
              <a:rPr lang="en-US" altLang="zh-CN" sz="2800" b="1" dirty="0" smtClean="0">
                <a:ea typeface="黑体" pitchFamily="49" charset="-122"/>
              </a:rPr>
              <a:t>》</a:t>
            </a:r>
          </a:p>
          <a:p>
            <a:pPr eaLnBrk="1" hangingPunct="1">
              <a:lnSpc>
                <a:spcPct val="130000"/>
              </a:lnSpc>
              <a:buFont typeface="Wingdings" pitchFamily="2" charset="2"/>
              <a:buNone/>
            </a:pPr>
            <a:r>
              <a:rPr lang="en-US" altLang="zh-CN" sz="2800" b="1" dirty="0" smtClean="0"/>
              <a:t>          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如何参究即念佛，念佛即参究耶？如今参究，就将一句阿弥陀作话头，做审实工夫。将自己身心世界、并从前一切世谛、俗习语言、佛法知见，一齐放下。就从空空寂寂中，着力提起一声“阿弥陀佛”，历历分明。正当提起时，就在直下看觑，审实此“念佛的是谁？”，重下疑情。审之又审，疑之又疑，如驴觑井。觑来觑去，疑来疑去，疑到心思路绝处，如银山铁壁，无转身吐气处。是时忽然磕着、触着，真无生意，忽然猛的现前。时则通身汗流，如大梦觉。到此方信生即无生，无生即生；参即是念，念即是参。回头一看，始知向来如在含元殿里觅长安也。</a:t>
            </a:r>
          </a:p>
        </p:txBody>
      </p:sp>
    </p:spTree>
    <p:extLst>
      <p:ext uri="{BB962C8B-B14F-4D97-AF65-F5344CB8AC3E}">
        <p14:creationId xmlns:p14="http://schemas.microsoft.com/office/powerpoint/2010/main" val="2725164913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912"/>
            <a:ext cx="9036050" cy="6336432"/>
          </a:xfrm>
        </p:spPr>
        <p:txBody>
          <a:bodyPr rtlCol="0"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疑情念佛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dirty="0" smtClean="0"/>
              <a:t>         </a:t>
            </a:r>
            <a:r>
              <a:rPr lang="zh-CN" altLang="en-US" dirty="0" smtClean="0">
                <a:latin typeface="+mn-ea"/>
              </a:rPr>
              <a:t>带着“念佛的是谁”、“佛号从何处起”、“能念所念何在” 等疑问，旁观佛号之起灭，此时唯一片空昧之境，然此空昧之境，非我们所要寻找的答案，这个“谁”的疑问，仍无下落，故疑情未破，仍需要带着此疑情，继续做“且疑且念，心念心闻”的功夫。个中，所念的佛号了不可得，能念的心亦了不可得，如虚空钉橛一般。</a:t>
            </a:r>
            <a:endParaRPr lang="en-US" altLang="zh-CN" dirty="0" smtClean="0">
              <a:latin typeface="+mn-ea"/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dirty="0" smtClean="0">
                <a:latin typeface="+mn-ea"/>
              </a:rPr>
              <a:t>    </a:t>
            </a:r>
            <a:r>
              <a:rPr lang="zh-CN" altLang="en-US" dirty="0" smtClean="0">
                <a:latin typeface="+mn-ea"/>
              </a:rPr>
              <a:t>这种带着疑情念佛的方式，实际上就是对“于生灭中观不生不灭”、“观念头之空性”、“无所念者是名念佛”之真精神的落实。</a:t>
            </a:r>
            <a:endParaRPr lang="en-US" altLang="zh-CN" dirty="0" smtClean="0">
              <a:latin typeface="+mn-ea"/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660301119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内容占位符 2"/>
          <p:cNvSpPr>
            <a:spLocks noGrp="1"/>
          </p:cNvSpPr>
          <p:nvPr>
            <p:ph idx="4294967295"/>
          </p:nvPr>
        </p:nvSpPr>
        <p:spPr>
          <a:xfrm>
            <a:off x="107950" y="260350"/>
            <a:ext cx="9036050" cy="568893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  疑情念佛，要</a:t>
            </a: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坚持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四个要点</a:t>
            </a: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，以当下落实一念圆观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之念佛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dirty="0" smtClean="0">
                <a:latin typeface="+mn-ea"/>
              </a:rPr>
              <a:t>（</a:t>
            </a:r>
            <a:r>
              <a:rPr lang="en-US" altLang="zh-CN" dirty="0" smtClean="0">
                <a:latin typeface="+mn-ea"/>
              </a:rPr>
              <a:t>1</a:t>
            </a:r>
            <a:r>
              <a:rPr lang="zh-CN" altLang="en-US" dirty="0" smtClean="0">
                <a:latin typeface="+mn-ea"/>
              </a:rPr>
              <a:t>）凝神静气；</a:t>
            </a:r>
          </a:p>
          <a:p>
            <a:pPr>
              <a:buNone/>
            </a:pPr>
            <a:r>
              <a:rPr lang="zh-CN" altLang="en-US" dirty="0" smtClean="0">
                <a:latin typeface="+mn-ea"/>
              </a:rPr>
              <a:t>    （</a:t>
            </a:r>
            <a:r>
              <a:rPr lang="en-US" altLang="zh-CN" dirty="0" smtClean="0">
                <a:latin typeface="+mn-ea"/>
              </a:rPr>
              <a:t>2</a:t>
            </a:r>
            <a:r>
              <a:rPr lang="zh-CN" altLang="en-US" dirty="0">
                <a:latin typeface="+mn-ea"/>
              </a:rPr>
              <a:t>）心念心闻</a:t>
            </a:r>
            <a:r>
              <a:rPr lang="zh-CN" altLang="en-US" dirty="0" smtClean="0">
                <a:latin typeface="+mn-ea"/>
              </a:rPr>
              <a:t>；</a:t>
            </a:r>
            <a:endParaRPr lang="en-US" altLang="zh-CN" dirty="0" smtClean="0">
              <a:latin typeface="+mn-ea"/>
            </a:endParaRPr>
          </a:p>
          <a:p>
            <a:pPr>
              <a:buNone/>
            </a:pPr>
            <a:r>
              <a:rPr lang="en-US" altLang="zh-CN" dirty="0" smtClean="0">
                <a:latin typeface="+mn-ea"/>
              </a:rPr>
              <a:t>    </a:t>
            </a:r>
            <a:r>
              <a:rPr lang="zh-CN" altLang="en-US" dirty="0" smtClean="0">
                <a:latin typeface="+mn-ea"/>
              </a:rPr>
              <a:t>（</a:t>
            </a:r>
            <a:r>
              <a:rPr lang="en-US" altLang="zh-CN" dirty="0" smtClean="0">
                <a:latin typeface="+mn-ea"/>
              </a:rPr>
              <a:t>3</a:t>
            </a:r>
            <a:r>
              <a:rPr lang="zh-CN" altLang="en-US" dirty="0">
                <a:latin typeface="+mn-ea"/>
              </a:rPr>
              <a:t>）且疑且念；</a:t>
            </a:r>
            <a:endParaRPr lang="zh-CN" altLang="en-US" dirty="0" smtClean="0">
              <a:latin typeface="+mn-ea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dirty="0" smtClean="0">
                <a:latin typeface="+mn-ea"/>
              </a:rPr>
              <a:t>    （</a:t>
            </a:r>
            <a:r>
              <a:rPr lang="en-US" altLang="zh-CN" dirty="0" smtClean="0">
                <a:latin typeface="+mn-ea"/>
              </a:rPr>
              <a:t>4</a:t>
            </a:r>
            <a:r>
              <a:rPr lang="zh-CN" altLang="en-US" dirty="0" smtClean="0">
                <a:latin typeface="+mn-ea"/>
              </a:rPr>
              <a:t>）闲闲自在</a:t>
            </a:r>
            <a:r>
              <a:rPr lang="en-US" altLang="zh-CN" dirty="0" smtClean="0">
                <a:latin typeface="+mn-ea"/>
              </a:rPr>
              <a:t>——</a:t>
            </a:r>
            <a:r>
              <a:rPr lang="zh-CN" altLang="en-US" dirty="0" smtClean="0">
                <a:latin typeface="+mn-ea"/>
              </a:rPr>
              <a:t>提起“当下以无分别、无取舍、无求无得的心，念一声佛号，观听分明，与佛号融为一体，如如不动，此即性修相应，生佛相应，因果相应”之正念，让心处于无求无得、自足自在的状态。</a:t>
            </a:r>
            <a:endParaRPr lang="en-US" altLang="zh-CN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2675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741367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zh-CN" altLang="en-US" sz="4600" b="1" dirty="0" smtClean="0">
                <a:latin typeface="黑体" pitchFamily="49" charset="-122"/>
                <a:ea typeface="黑体" pitchFamily="49" charset="-122"/>
              </a:rPr>
              <a:t>●</a:t>
            </a:r>
            <a:r>
              <a:rPr lang="en-US" altLang="zh-CN" sz="4600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600" b="1" dirty="0">
                <a:latin typeface="黑体" pitchFamily="49" charset="-122"/>
                <a:ea typeface="黑体" pitchFamily="49" charset="-122"/>
              </a:rPr>
              <a:t>观音菩萨耳根圆通章</a:t>
            </a:r>
            <a:r>
              <a:rPr lang="en-US" altLang="zh-CN" sz="4600" b="1" dirty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600" b="1" dirty="0">
                <a:latin typeface="黑体" pitchFamily="49" charset="-122"/>
                <a:ea typeface="黑体" pitchFamily="49" charset="-122"/>
              </a:rPr>
              <a:t>解读</a:t>
            </a:r>
          </a:p>
          <a:p>
            <a:pPr marL="0" indent="0">
              <a:buNone/>
            </a:pPr>
            <a:endParaRPr lang="en-US" altLang="zh-CN" dirty="0" smtClean="0"/>
          </a:p>
          <a:p>
            <a:pPr marL="0" indent="0" algn="ctr">
              <a:buNone/>
            </a:pPr>
            <a:r>
              <a:rPr lang="zh-CN" altLang="en-US" sz="3800" b="1" dirty="0" smtClean="0">
                <a:latin typeface="黑体" pitchFamily="49" charset="-122"/>
                <a:ea typeface="黑体" pitchFamily="49" charset="-122"/>
              </a:rPr>
              <a:t>耳根圆通章之结构（依蕅益大师科判，略有改动）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一、观音菩萨值佛禀教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二、依教修证，解结破阴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【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初圆破色阴超劫浊，至五圆破识阴超命浊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】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      1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、圆破色阴超劫浊；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2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、圆破受阴超见浊；</a:t>
            </a:r>
            <a:endParaRPr lang="en-US" altLang="zh-CN" b="1" dirty="0" smtClean="0">
              <a:latin typeface="仿宋" pitchFamily="49" charset="-122"/>
              <a:ea typeface="仿宋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     3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、圆破想阴超烦恼浊；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4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、圆破行阴超众生浊；</a:t>
            </a:r>
            <a:endParaRPr lang="en-US" altLang="zh-CN" b="1" dirty="0" smtClean="0">
              <a:latin typeface="仿宋" pitchFamily="49" charset="-122"/>
              <a:ea typeface="仿宋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     5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、圆破识超命浊。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三、由证起用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【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初明三十二应；二明十四无畏；三明四不思议无作妙德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】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（一）明三十二应：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1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、现四圣法界；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2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、现六凡法界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（二）明十四无畏：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1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、总明脱苦无畏；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2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、别明七难无畏；</a:t>
            </a:r>
            <a:endParaRPr lang="en-US" altLang="zh-CN" b="1" dirty="0" smtClean="0">
              <a:latin typeface="仿宋" pitchFamily="49" charset="-122"/>
              <a:ea typeface="仿宋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                 3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、别明三毒无畏；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4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、别明二求无畏；</a:t>
            </a:r>
            <a:endParaRPr lang="en-US" altLang="zh-CN" b="1" dirty="0" smtClean="0">
              <a:latin typeface="仿宋" pitchFamily="49" charset="-122"/>
              <a:ea typeface="仿宋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                 5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、结明持名无畏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（三）明四不思议无作妙德：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1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、现容不思议；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2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、说咒不思议；</a:t>
            </a:r>
            <a:endParaRPr lang="en-US" altLang="zh-CN" b="1" dirty="0" smtClean="0">
              <a:latin typeface="仿宋" pitchFamily="49" charset="-122"/>
              <a:ea typeface="仿宋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                         3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、受供不思议；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4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、兴供不思议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9901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  <a:buNone/>
              <a:defRPr/>
            </a:pPr>
            <a:r>
              <a:rPr lang="zh-CN" altLang="en-US" b="1" dirty="0">
                <a:latin typeface="仿宋_GB2312" pitchFamily="49" charset="-122"/>
                <a:ea typeface="仿宋_GB2312" pitchFamily="49" charset="-122"/>
              </a:rPr>
              <a:t> 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、香严童子观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香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  <a:buNone/>
              <a:defRPr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  香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严童子即从座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起，顶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礼佛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足，而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白佛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言：“我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闻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如来，教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我谛观诸有为相。我时辞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佛，宴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晦清斋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（指闭关。宴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然安处，晦迹韬光于清净的斋室中）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见诸比丘烧沈水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香，香气寂然，来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入鼻中。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我观此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气，非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木非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空，非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烟非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火，去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无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所着，来无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所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从，由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是意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销，发明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无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漏，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如来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印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我，得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香严号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木、空、烟、火，以理推穷，非香生处。既来无因，去复何往？以何为香而馨我鼻，此别观察香无生也。香既无生，复何分别？故云“意销”。分别不有，能所俱亡，真觉不动，湛然常遍。尘垢既销，圆明净妙，故号“香严”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。尘气倏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灭，妙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香密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圆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（观香尘非因缘非自然，本如来藏）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，我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从香严得阿罗汉。佛问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圆通，如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我所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证，香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严为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上。”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>
              <a:buNone/>
              <a:defRPr/>
            </a:pPr>
            <a:endParaRPr lang="zh-CN" altLang="en-US" b="1" dirty="0">
              <a:latin typeface="仿宋_GB2312" pitchFamily="49" charset="-122"/>
              <a:ea typeface="仿宋_GB2312" pitchFamily="49" charset="-122"/>
            </a:endParaRPr>
          </a:p>
          <a:p>
            <a:pPr>
              <a:buNone/>
              <a:defRPr/>
            </a:pPr>
            <a:r>
              <a:rPr lang="zh-CN" altLang="en-US" b="1" dirty="0">
                <a:latin typeface="仿宋_GB2312" pitchFamily="49" charset="-122"/>
                <a:ea typeface="仿宋_GB2312" pitchFamily="49" charset="-122"/>
              </a:rPr>
              <a:t> 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    </a:t>
            </a:r>
            <a:endParaRPr lang="zh-CN" altLang="en-US" b="1" dirty="0">
              <a:latin typeface="仿宋_GB2312" pitchFamily="49" charset="-122"/>
              <a:ea typeface="仿宋_GB2312" pitchFamily="49" charset="-122"/>
            </a:endParaRPr>
          </a:p>
          <a:p>
            <a:pPr>
              <a:buNone/>
              <a:defRPr/>
            </a:pPr>
            <a:r>
              <a:rPr lang="zh-CN" altLang="en-US" b="1" dirty="0">
                <a:latin typeface="仿宋_GB2312" pitchFamily="49" charset="-122"/>
                <a:ea typeface="仿宋_GB2312" pitchFamily="49" charset="-122"/>
              </a:rPr>
              <a:t>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2688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404664"/>
            <a:ext cx="9144000" cy="51845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 smtClean="0">
                <a:ea typeface="仿宋_GB2312" pitchFamily="49" charset="-122"/>
              </a:rPr>
              <a:t>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尔时观世音菩萨，即从座起，顶礼佛足，而白佛言：“世尊！忆念我昔无数恒河沙劫，于时有佛，出现于世，名观世音。我于彼佛，发菩提心。彼佛教我，从闻思修，入三摩地。初于闻中，入流亡所。所入既寂，动静二相，了然不生。如是渐增，闻所闻尽。尽闻不住，觉所觉空。空觉极圆，空所空灭。生灭既灭，寂灭现前。忽然超越世出世间，十方圆明，获二殊胜：一者上合十方诸佛本妙觉心，与佛如来同一慈力；二者下合十方一切六道众生，与诸众生同一悲仰。”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9220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741368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耳根圆通章前半部分之结构（憨山大师科判）</a:t>
            </a:r>
          </a:p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一、初述观行所由</a:t>
            </a:r>
          </a:p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二、次述根获圆通</a:t>
            </a:r>
          </a:p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   （一）此根初解，先证人空</a:t>
            </a:r>
          </a:p>
          <a:p>
            <a:pPr marL="0" indent="0">
              <a:buNone/>
            </a:pP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      1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、亡前尘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超劫浊（解尘结）</a:t>
            </a:r>
          </a:p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        （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1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）解动结</a:t>
            </a:r>
          </a:p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        （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2</a:t>
            </a:r>
            <a:r>
              <a:rPr lang="zh-CN" altLang="en-US" b="1" smtClean="0">
                <a:latin typeface="仿宋" pitchFamily="49" charset="-122"/>
                <a:ea typeface="仿宋" pitchFamily="49" charset="-122"/>
              </a:rPr>
              <a:t>）解静结</a:t>
            </a:r>
            <a:endParaRPr lang="zh-CN" altLang="en-US" b="1" dirty="0" smtClean="0">
              <a:latin typeface="仿宋" pitchFamily="49" charset="-122"/>
              <a:ea typeface="仿宋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      2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、尽内根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超见浊（解根结）</a:t>
            </a:r>
          </a:p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   （二）空性圆明，以证法空</a:t>
            </a:r>
          </a:p>
          <a:p>
            <a:pPr marL="0" indent="0">
              <a:buNone/>
            </a:pP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      1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、遣观智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超烦恼浊（解觉结）</a:t>
            </a:r>
          </a:p>
          <a:p>
            <a:pPr marL="0" indent="0">
              <a:buNone/>
            </a:pP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      </a:t>
            </a:r>
            <a:r>
              <a:rPr lang="en-US" altLang="zh-CN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2</a:t>
            </a:r>
            <a:r>
              <a:rPr lang="zh-CN" altLang="en-US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、遣重空</a:t>
            </a:r>
            <a:r>
              <a:rPr lang="en-US" altLang="zh-CN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en-US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超众生浊（解空结）</a:t>
            </a:r>
          </a:p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   （三）俱空不生，顿证一心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超命浊（解灭结）</a:t>
            </a:r>
          </a:p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三、末述入流成正觉</a:t>
            </a:r>
            <a:endParaRPr lang="en-US" altLang="zh-CN" b="1" dirty="0" smtClean="0">
              <a:latin typeface="仿宋" pitchFamily="49" charset="-122"/>
              <a:ea typeface="仿宋" pitchFamily="49" charset="-122"/>
            </a:endParaRPr>
          </a:p>
          <a:p>
            <a:pPr marL="0" indent="0">
              <a:buNone/>
            </a:pPr>
            <a:endParaRPr lang="zh-CN" altLang="en-US" b="1" dirty="0" smtClean="0">
              <a:latin typeface="仿宋" pitchFamily="49" charset="-122"/>
              <a:ea typeface="仿宋" pitchFamily="49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1566035"/>
      </p:ext>
    </p:extLst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741368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依长水、憨山，调整后的耳根圆通章前半部分之结构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一、初述观行所由</a:t>
            </a:r>
          </a:p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二、次述根获圆通</a:t>
            </a:r>
          </a:p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   （一）此根初解，先证人空</a:t>
            </a:r>
          </a:p>
          <a:p>
            <a:pPr marL="0" indent="0">
              <a:buNone/>
            </a:pP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      1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、亡前尘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超劫浊（解尘结）</a:t>
            </a:r>
          </a:p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        （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1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）解动结</a:t>
            </a:r>
          </a:p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        （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2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）解静结</a:t>
            </a:r>
            <a:endParaRPr lang="en-US" altLang="zh-CN" b="1" dirty="0" smtClean="0">
              <a:latin typeface="仿宋" pitchFamily="49" charset="-122"/>
              <a:ea typeface="仿宋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      2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、尽内根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超见浊（解根结）</a:t>
            </a:r>
          </a:p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   （二）空性圆明，成法解脱</a:t>
            </a:r>
          </a:p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      </a:t>
            </a: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  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遣观智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超烦恼浊（解觉结）</a:t>
            </a:r>
          </a:p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   （三）俱空不生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入无生忍，成等正觉</a:t>
            </a:r>
            <a:endParaRPr lang="en-US" altLang="zh-CN" b="1" dirty="0" smtClean="0">
              <a:latin typeface="仿宋" pitchFamily="49" charset="-122"/>
              <a:ea typeface="仿宋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     1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、遣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重空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超众生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浊（解空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结）</a:t>
            </a:r>
            <a:endParaRPr lang="zh-CN" altLang="en-US" b="1" dirty="0">
              <a:latin typeface="仿宋" pitchFamily="49" charset="-122"/>
              <a:ea typeface="仿宋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      2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、俱空不生，顿证一心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超命浊（解灭结）</a:t>
            </a:r>
          </a:p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三、末述入流成正觉</a:t>
            </a:r>
            <a:endParaRPr lang="en-US" altLang="zh-CN" b="1" dirty="0" smtClean="0">
              <a:latin typeface="仿宋" pitchFamily="49" charset="-122"/>
              <a:ea typeface="仿宋" pitchFamily="49" charset="-122"/>
            </a:endParaRPr>
          </a:p>
          <a:p>
            <a:pPr marL="0" indent="0">
              <a:buNone/>
            </a:pPr>
            <a:endParaRPr lang="zh-CN" altLang="en-US" b="1" dirty="0" smtClean="0">
              <a:latin typeface="仿宋" pitchFamily="49" charset="-122"/>
              <a:ea typeface="仿宋" pitchFamily="49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2101343"/>
      </p:ext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7504" y="115888"/>
            <a:ext cx="8928992" cy="6553472"/>
          </a:xfrm>
        </p:spPr>
        <p:txBody>
          <a:bodyPr>
            <a:normAutofit fontScale="92500"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0" b="1" dirty="0">
                <a:ea typeface="黑体" pitchFamily="49" charset="-122"/>
              </a:rPr>
              <a:t>一、修耳根圆通的因由（初述观行所由）</a:t>
            </a:r>
          </a:p>
          <a:p>
            <a:pPr>
              <a:buFont typeface="Wingdings" pitchFamily="2" charset="2"/>
              <a:buNone/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尔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时观世音菩萨，即从座起，顶礼佛足，而白佛言：世尊！忆念我昔，无数恒河沙劫，于时有佛，出现于世，名观世音。我于彼佛，发菩提心，彼佛教我，从闻思修，入三摩地。</a:t>
            </a:r>
          </a:p>
          <a:p>
            <a:pPr>
              <a:buFont typeface="Wingdings" pitchFamily="2" charset="2"/>
              <a:buNone/>
            </a:pPr>
            <a:endParaRPr lang="zh-CN" altLang="en-US" sz="2800" b="1" dirty="0">
              <a:ea typeface="楷体_GB2312" pitchFamily="49" charset="-122"/>
            </a:endParaRPr>
          </a:p>
          <a:p>
            <a:pPr>
              <a:buFont typeface="Wingdings" pitchFamily="2" charset="2"/>
              <a:buNone/>
            </a:pPr>
            <a:r>
              <a:rPr lang="zh-CN" altLang="en-US" sz="2800" b="1" dirty="0"/>
              <a:t>      </a:t>
            </a:r>
            <a:r>
              <a:rPr lang="zh-CN" altLang="en-US" sz="2800" b="1" dirty="0" smtClean="0"/>
              <a:t>      </a:t>
            </a:r>
            <a:r>
              <a:rPr lang="en-US" altLang="zh-CN" sz="2800" b="1" dirty="0" smtClean="0">
                <a:latin typeface="仿宋_GB2312" pitchFamily="49" charset="-122"/>
                <a:ea typeface="仿宋_GB2312" pitchFamily="49" charset="-122"/>
              </a:rPr>
              <a:t>【</a:t>
            </a:r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按</a:t>
            </a:r>
            <a:r>
              <a:rPr lang="en-US" altLang="zh-CN" sz="2800" b="1" dirty="0">
                <a:latin typeface="仿宋_GB2312" pitchFamily="49" charset="-122"/>
                <a:ea typeface="仿宋_GB2312" pitchFamily="49" charset="-122"/>
              </a:rPr>
              <a:t>】</a:t>
            </a:r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观音菩萨叙述从观音古佛那儿发菩提心，依耳、思、修，修耳根圆通法门，入三摩地的经过</a:t>
            </a:r>
            <a:r>
              <a:rPr lang="zh-CN" altLang="en-US" sz="2800" b="1" dirty="0" smtClean="0">
                <a:latin typeface="仿宋_GB2312" pitchFamily="49" charset="-122"/>
                <a:ea typeface="仿宋_GB2312" pitchFamily="49" charset="-122"/>
              </a:rPr>
              <a:t>。</a:t>
            </a:r>
            <a:endParaRPr lang="en-US" altLang="zh-CN" sz="2800" b="1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buFont typeface="Wingdings" pitchFamily="2" charset="2"/>
              <a:buNone/>
            </a:pPr>
            <a:r>
              <a:rPr lang="zh-CN" altLang="en-US" sz="2800" b="1" dirty="0" smtClean="0">
                <a:latin typeface="仿宋_GB2312" pitchFamily="49" charset="-122"/>
                <a:ea typeface="仿宋_GB2312" pitchFamily="49" charset="-122"/>
              </a:rPr>
              <a:t>      关于闻思修，有通别二解。</a:t>
            </a:r>
            <a:endParaRPr lang="en-US" altLang="zh-CN" sz="2800" b="1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buFont typeface="Wingdings" pitchFamily="2" charset="2"/>
              <a:buNone/>
            </a:pPr>
            <a:r>
              <a:rPr lang="en-US" altLang="zh-CN" sz="2800" b="1" dirty="0">
                <a:latin typeface="仿宋_GB2312" pitchFamily="49" charset="-122"/>
                <a:ea typeface="仿宋_GB2312" pitchFamily="49" charset="-122"/>
              </a:rPr>
              <a:t> </a:t>
            </a:r>
            <a:r>
              <a:rPr lang="en-US" altLang="zh-CN" sz="2800" b="1" dirty="0" smtClean="0">
                <a:latin typeface="仿宋_GB2312" pitchFamily="49" charset="-122"/>
                <a:ea typeface="仿宋_GB2312" pitchFamily="49" charset="-122"/>
              </a:rPr>
              <a:t>     </a:t>
            </a:r>
            <a:r>
              <a:rPr lang="zh-CN" altLang="en-US" sz="2800" dirty="0" smtClean="0">
                <a:latin typeface="仿宋_GB2312" pitchFamily="49" charset="-122"/>
                <a:ea typeface="仿宋_GB2312" pitchFamily="49" charset="-122"/>
              </a:rPr>
              <a:t>通者，“教</a:t>
            </a:r>
            <a:r>
              <a:rPr lang="zh-CN" altLang="en-US" sz="2800" dirty="0">
                <a:latin typeface="仿宋_GB2312" pitchFamily="49" charset="-122"/>
                <a:ea typeface="仿宋_GB2312" pitchFamily="49" charset="-122"/>
              </a:rPr>
              <a:t>是大乘之门，欲入大乘，故须持教，或读或诵，总名为持，视听所知，悉名闻慧。思慧者，思惟其义。修慧者，如说修行。</a:t>
            </a:r>
            <a:r>
              <a:rPr lang="zh-CN" altLang="en-US" sz="2800" dirty="0" smtClean="0">
                <a:latin typeface="仿宋_GB2312" pitchFamily="49" charset="-122"/>
                <a:ea typeface="仿宋_GB2312" pitchFamily="49" charset="-122"/>
              </a:rPr>
              <a:t> ”</a:t>
            </a:r>
            <a:endParaRPr lang="en-US" altLang="zh-CN" sz="2800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buFont typeface="Wingdings" pitchFamily="2" charset="2"/>
              <a:buNone/>
            </a:pPr>
            <a:r>
              <a:rPr lang="en-US" altLang="zh-CN" sz="2800" dirty="0">
                <a:latin typeface="仿宋_GB2312" pitchFamily="49" charset="-122"/>
                <a:ea typeface="仿宋_GB2312" pitchFamily="49" charset="-122"/>
              </a:rPr>
              <a:t> </a:t>
            </a:r>
            <a:r>
              <a:rPr lang="en-US" altLang="zh-CN" sz="2800" dirty="0" smtClean="0">
                <a:latin typeface="仿宋_GB2312" pitchFamily="49" charset="-122"/>
                <a:ea typeface="仿宋_GB2312" pitchFamily="49" charset="-122"/>
              </a:rPr>
              <a:t>     </a:t>
            </a:r>
            <a:r>
              <a:rPr lang="zh-CN" altLang="en-US" sz="2800" dirty="0">
                <a:latin typeface="仿宋_GB2312" pitchFamily="49" charset="-122"/>
                <a:ea typeface="仿宋_GB2312" pitchFamily="49" charset="-122"/>
              </a:rPr>
              <a:t>别者</a:t>
            </a:r>
            <a:r>
              <a:rPr lang="zh-CN" altLang="en-US" sz="2800" dirty="0" smtClean="0">
                <a:latin typeface="仿宋_GB2312" pitchFamily="49" charset="-122"/>
                <a:ea typeface="仿宋_GB2312" pitchFamily="49" charset="-122"/>
              </a:rPr>
              <a:t>，次第三</a:t>
            </a:r>
            <a:r>
              <a:rPr lang="zh-CN" altLang="en-US" sz="2800" dirty="0">
                <a:latin typeface="仿宋_GB2312" pitchFamily="49" charset="-122"/>
                <a:ea typeface="仿宋_GB2312" pitchFamily="49" charset="-122"/>
              </a:rPr>
              <a:t>观，要在“离言说相，离名字相，离心缘相</a:t>
            </a:r>
            <a:r>
              <a:rPr lang="zh-CN" altLang="en-US" sz="2800" dirty="0" smtClean="0">
                <a:latin typeface="仿宋_GB2312" pitchFamily="49" charset="-122"/>
                <a:ea typeface="仿宋_GB2312" pitchFamily="49" charset="-122"/>
              </a:rPr>
              <a:t>”（耳识取于言说，故以闻慧遣耳识；意识取于名字，故以思慧遣于意识；七八二识缘于相分，故以修慧遣之）。</a:t>
            </a:r>
            <a:endParaRPr lang="zh-CN" altLang="en-US" sz="2800" dirty="0">
              <a:latin typeface="仿宋_GB2312" pitchFamily="49" charset="-122"/>
              <a:ea typeface="仿宋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942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88913"/>
            <a:ext cx="9144000" cy="467995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en-US" altLang="zh-CN" sz="2800" b="1" dirty="0" smtClean="0">
                <a:latin typeface="仿宋_GB2312" pitchFamily="49" charset="-122"/>
                <a:ea typeface="仿宋_GB2312" pitchFamily="49" charset="-122"/>
              </a:rPr>
              <a:t>      </a:t>
            </a:r>
            <a:r>
              <a:rPr lang="en-US" altLang="zh-CN" sz="2800" dirty="0" smtClean="0">
                <a:latin typeface="仿宋_GB2312" pitchFamily="49" charset="-122"/>
                <a:ea typeface="仿宋_GB2312" pitchFamily="49" charset="-122"/>
              </a:rPr>
              <a:t>1</a:t>
            </a:r>
            <a:r>
              <a:rPr lang="zh-CN" altLang="en-US" sz="2800" dirty="0">
                <a:latin typeface="仿宋_GB2312" pitchFamily="49" charset="-122"/>
                <a:ea typeface="仿宋_GB2312" pitchFamily="49" charset="-122"/>
              </a:rPr>
              <a:t>、闻慧：随顺耳根之闻性，生出始觉观智，内不随分别之耳识，外不随所闻之声尘，但观能闻之闻性，谓之闻慧</a:t>
            </a:r>
            <a:r>
              <a:rPr lang="zh-CN" altLang="en-US" sz="2800" dirty="0" smtClean="0">
                <a:latin typeface="仿宋_GB2312" pitchFamily="49" charset="-122"/>
                <a:ea typeface="仿宋_GB2312" pitchFamily="49" charset="-122"/>
              </a:rPr>
              <a:t>。以</a:t>
            </a:r>
            <a:r>
              <a:rPr lang="zh-CN" altLang="en-US" sz="2800" dirty="0">
                <a:latin typeface="仿宋_GB2312" pitchFamily="49" charset="-122"/>
                <a:ea typeface="仿宋_GB2312" pitchFamily="49" charset="-122"/>
              </a:rPr>
              <a:t>闻慧代替耳识，或者说转耳识为闻慧，这是修习耳根圆通之根本</a:t>
            </a:r>
            <a:r>
              <a:rPr lang="zh-CN" altLang="en-US" sz="2800" dirty="0" smtClean="0">
                <a:latin typeface="仿宋_GB2312" pitchFamily="49" charset="-122"/>
                <a:ea typeface="仿宋_GB2312" pitchFamily="49" charset="-122"/>
              </a:rPr>
              <a:t>。</a:t>
            </a:r>
            <a:endParaRPr lang="en-US" altLang="zh-CN" sz="2800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buFont typeface="Wingdings" pitchFamily="2" charset="2"/>
              <a:buNone/>
            </a:pPr>
            <a:r>
              <a:rPr lang="en-US" altLang="zh-CN" sz="2800" dirty="0">
                <a:latin typeface="仿宋_GB2312" pitchFamily="49" charset="-122"/>
                <a:ea typeface="仿宋_GB2312" pitchFamily="49" charset="-122"/>
              </a:rPr>
              <a:t> </a:t>
            </a:r>
            <a:r>
              <a:rPr lang="en-US" altLang="zh-CN" sz="2800" dirty="0" smtClean="0">
                <a:latin typeface="仿宋_GB2312" pitchFamily="49" charset="-122"/>
                <a:ea typeface="仿宋_GB2312" pitchFamily="49" charset="-122"/>
              </a:rPr>
              <a:t>    《</a:t>
            </a:r>
            <a:r>
              <a:rPr lang="zh-CN" altLang="en-US" sz="2800" dirty="0">
                <a:latin typeface="仿宋_GB2312" pitchFamily="49" charset="-122"/>
                <a:ea typeface="仿宋_GB2312" pitchFamily="49" charset="-122"/>
              </a:rPr>
              <a:t>楞严合辙</a:t>
            </a:r>
            <a:r>
              <a:rPr lang="en-US" altLang="zh-CN" sz="28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》(</a:t>
            </a:r>
            <a:r>
              <a:rPr lang="zh-CN" altLang="zh-CN" sz="2800" dirty="0" smtClean="0">
                <a:solidFill>
                  <a:srgbClr val="FF0000"/>
                </a:solidFill>
              </a:rPr>
              <a:t>明</a:t>
            </a:r>
            <a:r>
              <a:rPr lang="zh-CN" altLang="en-US" sz="2800" dirty="0" smtClean="0">
                <a:solidFill>
                  <a:srgbClr val="FF0000"/>
                </a:solidFill>
              </a:rPr>
              <a:t>代</a:t>
            </a:r>
            <a:r>
              <a:rPr lang="zh-CN" altLang="zh-CN" sz="2800" dirty="0" smtClean="0">
                <a:solidFill>
                  <a:srgbClr val="FF0000"/>
                </a:solidFill>
              </a:rPr>
              <a:t>二</a:t>
            </a:r>
            <a:r>
              <a:rPr lang="zh-CN" altLang="zh-CN" sz="2800" dirty="0">
                <a:solidFill>
                  <a:srgbClr val="FF0000"/>
                </a:solidFill>
              </a:rPr>
              <a:t>楞庵</a:t>
            </a:r>
            <a:r>
              <a:rPr lang="zh-CN" altLang="zh-CN" sz="2800" dirty="0" smtClean="0">
                <a:solidFill>
                  <a:srgbClr val="FF0000"/>
                </a:solidFill>
              </a:rPr>
              <a:t>释通润</a:t>
            </a:r>
            <a:r>
              <a:rPr lang="zh-CN" altLang="en-US" sz="2800" dirty="0" smtClean="0">
                <a:solidFill>
                  <a:srgbClr val="FF0000"/>
                </a:solidFill>
              </a:rPr>
              <a:t>禅师</a:t>
            </a:r>
            <a:r>
              <a:rPr lang="en-US" altLang="zh-CN" sz="28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)</a:t>
            </a:r>
            <a:r>
              <a:rPr lang="zh-CN" altLang="en-US" sz="2800" dirty="0" smtClean="0">
                <a:latin typeface="仿宋_GB2312" pitchFamily="49" charset="-122"/>
                <a:ea typeface="仿宋_GB2312" pitchFamily="49" charset="-122"/>
              </a:rPr>
              <a:t>释</a:t>
            </a:r>
            <a:r>
              <a:rPr lang="zh-CN" altLang="en-US" sz="2800" dirty="0">
                <a:latin typeface="仿宋_GB2312" pitchFamily="49" charset="-122"/>
                <a:ea typeface="仿宋_GB2312" pitchFamily="49" charset="-122"/>
              </a:rPr>
              <a:t>云：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“从闻思修入三摩地者，此方教体，唯在音闻，从闻根入，故此‘闻’字，即指击钟所验不生不灭之闻性也。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”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2267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88640"/>
            <a:ext cx="9036496" cy="64807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dirty="0" smtClean="0"/>
              <a:t>         2</a:t>
            </a:r>
            <a:r>
              <a:rPr lang="zh-CN" altLang="en-US" dirty="0" smtClean="0"/>
              <a:t>、思</a:t>
            </a:r>
            <a:r>
              <a:rPr lang="zh-CN" altLang="en-US" dirty="0"/>
              <a:t>慧</a:t>
            </a:r>
            <a:r>
              <a:rPr lang="en-US" altLang="zh-CN" dirty="0"/>
              <a:t>——</a:t>
            </a:r>
            <a:r>
              <a:rPr lang="zh-CN" altLang="en-US" dirty="0"/>
              <a:t>依耳根之闻性，起始觉观智，观察、参究“那能闻的是谁”，离一切妄想邪思，不著空有两边，谓之思慧。此以思慧代替第六分别意识，或者说转第六意识为妙观察智，即思慧</a:t>
            </a:r>
            <a:r>
              <a:rPr lang="zh-CN" altLang="en-US" dirty="0" smtClean="0"/>
              <a:t>。    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《</a:t>
            </a:r>
            <a:r>
              <a:rPr lang="zh-CN" altLang="en-US" dirty="0"/>
              <a:t>楞严合辙</a:t>
            </a:r>
            <a:r>
              <a:rPr lang="en-US" altLang="zh-CN" dirty="0"/>
              <a:t>》</a:t>
            </a:r>
            <a:r>
              <a:rPr lang="zh-CN" altLang="en-US" dirty="0"/>
              <a:t>释云：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“思者，非遍行思，亦非思善思恶之思，以思善思恶皆属邪思，故下文云阿难虽强记，不免落邪思，此即善恶都莫思量之思，以百不思是正思者。谓行人用此百不思之正思，专注闻性，专究此根从何所来，令彼颠倒闻机，脱黏内伏，为拔根之利器，除结之先锋，向下入流亡所，以至寂灭现前，皆仗此一思而得深入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沩山云：‘以思无思之妙，反思灵焰之无穷，思尽还源，性相常住，事理不二，即如如佛。’”</a:t>
            </a:r>
          </a:p>
        </p:txBody>
      </p:sp>
    </p:spTree>
    <p:extLst>
      <p:ext uri="{BB962C8B-B14F-4D97-AF65-F5344CB8AC3E}">
        <p14:creationId xmlns:p14="http://schemas.microsoft.com/office/powerpoint/2010/main" val="2699191610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         </a:t>
            </a:r>
            <a:r>
              <a:rPr lang="en-US" altLang="zh-CN" dirty="0" smtClean="0"/>
              <a:t>3</a:t>
            </a:r>
            <a:r>
              <a:rPr lang="zh-CN" altLang="en-US" dirty="0" smtClean="0"/>
              <a:t>、修慧</a:t>
            </a:r>
            <a:r>
              <a:rPr lang="en-US" altLang="zh-CN" dirty="0"/>
              <a:t>——</a:t>
            </a:r>
            <a:r>
              <a:rPr lang="zh-CN" altLang="en-US" dirty="0"/>
              <a:t>念念参究，念念返观，念念旋妄脱粘，归元内伏，始本合一，发明本地风光，以不二之真智，修无相行，谓之修慧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《</a:t>
            </a:r>
            <a:r>
              <a:rPr lang="zh-CN" altLang="en-US" dirty="0"/>
              <a:t>楞严合辙</a:t>
            </a:r>
            <a:r>
              <a:rPr lang="en-US" altLang="zh-CN" dirty="0"/>
              <a:t>》</a:t>
            </a:r>
            <a:r>
              <a:rPr lang="zh-CN" altLang="en-US" dirty="0"/>
              <a:t>释云：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“修者亦非造作种种功行之谓，但达诸法如幻，了无根本，不生取着，则诸微细尘垢自然销落，觉性现前，是名正修。以思是知、修是离，故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圆觉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云：‘知幻即离，离幻即觉’是也。”</a:t>
            </a:r>
          </a:p>
          <a:p>
            <a:pPr marL="0" indent="0">
              <a:buNone/>
            </a:pPr>
            <a:r>
              <a:rPr lang="zh-CN" altLang="en-US" dirty="0" smtClean="0"/>
              <a:t>      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03475158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74136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en-US" dirty="0" smtClean="0"/>
              <a:t>         长</a:t>
            </a:r>
            <a:r>
              <a:rPr lang="zh-CN" altLang="en-US" dirty="0"/>
              <a:t>水子璇禅师在他的</a:t>
            </a:r>
            <a:r>
              <a:rPr lang="en-US" altLang="zh-CN" dirty="0"/>
              <a:t>《</a:t>
            </a:r>
            <a:r>
              <a:rPr lang="zh-CN" altLang="en-US" dirty="0"/>
              <a:t>大佛顶首楞严义疏注经</a:t>
            </a:r>
            <a:r>
              <a:rPr lang="en-US" altLang="zh-CN" dirty="0"/>
              <a:t>》</a:t>
            </a:r>
            <a:r>
              <a:rPr lang="zh-CN" altLang="en-US" dirty="0"/>
              <a:t>中，对“三慧”作了别具一格之解释，他将三慧与后文解六结之过程，作了配对，显示了闻思修三慧的功夫次第深浅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简单</a:t>
            </a:r>
            <a:r>
              <a:rPr lang="zh-CN" altLang="en-US" dirty="0"/>
              <a:t>地说，他所说的闻慧乃相对耳识而言，以闻慧破耳识，这是修行的第一个阶段，相当于从假入空观，属空观智；他所说的思慧是相对第六意识而言，以思慧破意识，这是修行的第二个阶段，相当于从空入假观，属假观智；他所说的修慧乃是指悟后之真智现前，以修慧破七、八两识，这是修行的第三个阶段，相当于双照二谛之中道观，属中道智。以闻慧、空观智，解根、尘二结，断人我执，破见思惑；以思慧、假观智，</a:t>
            </a:r>
            <a:r>
              <a:rPr lang="zh-CN" altLang="en-US" dirty="0" smtClean="0"/>
              <a:t>解觉结（遣闻慧、假观智），</a:t>
            </a:r>
            <a:r>
              <a:rPr lang="zh-CN" altLang="en-US" dirty="0"/>
              <a:t>断法我执，破尘沙惑；以修慧、中道智，解空、灭二</a:t>
            </a:r>
            <a:r>
              <a:rPr lang="zh-CN" altLang="en-US" dirty="0" smtClean="0"/>
              <a:t>结（遣修慧、泯次第之中道智），</a:t>
            </a:r>
            <a:r>
              <a:rPr lang="zh-CN" altLang="en-US" dirty="0"/>
              <a:t>证俱空不生，渐断无明惑。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6371762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1575971"/>
              </p:ext>
            </p:extLst>
          </p:nvPr>
        </p:nvGraphicFramePr>
        <p:xfrm>
          <a:off x="107505" y="1"/>
          <a:ext cx="8928990" cy="67206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68351"/>
                <a:gridCol w="2952328"/>
                <a:gridCol w="2808311"/>
              </a:tblGrid>
              <a:tr h="46473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黑体" pitchFamily="49" charset="-122"/>
                          <a:ea typeface="黑体" pitchFamily="49" charset="-122"/>
                        </a:rPr>
                        <a:t>闻慧</a:t>
                      </a:r>
                      <a:endParaRPr lang="zh-CN" altLang="en-US" sz="24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黑体" pitchFamily="49" charset="-122"/>
                          <a:ea typeface="黑体" pitchFamily="49" charset="-122"/>
                        </a:rPr>
                        <a:t>思慧</a:t>
                      </a:r>
                      <a:endParaRPr lang="zh-CN" altLang="en-US" sz="24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黑体" pitchFamily="49" charset="-122"/>
                          <a:ea typeface="黑体" pitchFamily="49" charset="-122"/>
                        </a:rPr>
                        <a:t>修慧</a:t>
                      </a:r>
                      <a:endParaRPr lang="zh-CN" altLang="en-US" sz="24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</a:tr>
              <a:tr h="1884148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对耳识而言，转耳识而成闻慧。以闻慧破耳识（以耳根例前五根）。</a:t>
                      </a:r>
                      <a:r>
                        <a:rPr lang="zh-CN" altLang="en-US" sz="2400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离言说相。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对第六意识而言，转第六意识而成思慧（即妙观察智）。以思慧破第六意识。</a:t>
                      </a:r>
                      <a:r>
                        <a:rPr lang="zh-CN" altLang="en-US" sz="2400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离名字相。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对第七、第八两识而言，转七八两识而成修慧。以修慧破七八两识。</a:t>
                      </a:r>
                      <a:r>
                        <a:rPr lang="zh-CN" altLang="en-US" sz="2400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离心缘相。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323948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空观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假观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中道观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2892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初于闻中，入流亡所</a:t>
                      </a:r>
                      <a:r>
                        <a:rPr lang="en-US" altLang="zh-CN" sz="2400" b="1" dirty="0" smtClean="0">
                          <a:latin typeface="楷体" pitchFamily="49" charset="-122"/>
                          <a:ea typeface="楷体" pitchFamily="49" charset="-122"/>
                        </a:rPr>
                        <a:t>……</a:t>
                      </a:r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如是渐增，闻所闻尽。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尽闻不住，觉所觉空。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空觉极圆，空所空灭，生灭既灭，寂灭现前。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04327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能破见思惑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能破尘沙惑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能破无明惑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2359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能解根尘二结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能解觉结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能解空灭二结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836516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破色受二蕴，超劫浊、见浊。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破想蕴，超烦恼浊。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破行识二蕴，超众生浊、命浊。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6516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信满入住（至七住）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住（从八住起）入行向位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向满入地，乃至等妙二觉。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5125440"/>
      </p:ext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15888"/>
            <a:ext cx="9144000" cy="662548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二、修耳根圆通的三个阶次（次述根获圆通）</a:t>
            </a:r>
          </a:p>
          <a:p>
            <a:pPr>
              <a:buFont typeface="Wingdings" pitchFamily="2" charset="2"/>
              <a:buNone/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（一）修耳圆通的第一阶次（此根初解，先证人空，与体大相应，证理法界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）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>
              <a:buFont typeface="Wingdings" pitchFamily="2" charset="2"/>
              <a:buNone/>
            </a:pPr>
            <a:endParaRPr lang="zh-CN" altLang="en-US" sz="2800" dirty="0">
              <a:latin typeface="黑体" pitchFamily="49" charset="-122"/>
              <a:ea typeface="黑体" pitchFamily="49" charset="-122"/>
            </a:endParaRPr>
          </a:p>
          <a:p>
            <a:pPr>
              <a:buFont typeface="Wingdings" pitchFamily="2" charset="2"/>
              <a:buNone/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、以闻慧（随顺闻性之空观智）解尘结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（亡前尘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），超劫浊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  <a:p>
            <a:pPr>
              <a:buFont typeface="Wingdings" pitchFamily="2" charset="2"/>
              <a:buNone/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      （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）解动结</a:t>
            </a:r>
            <a:endParaRPr lang="zh-CN" altLang="en-US" sz="2800" b="1" dirty="0"/>
          </a:p>
          <a:p>
            <a:pPr>
              <a:buFont typeface="Wingdings" pitchFamily="2" charset="2"/>
              <a:buNone/>
            </a:pPr>
            <a:r>
              <a:rPr lang="zh-CN" altLang="en-US" b="1" dirty="0"/>
              <a:t>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初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于闻中，入流亡所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>
              <a:buFont typeface="Wingdings" pitchFamily="2" charset="2"/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</a:p>
          <a:p>
            <a:pPr>
              <a:buFont typeface="Wingdings" pitchFamily="2" charset="2"/>
              <a:buNone/>
            </a:pP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      </a:t>
            </a:r>
            <a:r>
              <a:rPr lang="zh-CN" altLang="en-US" dirty="0" smtClean="0">
                <a:latin typeface="+mn-ea"/>
              </a:rPr>
              <a:t>入流</a:t>
            </a:r>
            <a:r>
              <a:rPr lang="zh-CN" altLang="en-US" dirty="0">
                <a:latin typeface="+mn-ea"/>
              </a:rPr>
              <a:t>，入闻性之流，指背尘合觉，向内返观闻性。与出流相对，出流就是背觉合尘，向外驰求。</a:t>
            </a:r>
          </a:p>
          <a:p>
            <a:pPr>
              <a:buFont typeface="Wingdings" pitchFamily="2" charset="2"/>
              <a:buNone/>
            </a:pPr>
            <a:r>
              <a:rPr lang="zh-CN" altLang="en-US" dirty="0">
                <a:latin typeface="+mn-ea"/>
              </a:rPr>
              <a:t>      亡所，亡掉所观之声尘（此指声尘之动相，有声音谓之动，无声音谓之静）。</a:t>
            </a:r>
          </a:p>
          <a:p>
            <a:pPr>
              <a:buFont typeface="Wingdings" pitchFamily="2" charset="2"/>
              <a:buNone/>
            </a:pP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>
              <a:buFont typeface="Wingdings" pitchFamily="2" charset="2"/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dirty="0" smtClean="0">
                <a:latin typeface="+mn-ea"/>
              </a:rPr>
              <a:t>       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70069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88640"/>
            <a:ext cx="8928992" cy="5976664"/>
          </a:xfrm>
        </p:spPr>
        <p:txBody>
          <a:bodyPr>
            <a:normAutofit/>
          </a:bodyPr>
          <a:lstStyle/>
          <a:p>
            <a:pPr>
              <a:buNone/>
              <a:defRPr/>
            </a:pPr>
            <a:r>
              <a:rPr lang="en-US" altLang="zh-CN" b="1" dirty="0" smtClean="0">
                <a:latin typeface="+mn-ea"/>
              </a:rPr>
              <a:t>     </a:t>
            </a:r>
            <a:r>
              <a:rPr lang="en-US" altLang="zh-CN" dirty="0" smtClean="0">
                <a:latin typeface="+mn-ea"/>
              </a:rPr>
              <a:t>【</a:t>
            </a:r>
            <a:r>
              <a:rPr lang="zh-CN" altLang="en-US" dirty="0">
                <a:latin typeface="+mn-ea"/>
              </a:rPr>
              <a:t>按</a:t>
            </a:r>
            <a:r>
              <a:rPr lang="en-US" altLang="zh-CN" dirty="0">
                <a:latin typeface="+mn-ea"/>
              </a:rPr>
              <a:t>】</a:t>
            </a:r>
            <a:r>
              <a:rPr lang="zh-CN" altLang="en-US" dirty="0">
                <a:latin typeface="+mn-ea"/>
              </a:rPr>
              <a:t>憨山云：此由香尘而入者也。菩萨以童真入道，故称童子。</a:t>
            </a:r>
            <a:r>
              <a:rPr lang="zh-CN" altLang="en-US" dirty="0">
                <a:solidFill>
                  <a:srgbClr val="FF0066"/>
                </a:solidFill>
                <a:latin typeface="+mn-ea"/>
              </a:rPr>
              <a:t>观香非木非空非烟非火，则香严体空，去无所著，来无所从，则尘境如如，由是意消，发明无漏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>
              <a:buNone/>
              <a:defRPr/>
            </a:pPr>
            <a:endParaRPr lang="en-US" altLang="zh-CN" dirty="0">
              <a:latin typeface="+mn-ea"/>
            </a:endParaRPr>
          </a:p>
          <a:p>
            <a:pPr>
              <a:buNone/>
              <a:defRPr/>
            </a:pPr>
            <a:r>
              <a:rPr lang="zh-CN" altLang="en-US" dirty="0">
                <a:latin typeface="+mn-ea"/>
              </a:rPr>
              <a:t>      长水云：</a:t>
            </a:r>
            <a:r>
              <a:rPr lang="zh-CN" altLang="en-US" dirty="0">
                <a:solidFill>
                  <a:srgbClr val="FF0066"/>
                </a:solidFill>
                <a:latin typeface="+mn-ea"/>
              </a:rPr>
              <a:t>木、空、烟、火，以理推穷，非香生处。既来无因，去复何往？以何为香而馨我鼻，此别观察香无生也。香既无生，复何分别？故云“意销”。分别不有，能所俱亡，真觉不动，湛然常遍。尘垢既销，圆明净妙，故号“香严”</a:t>
            </a:r>
            <a:r>
              <a:rPr lang="zh-CN" altLang="en-US" dirty="0">
                <a:latin typeface="+mn-ea"/>
              </a:rPr>
              <a:t>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2362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8892480" cy="6741368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0" b="1" dirty="0" smtClean="0">
                <a:latin typeface="仿宋_GB2312" pitchFamily="49" charset="-122"/>
                <a:ea typeface="仿宋_GB2312" pitchFamily="49" charset="-122"/>
              </a:rPr>
              <a:t>      </a:t>
            </a:r>
            <a:r>
              <a:rPr lang="zh-CN" altLang="en-US" sz="2800" dirty="0" smtClean="0">
                <a:latin typeface="+mn-ea"/>
              </a:rPr>
              <a:t>如何入流亡所？</a:t>
            </a:r>
            <a:endParaRPr lang="en-US" altLang="zh-CN" sz="2800" dirty="0" smtClean="0">
              <a:latin typeface="+mn-ea"/>
            </a:endParaRPr>
          </a:p>
          <a:p>
            <a:pPr>
              <a:buFont typeface="Wingdings" pitchFamily="2" charset="2"/>
              <a:buNone/>
            </a:pPr>
            <a:r>
              <a:rPr lang="en-US" altLang="zh-CN" sz="2800" dirty="0">
                <a:latin typeface="+mn-ea"/>
              </a:rPr>
              <a:t> </a:t>
            </a:r>
            <a:r>
              <a:rPr lang="en-US" altLang="zh-CN" sz="2800" dirty="0" smtClean="0">
                <a:latin typeface="+mn-ea"/>
              </a:rPr>
              <a:t>     1.</a:t>
            </a:r>
            <a:r>
              <a:rPr lang="zh-CN" altLang="en-US" sz="2800" dirty="0" smtClean="0">
                <a:latin typeface="+mn-ea"/>
              </a:rPr>
              <a:t>或最初</a:t>
            </a:r>
            <a:r>
              <a:rPr lang="zh-CN" altLang="en-US" sz="2800" dirty="0">
                <a:latin typeface="+mn-ea"/>
              </a:rPr>
              <a:t>依于耳根之闻性，起“虚空明镜”一般的始觉智，观照无边的宁静之背景下的外在声尘，不把声尘当作对立面，不分别、不取舍，不声尘所转（默</a:t>
            </a:r>
            <a:r>
              <a:rPr lang="zh-CN" altLang="en-US" sz="2800" dirty="0" smtClean="0">
                <a:latin typeface="+mn-ea"/>
              </a:rPr>
              <a:t>照禅）。</a:t>
            </a:r>
            <a:endParaRPr lang="en-US" altLang="zh-CN" sz="2800" dirty="0" smtClean="0">
              <a:latin typeface="+mn-ea"/>
            </a:endParaRPr>
          </a:p>
          <a:p>
            <a:pPr>
              <a:buFont typeface="Wingdings" pitchFamily="2" charset="2"/>
              <a:buNone/>
            </a:pPr>
            <a:r>
              <a:rPr lang="en-US" altLang="zh-CN" sz="2800" dirty="0">
                <a:latin typeface="+mn-ea"/>
              </a:rPr>
              <a:t> </a:t>
            </a:r>
            <a:r>
              <a:rPr lang="en-US" altLang="zh-CN" sz="2800" dirty="0" smtClean="0">
                <a:latin typeface="+mn-ea"/>
              </a:rPr>
              <a:t>     2.</a:t>
            </a:r>
            <a:r>
              <a:rPr lang="zh-CN" altLang="en-US" sz="2800" dirty="0" smtClean="0">
                <a:latin typeface="+mn-ea"/>
              </a:rPr>
              <a:t>或者</a:t>
            </a:r>
            <a:r>
              <a:rPr lang="zh-CN" altLang="en-US" sz="2800" dirty="0">
                <a:latin typeface="+mn-ea"/>
              </a:rPr>
              <a:t>在“虚空明镜”一般的始觉智普观外在音声的时候，返观“那能闻的是谁</a:t>
            </a:r>
            <a:r>
              <a:rPr lang="zh-CN" altLang="en-US" sz="2800" dirty="0" smtClean="0">
                <a:latin typeface="+mn-ea"/>
              </a:rPr>
              <a:t>”，</a:t>
            </a:r>
            <a:r>
              <a:rPr lang="zh-CN" altLang="en-US" sz="2800" dirty="0">
                <a:latin typeface="+mn-ea"/>
              </a:rPr>
              <a:t>然后进入一种“虚明自照”的</a:t>
            </a:r>
            <a:r>
              <a:rPr lang="zh-CN" altLang="en-US" sz="2800" dirty="0" smtClean="0">
                <a:latin typeface="+mn-ea"/>
              </a:rPr>
              <a:t>状态（话头禅）。</a:t>
            </a:r>
            <a:endParaRPr lang="en-US" altLang="zh-CN" sz="2800" dirty="0" smtClean="0">
              <a:latin typeface="+mn-ea"/>
            </a:endParaRPr>
          </a:p>
          <a:p>
            <a:pPr>
              <a:buFont typeface="Wingdings" pitchFamily="2" charset="2"/>
              <a:buNone/>
            </a:pPr>
            <a:r>
              <a:rPr lang="en-US" altLang="zh-CN" sz="2800" dirty="0">
                <a:latin typeface="+mn-ea"/>
              </a:rPr>
              <a:t> </a:t>
            </a:r>
            <a:r>
              <a:rPr lang="en-US" altLang="zh-CN" sz="2800" dirty="0" smtClean="0">
                <a:latin typeface="+mn-ea"/>
              </a:rPr>
              <a:t>     3.</a:t>
            </a:r>
            <a:r>
              <a:rPr lang="zh-CN" altLang="en-US" sz="2800" dirty="0" smtClean="0">
                <a:latin typeface="+mn-ea"/>
              </a:rPr>
              <a:t>或者依无所求、无所得、无取舍、无对治的心，持佛名号，心念心闻，于生灭之佛号中，观能念所念了不可得，不被六尘所转（念佛禅）。</a:t>
            </a:r>
            <a:endParaRPr lang="en-US" altLang="zh-CN" sz="2800" dirty="0" smtClean="0">
              <a:latin typeface="+mn-ea"/>
            </a:endParaRPr>
          </a:p>
          <a:p>
            <a:pPr>
              <a:buFont typeface="Wingdings" pitchFamily="2" charset="2"/>
              <a:buNone/>
            </a:pPr>
            <a:r>
              <a:rPr lang="en-US" altLang="zh-CN" sz="2800" dirty="0">
                <a:latin typeface="+mn-ea"/>
              </a:rPr>
              <a:t> </a:t>
            </a:r>
            <a:r>
              <a:rPr lang="en-US" altLang="zh-CN" sz="2800" dirty="0" smtClean="0">
                <a:latin typeface="+mn-ea"/>
              </a:rPr>
              <a:t>     4.</a:t>
            </a:r>
            <a:r>
              <a:rPr lang="zh-CN" altLang="en-US" sz="2800" dirty="0" smtClean="0">
                <a:latin typeface="+mn-ea"/>
              </a:rPr>
              <a:t>或者随顺呼吸，以虚空明镜的心，对周围的动静保持一种似听非听的状态（即不排斥，不执取，不对治），系心于出入息，不被外境所转（息道观）。</a:t>
            </a:r>
            <a:endParaRPr lang="en-US" altLang="zh-CN" sz="2800" dirty="0" smtClean="0">
              <a:latin typeface="+mn-ea"/>
            </a:endParaRPr>
          </a:p>
          <a:p>
            <a:pPr>
              <a:buFont typeface="Wingdings" pitchFamily="2" charset="2"/>
              <a:buNone/>
            </a:pPr>
            <a:r>
              <a:rPr lang="en-US" altLang="zh-CN" sz="2800" dirty="0">
                <a:latin typeface="+mn-ea"/>
              </a:rPr>
              <a:t> </a:t>
            </a:r>
            <a:r>
              <a:rPr lang="en-US" altLang="zh-CN" sz="2800" dirty="0" smtClean="0">
                <a:latin typeface="+mn-ea"/>
              </a:rPr>
              <a:t>     </a:t>
            </a:r>
            <a:r>
              <a:rPr lang="zh-CN" altLang="en-US" sz="2800" dirty="0" smtClean="0">
                <a:latin typeface="+mn-ea"/>
              </a:rPr>
              <a:t>此</a:t>
            </a:r>
            <a:r>
              <a:rPr lang="zh-CN" altLang="en-US" sz="2800" dirty="0">
                <a:latin typeface="+mn-ea"/>
              </a:rPr>
              <a:t>即是“入流”，入闻性之流，与闻性相应，又称“返闻闻性”，亦即背尘合觉。功夫得力，就会逐渐亡失所闻的声相。</a:t>
            </a:r>
          </a:p>
          <a:p>
            <a:pPr>
              <a:buFont typeface="Wingdings" pitchFamily="2" charset="2"/>
              <a:buNone/>
            </a:pPr>
            <a:r>
              <a:rPr lang="zh-CN" altLang="en-US" sz="2800" dirty="0">
                <a:latin typeface="+mn-ea"/>
              </a:rPr>
              <a:t>      入流亡所，意味着于六结中，先解声尘中的动结（有声为动），初步工夫而得相应。此处之亡所，并非声尘消灭，只是忘掉声尘的动相，声尘的静相还没有忘掉。</a:t>
            </a:r>
          </a:p>
        </p:txBody>
      </p:sp>
    </p:spTree>
    <p:extLst>
      <p:ext uri="{BB962C8B-B14F-4D97-AF65-F5344CB8AC3E}">
        <p14:creationId xmlns:p14="http://schemas.microsoft.com/office/powerpoint/2010/main" val="2940849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6669360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蕅益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文句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解云：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大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士初下手时，别从耳门而入，故定闻根为所观境。此境不取所闻声相，亦不取耳识能分别相，但闻而已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。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……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    入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之一字，明其能观之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智。众生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循声流转，非背而背，名之为出；大士反闻自性，非合而合，名之为入，即一心三止三观也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。</a:t>
            </a: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……</a:t>
            </a:r>
            <a:endParaRPr lang="zh-CN" altLang="en-US" b="1" dirty="0">
              <a:latin typeface="仿宋" pitchFamily="49" charset="-122"/>
              <a:ea typeface="仿宋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    流之一字，明其所显之谛。下文云“此则圆真实，此则通真实，此则常真实”，乃是闻性真流。以此圆通常性，不变随缘，随缘不变，故名为流。若随染缘，则流为九界。若随净缘，则流为佛界。九界名生死流，佛界名涅盘流。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……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    言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亡所者，亡之一字，总显澄浊得清，妄结得解之功。所之一字，总指耳根门头，五叠浑浊虚妄结根之相。盖迷背时，全即以此真流之理而成妄所；今了悟时，全即融彼妄所之法而成真流，故云入流亡所。</a:t>
            </a:r>
          </a:p>
        </p:txBody>
      </p:sp>
    </p:spTree>
    <p:extLst>
      <p:ext uri="{BB962C8B-B14F-4D97-AF65-F5344CB8AC3E}">
        <p14:creationId xmlns:p14="http://schemas.microsoft.com/office/powerpoint/2010/main" val="1670537728"/>
      </p:ext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5888"/>
            <a:ext cx="9144000" cy="6742112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sz="2400" b="1" dirty="0">
                <a:ea typeface="黑体" pitchFamily="49" charset="-122"/>
              </a:rPr>
              <a:t>黄念祖老居士解云：</a:t>
            </a:r>
          </a:p>
          <a:p>
            <a:pPr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     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“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‘初于闻中，入流亡所’，正是从闻性下手。‘初’指最初下手之处，‘闻中’就是在闻性之中。‘入流’，驰求声音叫作出流，不听外声，返闻自耳的能闻之性，叫作入流。‘亡所’这是一个极重要的关键。眼睛看见红花绿叶，这些花叶就是所见；耳朵听到钟鸣鼓响，这音声是所闻；肉味是舌根所尝，孔子听了音乐，三月不知肉味，就是忘了舌根的所。声音无动于衷，是观音最初步的忘所。因为耳根能听就叫能闻，能闻的本性叫作闻性。这是单从耳根说，实际闻性也就是全体自性的作用。可见一下手用功，就是从本体上，从自性上用功。这是一个很深入的法门。有的人把它讲浅了。佛经涵义，你深入发挥是好的。如果本是很深的，你讲浅了，就不甚如法了。观音大士在闻性之中‘入流亡所’，就是入了闻性的流，绵密相续没有间断，默照在闻性之中了。入了这个法性的流，就叫做‘入流’。忘记了所闻的声，就叫做‘亡所’。参究自心，在心光内，注在闻性中，入了流，忘记了所听到声音的尘，故称‘入流亡所’了。</a:t>
            </a:r>
          </a:p>
        </p:txBody>
      </p:sp>
    </p:spTree>
    <p:extLst>
      <p:ext uri="{BB962C8B-B14F-4D97-AF65-F5344CB8AC3E}">
        <p14:creationId xmlns:p14="http://schemas.microsoft.com/office/powerpoint/2010/main" val="1836481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5888"/>
            <a:ext cx="9144000" cy="626544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      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这个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地方是非常重要。‘所’字呀，是修行的一个关键。在本章之前，佛弟子富楼那问佛：‘清净本然云何忽生山河大地？’佛就指出，其关键应在于‘因明立所，所既妄立，生汝妄能’。能所对立，扰乱生尘，引成尘劳烦恼，于是‘起为世界，静成虚空’。可见清净本然之中，只因‘立’了个‘所’，于是出现山河大地，出现种种众生。问题都由于立了所。本经又说：‘元明照生所，所立照性亡。’“所”一立，心就不能再照了。观世音菩萨照见五蕴皆空，但众生一立了所，有了所见、所闻、所知，都有对待，一切成二，在这以后就不能照而只能想了。所以立了这个‘所’就是众生入迷的根本。现在我们要回头，要觉悟，就必须从忘掉这个‘所’开始。后头更有许多层次的‘所’，一层一层地把这个‘所’忘掉。</a:t>
            </a:r>
          </a:p>
        </p:txBody>
      </p:sp>
    </p:spTree>
    <p:extLst>
      <p:ext uri="{BB962C8B-B14F-4D97-AF65-F5344CB8AC3E}">
        <p14:creationId xmlns:p14="http://schemas.microsoft.com/office/powerpoint/2010/main" val="1628058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5888"/>
            <a:ext cx="9144000" cy="6553472"/>
          </a:xfrm>
        </p:spPr>
        <p:txBody>
          <a:bodyPr>
            <a:normAutofit fontScale="92500"/>
          </a:bodyPr>
          <a:lstStyle/>
          <a:p>
            <a:pPr>
              <a:buFont typeface="Wingdings" pitchFamily="2" charset="2"/>
              <a:buNone/>
            </a:pPr>
            <a:r>
              <a:rPr lang="en-US" altLang="zh-CN" sz="2400" b="1" dirty="0">
                <a:latin typeface="仿宋" pitchFamily="49" charset="-122"/>
                <a:ea typeface="仿宋" pitchFamily="49" charset="-122"/>
              </a:rPr>
              <a:t>       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第一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步是什么呢？先忘掉我们所闻的声音这个尘，把这个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‘所’忘了。这话是什么意思呢？就是我们听见音声，就分别呀，这个音声是美呀？是丑哇？是噪音哪？是乐音哪？爱听不爱听啊？这是顺我的，是称赞我的。这是批评我的，毁谤我的。于是许多烦恼都来了。由于所闻的声音，增加你很多烦恼。这个是什么呢？这就是背觉合尘哪！你本来是佛，本来平等，一切事究竟坚固。现在你就完全违背了，你就被这个声尘所迷惑，而生出无边烦恼，生出无量是非分别。这不正是背觉合尘哪！那么如果你返闻哪，自心不在这一切音声上头，自心所向者，不是向外，你回呀，回转来，不去听那个声音，而是去用耳根听我的能闻的本性，这就是返闻了嘛！返回来了。能闻者是谁？这个谁那就是你的闻性，你的主人翁，你的本来面目，就是你的本来的觉性，就是你的本来的妙明真心。因此这就是背尘合觉的开始。这是两条道路：你到底是背着觉悟向着外尘，还是背开外尘向着觉悟呢？</a:t>
            </a:r>
            <a:endParaRPr lang="zh-CN" altLang="en-US" sz="2800" dirty="0"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4023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5888"/>
            <a:ext cx="8964488" cy="45307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CN" b="1" dirty="0"/>
              <a:t>        </a:t>
            </a:r>
            <a:r>
              <a:rPr lang="en-US" altLang="zh-CN" b="1" dirty="0" smtClean="0"/>
              <a:t>     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观世音菩萨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就是从耳根闻性之中下手起修，念念内照，于是入于返闻照性之流。于是自己自然离开声尘，也即是忘记了所闻，而‘亡所’。这只是初步功夫的相应，因智光内照而显定力，这是功夫。声尘自亡，这是效验。永嘉禅师说：‘流非亡所而不入，所非入流而不亡。’也即是，不能亡所就不能入流，不能入流也就不能亡所。可见‘入流亡所’是修证圆通的总诀。</a:t>
            </a:r>
          </a:p>
        </p:txBody>
      </p:sp>
    </p:spTree>
    <p:extLst>
      <p:ext uri="{BB962C8B-B14F-4D97-AF65-F5344CB8AC3E}">
        <p14:creationId xmlns:p14="http://schemas.microsoft.com/office/powerpoint/2010/main" val="3697148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"/>
            <a:ext cx="9036050" cy="6741368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en-US" altLang="zh-CN" b="1" dirty="0"/>
              <a:t>    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）解静结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，亡尘境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b="1" dirty="0"/>
              <a:t>          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b="1" dirty="0">
                <a:ea typeface="楷体_GB2312" pitchFamily="49" charset="-122"/>
              </a:rPr>
              <a:t>         </a:t>
            </a:r>
            <a:r>
              <a:rPr lang="zh-CN" altLang="en-US" b="1" dirty="0" smtClean="0">
                <a:ea typeface="楷体_GB2312" pitchFamily="49" charset="-122"/>
              </a:rPr>
              <a:t>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所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入既寂，动静二相，了然不生。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endParaRPr lang="zh-CN" altLang="en-US" b="1" dirty="0">
              <a:ea typeface="楷体_GB2312" pitchFamily="49" charset="-122"/>
            </a:endParaRP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dirty="0"/>
              <a:t>        </a:t>
            </a:r>
            <a:r>
              <a:rPr lang="zh-CN" altLang="en-US" dirty="0" smtClean="0"/>
              <a:t>     入流亡所之后，所</a:t>
            </a:r>
            <a:r>
              <a:rPr lang="zh-CN" altLang="en-US" dirty="0"/>
              <a:t>闻的动尘（有声音）亡灭后，所闻的静尘（没有声音）方显，此时还要继续反观闻性，参究</a:t>
            </a:r>
            <a:r>
              <a:rPr lang="zh-CN" altLang="en-US" dirty="0">
                <a:latin typeface="Arial"/>
              </a:rPr>
              <a:t>“</a:t>
            </a:r>
            <a:r>
              <a:rPr lang="zh-CN" altLang="en-US" dirty="0"/>
              <a:t>那闻静的是谁</a:t>
            </a:r>
            <a:r>
              <a:rPr lang="zh-CN" altLang="en-US" dirty="0">
                <a:latin typeface="Arial"/>
              </a:rPr>
              <a:t>”</a:t>
            </a:r>
            <a:r>
              <a:rPr lang="zh-CN" altLang="en-US" dirty="0"/>
              <a:t>，不能安住于静境中。入流之功渐深，就会进入动静二相皆亡寂的境界。功夫至此，声尘脱落了，声音的动静二相，了然不生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    </a:t>
            </a:r>
            <a:r>
              <a:rPr lang="zh-CN" altLang="en-US" dirty="0" smtClean="0"/>
              <a:t>“所入既寂”者，入闻性之流，始觉观智与本觉相应之后，真觉现前，不随声尘所动，故谓之“寂”。心既不动，“心灭则种种法灭”，故声尘自销。</a:t>
            </a:r>
            <a:endParaRPr lang="zh-CN" altLang="en-US" dirty="0"/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dirty="0"/>
              <a:t>        </a:t>
            </a:r>
            <a:r>
              <a:rPr lang="zh-CN" altLang="en-US" dirty="0" smtClean="0"/>
              <a:t>     此时</a:t>
            </a:r>
            <a:r>
              <a:rPr lang="zh-CN" altLang="en-US" dirty="0"/>
              <a:t>即解声尘中之静结。动静二结俱解，则脱色阴（注意是</a:t>
            </a:r>
            <a:r>
              <a:rPr lang="zh-CN" altLang="en-US" dirty="0">
                <a:latin typeface="Arial"/>
              </a:rPr>
              <a:t>“</a:t>
            </a:r>
            <a:r>
              <a:rPr lang="zh-CN" altLang="en-US" dirty="0"/>
              <a:t>脱</a:t>
            </a:r>
            <a:r>
              <a:rPr lang="zh-CN" altLang="en-US" dirty="0">
                <a:latin typeface="Arial"/>
              </a:rPr>
              <a:t>”</a:t>
            </a:r>
            <a:r>
              <a:rPr lang="zh-CN" altLang="en-US" dirty="0"/>
              <a:t>，而不是</a:t>
            </a:r>
            <a:r>
              <a:rPr lang="zh-CN" altLang="en-US" dirty="0">
                <a:latin typeface="Arial"/>
              </a:rPr>
              <a:t>“</a:t>
            </a:r>
            <a:r>
              <a:rPr lang="zh-CN" altLang="en-US" dirty="0"/>
              <a:t>破</a:t>
            </a:r>
            <a:r>
              <a:rPr lang="zh-CN" altLang="en-US" dirty="0">
                <a:latin typeface="Arial"/>
              </a:rPr>
              <a:t>”</a:t>
            </a:r>
            <a:r>
              <a:rPr lang="zh-CN" altLang="en-US" dirty="0"/>
              <a:t>，证</a:t>
            </a:r>
            <a:r>
              <a:rPr lang="zh-CN" altLang="en-US" dirty="0">
                <a:latin typeface="Arial"/>
              </a:rPr>
              <a:t>“</a:t>
            </a:r>
            <a:r>
              <a:rPr lang="zh-CN" altLang="en-US" dirty="0"/>
              <a:t>色</a:t>
            </a:r>
            <a:r>
              <a:rPr lang="zh-CN" altLang="en-US" dirty="0">
                <a:latin typeface="Arial"/>
              </a:rPr>
              <a:t>”</a:t>
            </a:r>
            <a:r>
              <a:rPr lang="zh-CN" altLang="en-US" dirty="0"/>
              <a:t>空乃是功夫深进之后的事情）而超劫浊。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endParaRPr lang="en-US" altLang="zh-CN" sz="2400" b="1" dirty="0"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2599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036050" cy="6857999"/>
          </a:xfrm>
        </p:spPr>
        <p:txBody>
          <a:bodyPr>
            <a:normAutofit fontScale="92500"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0" b="1" dirty="0" smtClean="0">
                <a:ea typeface="黑体" pitchFamily="49" charset="-122"/>
              </a:rPr>
              <a:t>憨</a:t>
            </a:r>
            <a:r>
              <a:rPr lang="zh-CN" altLang="en-US" sz="2800" b="1" dirty="0">
                <a:ea typeface="黑体" pitchFamily="49" charset="-122"/>
              </a:rPr>
              <a:t>山解云：</a:t>
            </a:r>
          </a:p>
          <a:p>
            <a:pPr>
              <a:buFont typeface="Wingdings" pitchFamily="2" charset="2"/>
              <a:buNone/>
            </a:pPr>
            <a:r>
              <a:rPr lang="zh-CN" altLang="en-US" sz="2800" dirty="0"/>
              <a:t>        </a:t>
            </a:r>
            <a:r>
              <a:rPr lang="zh-CN" altLang="en-US" sz="2800" dirty="0" smtClean="0"/>
              <a:t>     </a:t>
            </a:r>
            <a:r>
              <a:rPr lang="zh-CN" altLang="en-US" sz="2800" dirty="0" smtClean="0">
                <a:latin typeface="仿宋_GB2312" pitchFamily="49" charset="-122"/>
                <a:ea typeface="仿宋_GB2312" pitchFamily="49" charset="-122"/>
              </a:rPr>
              <a:t>初</a:t>
            </a:r>
            <a:r>
              <a:rPr lang="zh-CN" altLang="en-US" sz="2800" dirty="0">
                <a:latin typeface="仿宋_GB2312" pitchFamily="49" charset="-122"/>
                <a:ea typeface="仿宋_GB2312" pitchFamily="49" charset="-122"/>
              </a:rPr>
              <a:t>于闻中，入流亡</a:t>
            </a:r>
            <a:r>
              <a:rPr lang="zh-CN" altLang="en-US" sz="2800" dirty="0" smtClean="0">
                <a:latin typeface="仿宋_GB2312" pitchFamily="49" charset="-122"/>
                <a:ea typeface="仿宋_GB2312" pitchFamily="49" charset="-122"/>
              </a:rPr>
              <a:t>所（至闻所闻尽）等</a:t>
            </a:r>
            <a:r>
              <a:rPr lang="zh-CN" altLang="en-US" sz="2800" dirty="0">
                <a:latin typeface="仿宋_GB2312" pitchFamily="49" charset="-122"/>
                <a:ea typeface="仿宋_GB2312" pitchFamily="49" charset="-122"/>
              </a:rPr>
              <a:t>者，即前云</a:t>
            </a:r>
            <a:r>
              <a:rPr lang="zh-CN" altLang="en-US" sz="2800" dirty="0">
                <a:latin typeface="Arial"/>
                <a:ea typeface="仿宋_GB2312" pitchFamily="49" charset="-122"/>
              </a:rPr>
              <a:t>“</a:t>
            </a:r>
            <a:r>
              <a:rPr lang="zh-CN" altLang="en-US" sz="2800" dirty="0">
                <a:latin typeface="仿宋_GB2312" pitchFamily="49" charset="-122"/>
                <a:ea typeface="仿宋_GB2312" pitchFamily="49" charset="-122"/>
              </a:rPr>
              <a:t>此根初解、先得人空也</a:t>
            </a:r>
            <a:r>
              <a:rPr lang="zh-CN" altLang="en-US" sz="2800" dirty="0">
                <a:latin typeface="Arial"/>
                <a:ea typeface="仿宋_GB2312" pitchFamily="49" charset="-122"/>
              </a:rPr>
              <a:t>”</a:t>
            </a:r>
            <a:r>
              <a:rPr lang="zh-CN" altLang="en-US" sz="2800" dirty="0">
                <a:latin typeface="仿宋_GB2312" pitchFamily="49" charset="-122"/>
                <a:ea typeface="仿宋_GB2312" pitchFamily="49" charset="-122"/>
              </a:rPr>
              <a:t>。</a:t>
            </a:r>
          </a:p>
          <a:p>
            <a:pPr>
              <a:buFont typeface="Wingdings" pitchFamily="2" charset="2"/>
              <a:buNone/>
            </a:pPr>
            <a:r>
              <a:rPr lang="zh-CN" altLang="en-US" sz="2800" dirty="0">
                <a:latin typeface="仿宋_GB2312" pitchFamily="49" charset="-122"/>
                <a:ea typeface="仿宋_GB2312" pitchFamily="49" charset="-122"/>
              </a:rPr>
              <a:t>      六根顺流奔境，故随情造业。今于耳根思修，则不缘外境矣。入流者，返流也。谓逆彼业流，返观闻性，则不由前尘所起知见，而闻性现前，尘境遂空，故曰亡所。且未观闻性之前，以境有动、静，则听不出声矣。今观闻性寂然，则境无动、静之相，故曰了然不生。是亡前尘也</a:t>
            </a:r>
            <a:r>
              <a:rPr lang="zh-CN" altLang="en-US" sz="2800" dirty="0" smtClean="0">
                <a:latin typeface="仿宋_GB2312" pitchFamily="49" charset="-122"/>
                <a:ea typeface="仿宋_GB2312" pitchFamily="49" charset="-122"/>
              </a:rPr>
              <a:t>。</a:t>
            </a:r>
            <a:endParaRPr lang="en-US" altLang="zh-CN" sz="2800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buFont typeface="Wingdings" pitchFamily="2" charset="2"/>
              <a:buNone/>
            </a:pPr>
            <a:endParaRPr lang="en-US" altLang="zh-CN" sz="2800" b="1" dirty="0" smtClean="0">
              <a:latin typeface="仿宋_GB2312" pitchFamily="49" charset="-122"/>
              <a:ea typeface="仿宋_GB2312" pitchFamily="49" charset="-122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蕅益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文句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解云：</a:t>
            </a:r>
            <a:endParaRPr lang="en-US" altLang="zh-CN" sz="2800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sz="2800" dirty="0"/>
              <a:t>         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此以一心圆妙止观，直观闻性本圆、本通、本常，了知耳根所对动静二尘，本如来藏妙真如性，动亦不生，静亦不生，不生之理，了然即在二相之中，非灭二相而后为不生也。夫动静二相，既已了然不生，则凡明暗通塞恬变合离生灭等相，又岂有生，故得圆破色阴，超劫浊也。</a:t>
            </a:r>
          </a:p>
          <a:p>
            <a:pPr>
              <a:buFont typeface="Wingdings" pitchFamily="2" charset="2"/>
              <a:buNone/>
            </a:pPr>
            <a:endParaRPr lang="zh-CN" altLang="en-US" sz="2800" b="1" dirty="0">
              <a:latin typeface="仿宋_GB2312" pitchFamily="49" charset="-122"/>
              <a:ea typeface="仿宋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6610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88913"/>
            <a:ext cx="9144000" cy="7200527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400" b="1" dirty="0">
                <a:ea typeface="黑体" pitchFamily="49" charset="-122"/>
              </a:rPr>
              <a:t>黄念祖老居士解云：</a:t>
            </a:r>
          </a:p>
          <a:p>
            <a:pPr>
              <a:buFont typeface="Wingdings" pitchFamily="2" charset="2"/>
              <a:buNone/>
            </a:pPr>
            <a:r>
              <a:rPr lang="zh-CN" altLang="en-US" sz="2400" b="1" dirty="0"/>
              <a:t>         </a:t>
            </a:r>
            <a:r>
              <a:rPr lang="zh-CN" altLang="en-US" sz="2400" b="1" dirty="0" smtClean="0"/>
              <a:t>   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‘所入既寂，动静二相，了然不生’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。</a:t>
            </a:r>
            <a:r>
              <a:rPr lang="en-US" altLang="zh-CN" sz="2400" b="1" dirty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楞严说通</a:t>
            </a:r>
            <a:r>
              <a:rPr lang="en-US" altLang="zh-CN" sz="2400" b="1" dirty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解释为：‘前之亡所，且唯亡动。今之既寂，乃是动结已除，静结方显也。既寂之后，加功进力，反闻功夫，展转深切，以至寂静亦亡，则动静二尘，迥然双脱矣。’这就是说：亡掉了声音，这是亡掉声尘的动相，动相不能妨碍自己，于是解了声尘的动结。但动相一除，马上显出声尘的静相，这是声尘的静结。仍是外尘的结缚，必须继续入流，返观闻性，来解除掉。所以我们在修行道路的任何地方，都不能停步不前。当动相消除不能为碍之后，自然出现静相；若留恋这个静相，还是有所著，所以需要更进一步。不住于静尘，仍是返究“能闻静尘者是谁（也即知静的人是谁）？”若心住静尘，即是闻静尘，是出流，而不是入流了。若能返闻自己能闻静尘的闻性，于是静尘也不能为碍。声尘的动静二结，一齐解除。故云‘动静二相，了然不生’。</a:t>
            </a:r>
          </a:p>
        </p:txBody>
      </p:sp>
    </p:spTree>
    <p:extLst>
      <p:ext uri="{BB962C8B-B14F-4D97-AF65-F5344CB8AC3E}">
        <p14:creationId xmlns:p14="http://schemas.microsoft.com/office/powerpoint/2010/main" val="312853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5877272"/>
          </a:xfrm>
        </p:spPr>
        <p:txBody>
          <a:bodyPr>
            <a:noAutofit/>
          </a:bodyPr>
          <a:lstStyle/>
          <a:p>
            <a:pPr algn="ctr">
              <a:buFont typeface="Wingdings" pitchFamily="2" charset="2"/>
              <a:buNone/>
            </a:pPr>
            <a:r>
              <a:rPr lang="zh-CN" altLang="en-US" b="1" dirty="0">
                <a:ea typeface="黑体" pitchFamily="49" charset="-122"/>
              </a:rPr>
              <a:t>普照禅师</a:t>
            </a:r>
            <a:r>
              <a:rPr lang="en-US" altLang="zh-CN" b="1" dirty="0">
                <a:ea typeface="黑体" pitchFamily="49" charset="-122"/>
              </a:rPr>
              <a:t>《</a:t>
            </a:r>
            <a:r>
              <a:rPr lang="zh-CN" altLang="en-US" b="1" dirty="0">
                <a:ea typeface="黑体" pitchFamily="49" charset="-122"/>
              </a:rPr>
              <a:t>修心诀</a:t>
            </a:r>
            <a:r>
              <a:rPr lang="en-US" altLang="zh-CN" b="1" dirty="0">
                <a:ea typeface="黑体" pitchFamily="49" charset="-122"/>
              </a:rPr>
              <a:t>》</a:t>
            </a:r>
          </a:p>
          <a:p>
            <a:pPr>
              <a:buFont typeface="Wingdings" pitchFamily="2" charset="2"/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禅师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开示：“且入理多端，指汝一门，令汝还源。汝还闻鸦鸣鹊噪之声么？”曰：“闻。”曰：“汝返闻汝闻性，还有许多声么？”曰：“到这里，一切声、一切分别，俱不可得。”曰：“奇哉！奇哉！此是观音入理之门。我更问你，你道到这里一切声、一切分别，总不可得。既不可得，当伊么时（彼时），莫是虚空么？”曰：“原来不空，明明不昧。”曰：“作么生是不空之体？”曰：“亦无相貌，言之不可及。”曰：“此是诸佛诸祖寿命，更莫疑也。”</a:t>
            </a:r>
          </a:p>
        </p:txBody>
      </p:sp>
    </p:spTree>
    <p:extLst>
      <p:ext uri="{BB962C8B-B14F-4D97-AF65-F5344CB8AC3E}">
        <p14:creationId xmlns:p14="http://schemas.microsoft.com/office/powerpoint/2010/main" val="1326286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36496" cy="67413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 smtClean="0"/>
              <a:t>       《</a:t>
            </a:r>
            <a:r>
              <a:rPr lang="zh-CN" altLang="en-US" dirty="0" smtClean="0"/>
              <a:t>宗通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云：凡</a:t>
            </a:r>
            <a:r>
              <a:rPr lang="zh-CN" altLang="en-US" dirty="0"/>
              <a:t>所有</a:t>
            </a:r>
            <a:r>
              <a:rPr lang="zh-CN" altLang="en-US" dirty="0" smtClean="0"/>
              <a:t>相，皆是虚妄，若见</a:t>
            </a:r>
            <a:r>
              <a:rPr lang="zh-CN" altLang="en-US" dirty="0"/>
              <a:t>诸相非</a:t>
            </a:r>
            <a:r>
              <a:rPr lang="zh-CN" altLang="en-US" dirty="0" smtClean="0"/>
              <a:t>相，即</a:t>
            </a:r>
            <a:r>
              <a:rPr lang="zh-CN" altLang="en-US" dirty="0"/>
              <a:t>见如来。如来</a:t>
            </a:r>
            <a:r>
              <a:rPr lang="zh-CN" altLang="en-US" dirty="0" smtClean="0"/>
              <a:t>者，即</a:t>
            </a:r>
            <a:r>
              <a:rPr lang="zh-CN" altLang="en-US" dirty="0"/>
              <a:t>诸法如</a:t>
            </a:r>
            <a:r>
              <a:rPr lang="zh-CN" altLang="en-US" dirty="0" smtClean="0"/>
              <a:t>义，来</a:t>
            </a:r>
            <a:r>
              <a:rPr lang="zh-CN" altLang="en-US" dirty="0"/>
              <a:t>无所</a:t>
            </a:r>
            <a:r>
              <a:rPr lang="zh-CN" altLang="en-US" dirty="0" smtClean="0"/>
              <a:t>从，去</a:t>
            </a:r>
            <a:r>
              <a:rPr lang="zh-CN" altLang="en-US" dirty="0"/>
              <a:t>无</a:t>
            </a:r>
            <a:r>
              <a:rPr lang="zh-CN" altLang="en-US" dirty="0" smtClean="0"/>
              <a:t>所至，故</a:t>
            </a:r>
            <a:r>
              <a:rPr lang="zh-CN" altLang="en-US" dirty="0"/>
              <a:t>名如来。此金刚般若之旨。香</a:t>
            </a:r>
            <a:r>
              <a:rPr lang="zh-CN" altLang="en-US" dirty="0" smtClean="0"/>
              <a:t>严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偶</a:t>
            </a:r>
            <a:r>
              <a:rPr lang="zh-CN" altLang="en-US" dirty="0"/>
              <a:t>触</a:t>
            </a:r>
            <a:r>
              <a:rPr lang="zh-CN" altLang="en-US" dirty="0" smtClean="0"/>
              <a:t>香气，遂</a:t>
            </a:r>
            <a:r>
              <a:rPr lang="zh-CN" altLang="en-US" dirty="0"/>
              <a:t>尔发明。此香</a:t>
            </a:r>
            <a:r>
              <a:rPr lang="zh-CN" altLang="en-US" dirty="0" smtClean="0"/>
              <a:t>寂然，入</a:t>
            </a:r>
            <a:r>
              <a:rPr lang="zh-CN" altLang="en-US" dirty="0"/>
              <a:t>我鼻</a:t>
            </a:r>
            <a:r>
              <a:rPr lang="zh-CN" altLang="en-US" dirty="0" smtClean="0"/>
              <a:t>中，非</a:t>
            </a:r>
            <a:r>
              <a:rPr lang="zh-CN" altLang="en-US" dirty="0"/>
              <a:t>烟非</a:t>
            </a:r>
            <a:r>
              <a:rPr lang="zh-CN" altLang="en-US" dirty="0" smtClean="0"/>
              <a:t>火，非</a:t>
            </a:r>
            <a:r>
              <a:rPr lang="zh-CN" altLang="en-US" dirty="0"/>
              <a:t>木非</a:t>
            </a:r>
            <a:r>
              <a:rPr lang="zh-CN" altLang="en-US" dirty="0" smtClean="0"/>
              <a:t>空，非自相，非</a:t>
            </a:r>
            <a:r>
              <a:rPr lang="zh-CN" altLang="en-US" dirty="0"/>
              <a:t>他</a:t>
            </a:r>
            <a:r>
              <a:rPr lang="zh-CN" altLang="en-US" dirty="0" smtClean="0"/>
              <a:t>相，非</a:t>
            </a:r>
            <a:r>
              <a:rPr lang="zh-CN" altLang="en-US" dirty="0"/>
              <a:t>共</a:t>
            </a:r>
            <a:r>
              <a:rPr lang="zh-CN" altLang="en-US" dirty="0" smtClean="0"/>
              <a:t>相，非</a:t>
            </a:r>
            <a:r>
              <a:rPr lang="zh-CN" altLang="en-US" dirty="0"/>
              <a:t>无因</a:t>
            </a:r>
            <a:r>
              <a:rPr lang="zh-CN" altLang="en-US" dirty="0" smtClean="0"/>
              <a:t>相，去</a:t>
            </a:r>
            <a:r>
              <a:rPr lang="zh-CN" altLang="en-US" dirty="0"/>
              <a:t>无</a:t>
            </a:r>
            <a:r>
              <a:rPr lang="zh-CN" altLang="en-US" dirty="0" smtClean="0"/>
              <a:t>所着，来无</a:t>
            </a:r>
            <a:r>
              <a:rPr lang="zh-CN" altLang="en-US" dirty="0"/>
              <a:t>所</a:t>
            </a:r>
            <a:r>
              <a:rPr lang="zh-CN" altLang="en-US" dirty="0" smtClean="0"/>
              <a:t>从，本</a:t>
            </a:r>
            <a:r>
              <a:rPr lang="zh-CN" altLang="en-US" dirty="0"/>
              <a:t>自无生。此见诸相非相即见如来义</a:t>
            </a:r>
            <a:r>
              <a:rPr lang="zh-CN" altLang="en-US" dirty="0" smtClean="0"/>
              <a:t>也，故</a:t>
            </a:r>
            <a:r>
              <a:rPr lang="zh-CN" altLang="en-US" dirty="0"/>
              <a:t>得无漏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  凡夫</a:t>
            </a:r>
            <a:r>
              <a:rPr lang="zh-CN" altLang="en-US" dirty="0"/>
              <a:t>不能无漏</a:t>
            </a:r>
            <a:r>
              <a:rPr lang="zh-CN" altLang="en-US" dirty="0" smtClean="0"/>
              <a:t>者，意根</a:t>
            </a:r>
            <a:r>
              <a:rPr lang="zh-CN" altLang="en-US" dirty="0"/>
              <a:t>未销</a:t>
            </a:r>
            <a:r>
              <a:rPr lang="zh-CN" altLang="en-US" dirty="0" smtClean="0"/>
              <a:t>也，意根</a:t>
            </a:r>
            <a:r>
              <a:rPr lang="zh-CN" altLang="en-US" dirty="0"/>
              <a:t>未</a:t>
            </a:r>
            <a:r>
              <a:rPr lang="zh-CN" altLang="en-US" dirty="0" smtClean="0"/>
              <a:t>销，故</a:t>
            </a:r>
            <a:r>
              <a:rPr lang="zh-CN" altLang="en-US" dirty="0"/>
              <a:t>着</a:t>
            </a:r>
            <a:r>
              <a:rPr lang="zh-CN" altLang="en-US" dirty="0" smtClean="0"/>
              <a:t>有为。一</a:t>
            </a:r>
            <a:r>
              <a:rPr lang="zh-CN" altLang="en-US" dirty="0"/>
              <a:t>着</a:t>
            </a:r>
            <a:r>
              <a:rPr lang="zh-CN" altLang="en-US" dirty="0" smtClean="0"/>
              <a:t>有为，即</a:t>
            </a:r>
            <a:r>
              <a:rPr lang="zh-CN" altLang="en-US" dirty="0"/>
              <a:t>落生灭。意销即证</a:t>
            </a:r>
            <a:r>
              <a:rPr lang="zh-CN" altLang="en-US" dirty="0" smtClean="0"/>
              <a:t>无为，无为</a:t>
            </a:r>
            <a:r>
              <a:rPr lang="zh-CN" altLang="en-US" dirty="0"/>
              <a:t>即无生灭。故尘气倐生倐</a:t>
            </a:r>
            <a:r>
              <a:rPr lang="zh-CN" altLang="en-US" dirty="0" smtClean="0"/>
              <a:t>灭，而</a:t>
            </a:r>
            <a:r>
              <a:rPr lang="zh-CN" altLang="en-US" dirty="0"/>
              <a:t>妙香无生无灭</a:t>
            </a:r>
            <a:r>
              <a:rPr lang="zh-CN" altLang="en-US" dirty="0" smtClean="0"/>
              <a:t>。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439499366"/>
      </p:ext>
    </p:extLst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332657"/>
            <a:ext cx="8856984" cy="439248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 以上</a:t>
            </a:r>
            <a:r>
              <a:rPr lang="zh-CN" altLang="en-US" dirty="0"/>
              <a:t>以闻慧、空观智解尘结（动静二结）。此能解之观慧（闻慧、空观智）如若未亡，即成入圆通心的障碍，相当于</a:t>
            </a:r>
            <a:r>
              <a:rPr lang="en-US" altLang="zh-CN" dirty="0"/>
              <a:t>《</a:t>
            </a:r>
            <a:r>
              <a:rPr lang="zh-CN" altLang="en-US" dirty="0"/>
              <a:t>圆觉经</a:t>
            </a:r>
            <a:r>
              <a:rPr lang="en-US" altLang="zh-CN" dirty="0"/>
              <a:t>》</a:t>
            </a:r>
            <a:r>
              <a:rPr lang="zh-CN" altLang="en-US" dirty="0"/>
              <a:t>迷智四相中的“我相”未</a:t>
            </a:r>
            <a:r>
              <a:rPr lang="zh-CN" altLang="en-US" dirty="0" smtClean="0"/>
              <a:t>断。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4580232"/>
      </p:ext>
    </p:extLst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5888"/>
            <a:ext cx="9144000" cy="6337448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b="1" dirty="0"/>
              <a:t> 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、以慧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闻（随顺闻性之空观智）解根结（尽内根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），超见浊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zh-CN" altLang="en-US" b="1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如是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渐增，闻所闻尽。</a:t>
            </a:r>
          </a:p>
          <a:p>
            <a:pPr>
              <a:buFont typeface="Wingdings" pitchFamily="2" charset="2"/>
              <a:buNone/>
            </a:pPr>
            <a:r>
              <a:rPr lang="zh-CN" altLang="en-US" dirty="0"/>
              <a:t>       </a:t>
            </a:r>
          </a:p>
          <a:p>
            <a:pPr>
              <a:buFont typeface="Wingdings" pitchFamily="2" charset="2"/>
              <a:buNone/>
            </a:pPr>
            <a:r>
              <a:rPr lang="zh-CN" altLang="en-US" dirty="0"/>
              <a:t>        </a:t>
            </a:r>
            <a:r>
              <a:rPr lang="zh-CN" altLang="en-US" dirty="0" smtClean="0"/>
              <a:t>    </a:t>
            </a: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如是</a:t>
            </a:r>
            <a:r>
              <a:rPr lang="zh-CN" altLang="en-US" dirty="0">
                <a:latin typeface="仿宋_GB2312" pitchFamily="49" charset="-122"/>
                <a:ea typeface="仿宋_GB2312" pitchFamily="49" charset="-122"/>
              </a:rPr>
              <a:t>观行之力，渐次增上，定力日深，尘既不缘，根无所偶，能闻之根亦随所闻的动静声尘俱尽而亡。此即</a:t>
            </a:r>
            <a:r>
              <a:rPr lang="zh-CN" altLang="en-US" dirty="0">
                <a:latin typeface="Arial"/>
                <a:ea typeface="仿宋_GB2312" pitchFamily="49" charset="-122"/>
              </a:rPr>
              <a:t>“</a:t>
            </a:r>
            <a:r>
              <a:rPr lang="zh-CN" altLang="en-US" dirty="0">
                <a:latin typeface="仿宋_GB2312" pitchFamily="49" charset="-122"/>
                <a:ea typeface="仿宋_GB2312" pitchFamily="49" charset="-122"/>
              </a:rPr>
              <a:t>闻所闻尽</a:t>
            </a:r>
            <a:r>
              <a:rPr lang="zh-CN" altLang="en-US" dirty="0">
                <a:latin typeface="Arial"/>
                <a:ea typeface="仿宋_GB2312" pitchFamily="49" charset="-122"/>
              </a:rPr>
              <a:t>”</a:t>
            </a:r>
            <a:r>
              <a:rPr lang="zh-CN" altLang="en-US" dirty="0">
                <a:latin typeface="仿宋_GB2312" pitchFamily="49" charset="-122"/>
                <a:ea typeface="仿宋_GB2312" pitchFamily="49" charset="-122"/>
              </a:rPr>
              <a:t>。</a:t>
            </a:r>
          </a:p>
          <a:p>
            <a:pPr>
              <a:buFont typeface="Wingdings" pitchFamily="2" charset="2"/>
              <a:buNone/>
            </a:pPr>
            <a:r>
              <a:rPr lang="zh-CN" altLang="en-US" dirty="0">
                <a:latin typeface="仿宋_GB2312" pitchFamily="49" charset="-122"/>
                <a:ea typeface="仿宋_GB2312" pitchFamily="49" charset="-122"/>
              </a:rPr>
              <a:t>     耳根之结既尽，则其余五根之结，亦同时俱解，所谓</a:t>
            </a:r>
            <a:r>
              <a:rPr lang="zh-CN" altLang="en-US" dirty="0">
                <a:latin typeface="Arial"/>
                <a:ea typeface="仿宋_GB2312" pitchFamily="49" charset="-122"/>
              </a:rPr>
              <a:t>“</a:t>
            </a:r>
            <a:r>
              <a:rPr lang="zh-CN" altLang="en-US" dirty="0">
                <a:latin typeface="仿宋_GB2312" pitchFamily="49" charset="-122"/>
                <a:ea typeface="仿宋_GB2312" pitchFamily="49" charset="-122"/>
              </a:rPr>
              <a:t>一根既返元，六根成解脱</a:t>
            </a:r>
            <a:r>
              <a:rPr lang="zh-CN" altLang="en-US" dirty="0">
                <a:latin typeface="Arial"/>
                <a:ea typeface="仿宋_GB2312" pitchFamily="49" charset="-122"/>
              </a:rPr>
              <a:t>”</a:t>
            </a:r>
            <a:r>
              <a:rPr lang="zh-CN" altLang="en-US" dirty="0">
                <a:latin typeface="仿宋_GB2312" pitchFamily="49" charset="-122"/>
                <a:ea typeface="仿宋_GB2312" pitchFamily="49" charset="-122"/>
              </a:rPr>
              <a:t>。到此，六根结一时消尽，圆通心现前，此即破受阴而超见浊。此时照体独立，相当于明心见性，破初关。</a:t>
            </a:r>
          </a:p>
        </p:txBody>
      </p:sp>
    </p:spTree>
    <p:extLst>
      <p:ext uri="{BB962C8B-B14F-4D97-AF65-F5344CB8AC3E}">
        <p14:creationId xmlns:p14="http://schemas.microsoft.com/office/powerpoint/2010/main" val="2437826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8964488" cy="6309319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dirty="0">
                <a:ea typeface="黑体" pitchFamily="49" charset="-122"/>
              </a:rPr>
              <a:t>憨山解云：</a:t>
            </a:r>
            <a:endParaRPr lang="zh-CN" altLang="en-US" b="1" dirty="0">
              <a:ea typeface="黑体" pitchFamily="49" charset="-122"/>
            </a:endParaRPr>
          </a:p>
          <a:p>
            <a:pPr>
              <a:buFont typeface="Wingdings" pitchFamily="2" charset="2"/>
              <a:buNone/>
            </a:pPr>
            <a:r>
              <a:rPr lang="zh-CN" altLang="en-US" b="1" dirty="0"/>
              <a:t>            </a:t>
            </a:r>
            <a:r>
              <a:rPr lang="zh-CN" altLang="en-US" dirty="0">
                <a:ea typeface="仿宋_GB2312" pitchFamily="49" charset="-122"/>
              </a:rPr>
              <a:t>如是渐增等者，由境寂灭，复增观行，以所闻声尘既无动静，则此闻根亦泯。故曰闻所闻尽。此尽内根也。</a:t>
            </a:r>
          </a:p>
          <a:p>
            <a:pPr marL="0" indent="0">
              <a:buNone/>
            </a:pP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蕅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益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文句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解云：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dirty="0" smtClean="0"/>
              <a:t>        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动静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二相了然不生，则所闻之性本尽；所闻既尽，能闻亦然，所谓“旋闻与声脱，能脱欲谁名”。夫能闻所闻既尽，则能见所见，能嗅所嗅，能尝所尝，能觉所觉，能知所知，又岂不尽！故得圆破受阴超见浊也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。</a:t>
            </a:r>
            <a:endParaRPr lang="zh-CN" altLang="en-US" b="1" dirty="0"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0795096"/>
      </p:ext>
    </p:extLst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950" y="188913"/>
            <a:ext cx="9036050" cy="6264423"/>
          </a:xfrm>
        </p:spPr>
        <p:txBody>
          <a:bodyPr>
            <a:normAutofit fontScale="92500"/>
          </a:bodyPr>
          <a:lstStyle/>
          <a:p>
            <a:pPr>
              <a:buFont typeface="Wingdings" pitchFamily="2" charset="2"/>
              <a:buNone/>
            </a:pPr>
            <a:r>
              <a:rPr lang="zh-CN" altLang="en-US" dirty="0">
                <a:ea typeface="黑体" pitchFamily="49" charset="-122"/>
              </a:rPr>
              <a:t>黄念祖老居士解云：</a:t>
            </a:r>
            <a:endParaRPr lang="zh-CN" altLang="en-US" b="1" dirty="0">
              <a:ea typeface="黑体" pitchFamily="49" charset="-122"/>
            </a:endParaRPr>
          </a:p>
          <a:p>
            <a:pPr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b="1" dirty="0"/>
              <a:t>        </a:t>
            </a:r>
            <a:r>
              <a:rPr lang="zh-CN" altLang="en-US" b="1" dirty="0" smtClean="0"/>
              <a:t>      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所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闻“动静二相”既已“了然不生”，所修之法，加功渐进，定力加深。如</a:t>
            </a: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通议</a:t>
            </a: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所说：‘“如是渐增”等者。由境寂灭，复增现行，以所闻声尘既无动静（皆不可得），则此闻根亦泯，故曰“闻所闻尽”。因为声尘是我们所听到的，咱们能听到的是耳根。现在声尘的动静两结齐消，所剩下的只是能闻的耳根，这根也是结。根与尘相对了然不生，就没有外相，既然外相消除，内相也随之而同尽。于是“泯然豁然，无复内外，即根尽之相”（以上是</a:t>
            </a: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说通</a:t>
            </a: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句）。于是破了根结，又进一步了。此时先得人空。</a:t>
            </a:r>
            <a:endParaRPr lang="zh-CN" altLang="en-US" dirty="0"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6526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74136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 长</a:t>
            </a:r>
            <a:r>
              <a:rPr lang="zh-CN" altLang="en-US" dirty="0"/>
              <a:t>水：入流，犹返流也。初观闻性，返照离缘，不随前尘流转起灭，故云“入流亡所”。所缘声相由不随故，寂然不起，起即是动。既亡动相，静亦不生，以动静境，是耳家所取。今观无性，本无所有，毕竟叵得，故云“了然不生”，即所取无相也。</a:t>
            </a:r>
            <a:r>
              <a:rPr lang="en-US" altLang="zh-CN" dirty="0"/>
              <a:t>《</a:t>
            </a:r>
            <a:r>
              <a:rPr lang="zh-CN" altLang="en-US" dirty="0"/>
              <a:t>圆觉</a:t>
            </a:r>
            <a:r>
              <a:rPr lang="en-US" altLang="zh-CN" dirty="0"/>
              <a:t>》</a:t>
            </a:r>
            <a:r>
              <a:rPr lang="zh-CN" altLang="en-US" dirty="0"/>
              <a:t>云：“应当远离一切幻化虚妄境界。”</a:t>
            </a:r>
          </a:p>
          <a:p>
            <a:pPr marL="0" indent="0">
              <a:buNone/>
            </a:pPr>
            <a:r>
              <a:rPr lang="zh-CN" altLang="en-US" dirty="0" smtClean="0"/>
              <a:t>          复</a:t>
            </a:r>
            <a:r>
              <a:rPr lang="zh-CN" altLang="en-US" dirty="0"/>
              <a:t>增观行，所缘既亡，闻相不起。此能闻相即是闻慧。能所俱寂，故云“闻所闻尽。”此遣闻慧也。</a:t>
            </a:r>
          </a:p>
          <a:p>
            <a:pPr marL="0" indent="0">
              <a:buNone/>
            </a:pPr>
            <a:r>
              <a:rPr lang="zh-CN" altLang="en-US" dirty="0" smtClean="0"/>
              <a:t>          “</a:t>
            </a:r>
            <a:r>
              <a:rPr lang="zh-CN" altLang="en-US" dirty="0"/>
              <a:t>一根既尔，余根亦然”，亦是前文“此根初解，先得人空”也。</a:t>
            </a:r>
            <a:r>
              <a:rPr lang="en-US" altLang="zh-CN" dirty="0"/>
              <a:t>《</a:t>
            </a:r>
            <a:r>
              <a:rPr lang="zh-CN" altLang="en-US" dirty="0"/>
              <a:t>圆觉</a:t>
            </a:r>
            <a:r>
              <a:rPr lang="en-US" altLang="zh-CN" dirty="0"/>
              <a:t>》</a:t>
            </a:r>
            <a:r>
              <a:rPr lang="zh-CN" altLang="en-US" dirty="0"/>
              <a:t>云：“心如幻者，亦复远离。”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24032243"/>
      </p:ext>
    </p:extLst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908920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 以上</a:t>
            </a:r>
            <a:r>
              <a:rPr lang="zh-CN" altLang="en-US" dirty="0"/>
              <a:t>以闻慧、空观智解根结。此能解之观慧（闻慧、空观智）如若未亡，即成入圆通心的障碍，谓之“觉结”，相当于</a:t>
            </a:r>
            <a:r>
              <a:rPr lang="en-US" altLang="zh-CN" dirty="0"/>
              <a:t>《</a:t>
            </a:r>
            <a:r>
              <a:rPr lang="zh-CN" altLang="en-US" dirty="0"/>
              <a:t>圆觉经</a:t>
            </a:r>
            <a:r>
              <a:rPr lang="en-US" altLang="zh-CN" dirty="0"/>
              <a:t>》</a:t>
            </a:r>
            <a:r>
              <a:rPr lang="zh-CN" altLang="en-US" dirty="0"/>
              <a:t>迷智四相中的“人相”未断。</a:t>
            </a:r>
          </a:p>
        </p:txBody>
      </p:sp>
    </p:spTree>
    <p:extLst>
      <p:ext uri="{BB962C8B-B14F-4D97-AF65-F5344CB8AC3E}">
        <p14:creationId xmlns:p14="http://schemas.microsoft.com/office/powerpoint/2010/main" val="2249953388"/>
      </p:ext>
    </p:extLst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（二）修耳根圆通的第二阶次（空性圆明，以证法空，与相大相应，证理事无碍法界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）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以思慧解觉结（以假观智遣空观智），超烦恼浊</a:t>
            </a:r>
            <a:r>
              <a:rPr lang="zh-CN" altLang="en-US" sz="2800" b="1" dirty="0" smtClean="0"/>
              <a:t>        </a:t>
            </a:r>
          </a:p>
          <a:p>
            <a:pPr>
              <a:buFont typeface="Wingdings" pitchFamily="2" charset="2"/>
              <a:buNone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  尽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闻不住，觉所觉空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800" dirty="0" smtClean="0"/>
              <a:t>        </a:t>
            </a:r>
            <a:endParaRPr lang="zh-CN" altLang="en-US" sz="2800" dirty="0"/>
          </a:p>
          <a:p>
            <a:pPr>
              <a:buFont typeface="Wingdings" pitchFamily="2" charset="2"/>
              <a:buNone/>
            </a:pPr>
            <a:r>
              <a:rPr lang="zh-CN" altLang="en-US" sz="2800" dirty="0"/>
              <a:t>           </a:t>
            </a:r>
            <a:r>
              <a:rPr lang="zh-CN" altLang="en-US" sz="2800" dirty="0" smtClean="0"/>
              <a:t>   </a:t>
            </a:r>
            <a:r>
              <a:rPr lang="en-US" altLang="zh-CN" sz="2800" dirty="0" smtClean="0"/>
              <a:t>【</a:t>
            </a:r>
            <a:r>
              <a:rPr lang="zh-CN" altLang="en-US" sz="2800" dirty="0" smtClean="0"/>
              <a:t>按</a:t>
            </a:r>
            <a:r>
              <a:rPr lang="en-US" altLang="zh-CN" sz="2800" dirty="0" smtClean="0"/>
              <a:t>】</a:t>
            </a:r>
            <a:r>
              <a:rPr lang="zh-CN" altLang="en-US" sz="2800" dirty="0" smtClean="0">
                <a:latin typeface="仿宋_GB2312" pitchFamily="49" charset="-122"/>
                <a:ea typeface="仿宋_GB2312" pitchFamily="49" charset="-122"/>
              </a:rPr>
              <a:t>尽</a:t>
            </a:r>
            <a:r>
              <a:rPr lang="zh-CN" altLang="en-US" sz="2800" dirty="0">
                <a:latin typeface="仿宋_GB2312" pitchFamily="49" charset="-122"/>
                <a:ea typeface="仿宋_GB2312" pitchFamily="49" charset="-122"/>
              </a:rPr>
              <a:t>闻，能闻与所闻双亡。这是一种根尘双泯、清湛纯一、没有边际之境，此时圆通心现前，不再受六根六尘的影响。但是这当中有一个能觉</a:t>
            </a:r>
            <a:r>
              <a:rPr lang="zh-CN" altLang="en-US" sz="2800" dirty="0" smtClean="0">
                <a:latin typeface="仿宋_GB2312" pitchFamily="49" charset="-122"/>
                <a:ea typeface="仿宋_GB2312" pitchFamily="49" charset="-122"/>
              </a:rPr>
              <a:t>知“闻所闻尽”</a:t>
            </a:r>
            <a:r>
              <a:rPr lang="zh-CN" altLang="en-US" sz="2800" dirty="0" smtClean="0">
                <a:latin typeface="宋体"/>
                <a:ea typeface="仿宋_GB2312" pitchFamily="49" charset="-122"/>
              </a:rPr>
              <a:t>“</a:t>
            </a:r>
            <a:r>
              <a:rPr lang="zh-CN" altLang="en-US" sz="2800" dirty="0">
                <a:latin typeface="仿宋_GB2312" pitchFamily="49" charset="-122"/>
                <a:ea typeface="仿宋_GB2312" pitchFamily="49" charset="-122"/>
              </a:rPr>
              <a:t>根尘俱空</a:t>
            </a:r>
            <a:r>
              <a:rPr lang="zh-CN" altLang="en-US" sz="2800" dirty="0">
                <a:latin typeface="宋体"/>
                <a:ea typeface="仿宋_GB2312" pitchFamily="49" charset="-122"/>
              </a:rPr>
              <a:t>”</a:t>
            </a:r>
            <a:r>
              <a:rPr lang="zh-CN" altLang="en-US" sz="2800" dirty="0">
                <a:latin typeface="仿宋_GB2312" pitchFamily="49" charset="-122"/>
                <a:ea typeface="仿宋_GB2312" pitchFamily="49" charset="-122"/>
              </a:rPr>
              <a:t>的能</a:t>
            </a:r>
            <a:r>
              <a:rPr lang="zh-CN" altLang="en-US" sz="2800" dirty="0" smtClean="0">
                <a:latin typeface="仿宋_GB2312" pitchFamily="49" charset="-122"/>
                <a:ea typeface="仿宋_GB2312" pitchFamily="49" charset="-122"/>
              </a:rPr>
              <a:t>觉</a:t>
            </a:r>
            <a:r>
              <a:rPr lang="en-US" altLang="zh-CN" sz="28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(</a:t>
            </a:r>
            <a:r>
              <a:rPr lang="zh-CN" altLang="en-US" sz="28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指闻慧、空观智</a:t>
            </a:r>
            <a:r>
              <a:rPr lang="en-US" altLang="zh-CN" sz="28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)</a:t>
            </a:r>
            <a:r>
              <a:rPr lang="zh-CN" altLang="en-US" sz="2800" dirty="0" smtClean="0">
                <a:latin typeface="仿宋_GB2312" pitchFamily="49" charset="-122"/>
                <a:ea typeface="仿宋_GB2312" pitchFamily="49" charset="-122"/>
              </a:rPr>
              <a:t>在</a:t>
            </a:r>
            <a:r>
              <a:rPr lang="zh-CN" altLang="en-US" sz="2800" dirty="0">
                <a:latin typeface="仿宋_GB2312" pitchFamily="49" charset="-122"/>
                <a:ea typeface="仿宋_GB2312" pitchFamily="49" charset="-122"/>
              </a:rPr>
              <a:t>。此觉不除，但得人空，未得法空，为解脱深坑，故不可执着此</a:t>
            </a:r>
            <a:r>
              <a:rPr lang="zh-CN" altLang="en-US" sz="2800" dirty="0" smtClean="0">
                <a:latin typeface="仿宋_GB2312" pitchFamily="49" charset="-122"/>
                <a:ea typeface="仿宋_GB2312" pitchFamily="49" charset="-122"/>
              </a:rPr>
              <a:t>境而落入二乘境界，</a:t>
            </a:r>
            <a:r>
              <a:rPr lang="zh-CN" altLang="en-US" sz="2800" dirty="0">
                <a:latin typeface="仿宋_GB2312" pitchFamily="49" charset="-122"/>
                <a:ea typeface="仿宋_GB2312" pitchFamily="49" charset="-122"/>
              </a:rPr>
              <a:t>仍需加功用行</a:t>
            </a:r>
            <a:r>
              <a:rPr lang="zh-CN" altLang="en-US" sz="2800" dirty="0" smtClean="0">
                <a:latin typeface="仿宋_GB2312" pitchFamily="49" charset="-122"/>
                <a:ea typeface="仿宋_GB2312" pitchFamily="49" charset="-122"/>
              </a:rPr>
              <a:t>，借助思慧</a:t>
            </a:r>
            <a:r>
              <a:rPr lang="zh-CN" altLang="en-US" sz="28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（即假观智）</a:t>
            </a:r>
            <a:r>
              <a:rPr lang="zh-CN" altLang="en-US" sz="2800" dirty="0" smtClean="0">
                <a:latin typeface="仿宋_GB2312" pitchFamily="49" charset="-122"/>
                <a:ea typeface="仿宋_GB2312" pitchFamily="49" charset="-122"/>
              </a:rPr>
              <a:t>，将</a:t>
            </a:r>
            <a:r>
              <a:rPr lang="zh-CN" altLang="en-US" sz="2800" dirty="0">
                <a:latin typeface="仿宋_GB2312" pitchFamily="49" charset="-122"/>
                <a:ea typeface="仿宋_GB2312" pitchFamily="49" charset="-122"/>
              </a:rPr>
              <a:t>能觉</a:t>
            </a:r>
            <a:r>
              <a:rPr lang="zh-CN" altLang="en-US" sz="2800" dirty="0">
                <a:latin typeface="宋体"/>
                <a:ea typeface="仿宋_GB2312" pitchFamily="49" charset="-122"/>
              </a:rPr>
              <a:t>“</a:t>
            </a:r>
            <a:r>
              <a:rPr lang="zh-CN" altLang="en-US" sz="2800" dirty="0">
                <a:latin typeface="仿宋_GB2312" pitchFamily="49" charset="-122"/>
                <a:ea typeface="仿宋_GB2312" pitchFamily="49" charset="-122"/>
              </a:rPr>
              <a:t>根尘俱空</a:t>
            </a:r>
            <a:r>
              <a:rPr lang="zh-CN" altLang="en-US" sz="2800" dirty="0">
                <a:latin typeface="宋体"/>
                <a:ea typeface="仿宋_GB2312" pitchFamily="49" charset="-122"/>
              </a:rPr>
              <a:t>”</a:t>
            </a:r>
            <a:r>
              <a:rPr lang="zh-CN" altLang="en-US" sz="2800" dirty="0">
                <a:latin typeface="仿宋_GB2312" pitchFamily="49" charset="-122"/>
                <a:ea typeface="仿宋_GB2312" pitchFamily="49" charset="-122"/>
              </a:rPr>
              <a:t>之境的觉</a:t>
            </a:r>
            <a:r>
              <a:rPr lang="zh-CN" altLang="en-US" sz="2800" dirty="0" smtClean="0">
                <a:latin typeface="仿宋_GB2312" pitchFamily="49" charset="-122"/>
                <a:ea typeface="仿宋_GB2312" pitchFamily="49" charset="-122"/>
              </a:rPr>
              <a:t>智</a:t>
            </a:r>
            <a:r>
              <a:rPr lang="zh-CN" altLang="en-US" sz="2800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（闻慧、空观智）</a:t>
            </a:r>
            <a:r>
              <a:rPr lang="zh-CN" altLang="en-US" sz="2800" dirty="0" smtClean="0">
                <a:latin typeface="仿宋_GB2312" pitchFamily="49" charset="-122"/>
                <a:ea typeface="仿宋_GB2312" pitchFamily="49" charset="-122"/>
              </a:rPr>
              <a:t>以及</a:t>
            </a:r>
            <a:r>
              <a:rPr lang="zh-CN" altLang="en-US" sz="2800" dirty="0">
                <a:latin typeface="仿宋_GB2312" pitchFamily="49" charset="-122"/>
                <a:ea typeface="仿宋_GB2312" pitchFamily="49" charset="-122"/>
              </a:rPr>
              <a:t>所觉的根尘双泯、清湛纯一、没有边际的湛然之</a:t>
            </a:r>
            <a:r>
              <a:rPr lang="zh-CN" altLang="en-US" sz="2800" dirty="0" smtClean="0">
                <a:latin typeface="仿宋_GB2312" pitchFamily="49" charset="-122"/>
                <a:ea typeface="仿宋_GB2312" pitchFamily="49" charset="-122"/>
              </a:rPr>
              <a:t>境，全部觉破，</a:t>
            </a:r>
            <a:r>
              <a:rPr lang="zh-CN" altLang="en-US" sz="2800" dirty="0">
                <a:latin typeface="仿宋_GB2312" pitchFamily="49" charset="-122"/>
                <a:ea typeface="仿宋_GB2312" pitchFamily="49" charset="-122"/>
              </a:rPr>
              <a:t>能觉、所觉双</a:t>
            </a:r>
            <a:r>
              <a:rPr lang="zh-CN" altLang="en-US" sz="2800" dirty="0" smtClean="0">
                <a:latin typeface="仿宋_GB2312" pitchFamily="49" charset="-122"/>
                <a:ea typeface="仿宋_GB2312" pitchFamily="49" charset="-122"/>
              </a:rPr>
              <a:t>亡，从空返有，发大悲心，起度生之用。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31018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74136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dirty="0" smtClean="0"/>
              <a:t>          就</a:t>
            </a:r>
            <a:r>
              <a:rPr lang="zh-CN" altLang="en-US" dirty="0"/>
              <a:t>二乘而言，“觉”即是能照此根尘迥脱之境的闻慧、空观智，“所觉”即是此根尘迥脱湛一无边之境。就三贤位菩萨而言，尽闻不住处，思慧（妙观察智、假观智）现前，其“觉所觉空”的过程，就是以思慧遣闻慧、以妙观察智破第六意识的过程。思慧功极，破想阴而超烦恼浊，修慧（中道智）现前。长水大师所说的解觉结就是以思慧（假观智）遣闻慧（空观智），真意即在于此。</a:t>
            </a:r>
          </a:p>
          <a:p>
            <a:pPr marL="0" indent="0">
              <a:buNone/>
            </a:pPr>
            <a:r>
              <a:rPr lang="zh-CN" altLang="en-US" dirty="0" smtClean="0"/>
              <a:t>         关于</a:t>
            </a:r>
            <a:r>
              <a:rPr lang="zh-CN" altLang="en-US" dirty="0"/>
              <a:t>根尘三结解除之后，如何用思慧（假观智）遣闻慧（空观智）、超越根尘迥脱之后的无边清净空境、从空返有，我们可以从</a:t>
            </a:r>
            <a:r>
              <a:rPr lang="en-US" altLang="zh-CN" dirty="0"/>
              <a:t>《</a:t>
            </a:r>
            <a:r>
              <a:rPr lang="zh-CN" altLang="en-US" dirty="0"/>
              <a:t>法华经</a:t>
            </a:r>
            <a:r>
              <a:rPr lang="en-US" altLang="zh-CN" dirty="0"/>
              <a:t>•</a:t>
            </a:r>
            <a:r>
              <a:rPr lang="zh-CN" altLang="en-US" dirty="0"/>
              <a:t>法师功德品</a:t>
            </a:r>
            <a:r>
              <a:rPr lang="en-US" altLang="zh-CN" dirty="0"/>
              <a:t>》</a:t>
            </a:r>
            <a:r>
              <a:rPr lang="zh-CN" altLang="en-US" dirty="0"/>
              <a:t>中找到答案。关于“五品法师”所证得的“六根清净位”之功德，</a:t>
            </a:r>
            <a:r>
              <a:rPr lang="en-US" altLang="zh-CN" dirty="0"/>
              <a:t>《</a:t>
            </a:r>
            <a:r>
              <a:rPr lang="zh-CN" altLang="en-US" dirty="0"/>
              <a:t>法华经</a:t>
            </a:r>
            <a:r>
              <a:rPr lang="en-US" altLang="zh-CN" dirty="0"/>
              <a:t>•</a:t>
            </a:r>
            <a:r>
              <a:rPr lang="zh-CN" altLang="en-US" dirty="0"/>
              <a:t>法师功德品</a:t>
            </a:r>
            <a:r>
              <a:rPr lang="en-US" altLang="zh-CN" dirty="0"/>
              <a:t>》</a:t>
            </a:r>
            <a:r>
              <a:rPr lang="zh-CN" altLang="en-US" dirty="0"/>
              <a:t>中是这样讲的：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3827773"/>
      </p:ext>
    </p:extLst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0000" lnSpcReduction="20000"/>
          </a:bodyPr>
          <a:lstStyle/>
          <a:p>
            <a:pPr indent="0">
              <a:spcAft>
                <a:spcPts val="0"/>
              </a:spcAft>
              <a:buNone/>
            </a:pPr>
            <a:r>
              <a:rPr lang="en-US" altLang="zh-CN" b="1" dirty="0" smtClean="0">
                <a:solidFill>
                  <a:srgbClr val="FF0000"/>
                </a:solidFill>
                <a:ea typeface="楷体"/>
                <a:cs typeface="仿宋_GB2312"/>
              </a:rPr>
              <a:t>        </a:t>
            </a:r>
            <a:r>
              <a:rPr lang="zh-CN" altLang="zh-CN" sz="3800" b="1" dirty="0" smtClean="0">
                <a:solidFill>
                  <a:srgbClr val="FF0000"/>
                </a:solidFill>
                <a:ea typeface="楷体"/>
                <a:cs typeface="仿宋_GB2312"/>
              </a:rPr>
              <a:t>尔</a:t>
            </a:r>
            <a:r>
              <a:rPr lang="zh-CN" altLang="zh-CN" sz="3800" b="1" dirty="0">
                <a:solidFill>
                  <a:srgbClr val="FF0000"/>
                </a:solidFill>
                <a:ea typeface="楷体"/>
                <a:cs typeface="仿宋_GB2312"/>
              </a:rPr>
              <a:t>时佛告常精进菩萨摩诃萨：“若善男子、善女人，受持是法华经，若读、若诵，若解说、若书写，是人当得八百眼功德、千二百耳功德、八百鼻功德、千二百舌功德、八百身功德、千二百意功德，以是功德庄严六根，皆令清净。是善男子、善女人，父母所生清净肉眼，见于三千大千世界内外所有山林河海，下至阿鼻地狱，上至有顶，亦见其中一切众生，及业因缘、果报生处，悉见悉知……复次，常精进，若善男子、善女人，受持此经，若读、若诵，若解说、若书写，得千二百耳功德。以是清净耳，闻三千大千世界，下至阿鼻地狱，上至有顶，其中内外种种语言音声，象声、马声、牛声、车声，啼哭声、愁叹声……以要言之，三千大千世界中、一切内外所有诸声，虽未得天耳，以父母所生清净常耳，皆悉闻知，如是分别种种音声而不坏耳根……复次，常精进，若善男子、善女人，受持是经，若读、若诵，若解说，若书写，成就八百鼻功德。以是清净鼻根，闻于三千大千世界、上下内外种种诸香……如是展转、乃至梵世、上至有顶、诸天身香，亦皆闻之。并闻诸天所烧之香，及声闻香、辟支佛香、菩萨香、诸佛身香，亦皆遥闻，知其所在。虽闻此香，然于鼻根不坏不错，若欲分别为他人说，忆念不谬</a:t>
            </a:r>
            <a:r>
              <a:rPr lang="zh-CN" altLang="zh-CN" sz="3800" b="1" dirty="0" smtClean="0">
                <a:solidFill>
                  <a:srgbClr val="FF0000"/>
                </a:solidFill>
                <a:ea typeface="楷体"/>
                <a:cs typeface="仿宋_GB2312"/>
              </a:rPr>
              <a:t>……</a:t>
            </a:r>
            <a:endParaRPr lang="zh-CN" altLang="en-US" sz="3800" dirty="0"/>
          </a:p>
        </p:txBody>
      </p:sp>
    </p:spTree>
    <p:extLst>
      <p:ext uri="{BB962C8B-B14F-4D97-AF65-F5344CB8AC3E}">
        <p14:creationId xmlns:p14="http://schemas.microsoft.com/office/powerpoint/2010/main" val="3285724724"/>
      </p:ext>
    </p:extLst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lvl="0" indent="0">
              <a:buNone/>
            </a:pPr>
            <a:r>
              <a:rPr lang="zh-CN" altLang="zh-CN" sz="2800" b="1" dirty="0">
                <a:solidFill>
                  <a:srgbClr val="FF0000"/>
                </a:solidFill>
                <a:ea typeface="楷体"/>
                <a:cs typeface="仿宋_GB2312"/>
              </a:rPr>
              <a:t>复次，常精进，若善男子、善女人，受持是经，若读、若诵、若解说，若书写，得千二百舌功德。若好、若丑，若美、不美，及诸苦涩物，在其舌根，皆变成上味，如天甘露，无不美者。若以舌根于大众中有所演说，出深妙声，能入其心，皆令欢喜快乐。又诸天子、天女，释梵诸天，闻是深妙音声，有所演说、言论次第，皆悉来听。及诸龙、龙女，夜叉、夜叉女，乾闼婆、乾闼婆女，阿修罗、阿修罗女，迦楼罗、迦楼罗女，紧那罗、紧那罗女，摩侯罗伽、摩侯罗伽女，为听法故，皆来亲近、恭敬供养。及比丘、比丘尼，优婆塞、优婆夷，国王、王子、群臣、眷属，小转轮王、大转轮王、七宝千子，内外眷属，乘其宫殿，俱来听法，以是菩萨善说法故。婆罗门、居士、国内人民、尽其形寿，随侍供养。又诸声闻、辟支佛、菩萨、诸佛，常乐见之。是人所在方面，诸佛皆向其处说法，悉能受持一切佛法，又能出于深妙法音</a:t>
            </a:r>
            <a:r>
              <a:rPr lang="zh-CN" altLang="zh-CN" sz="2800" b="1" dirty="0" smtClean="0">
                <a:solidFill>
                  <a:srgbClr val="FF0000"/>
                </a:solidFill>
                <a:ea typeface="楷体"/>
                <a:cs typeface="仿宋_GB2312"/>
              </a:rPr>
              <a:t>……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8765299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16633"/>
            <a:ext cx="8856984" cy="45365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    太史山谷居士黄庭坚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……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往依晦堂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乞指径捷处。堂曰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：“只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如仲尼道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二三子以我为隐乎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？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吾无隐乎尔者。太史居常如何理论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？”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公拟对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堂曰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：“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不是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！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不是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！”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公迷闷不已。</a:t>
            </a:r>
            <a:endParaRPr lang="en-US" altLang="zh-TW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buNone/>
            </a:pPr>
            <a:r>
              <a:rPr lang="en-US" altLang="zh-TW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TW" dirty="0" smtClean="0">
                <a:latin typeface="宋体" pitchFamily="2" charset="-122"/>
                <a:ea typeface="宋体" pitchFamily="2" charset="-122"/>
              </a:rPr>
              <a:t>   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一日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侍堂山行次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时岩桂盛放。堂曰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：“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闻木樨华香么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？”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公曰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：“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闻。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堂曰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：“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吾无隐乎尔。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公释然。即拜之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曰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：“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和尚得恁么老婆心切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！”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堂笑曰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：“只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要公到家耳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！”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5629426"/>
      </p:ext>
    </p:extLst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lnSpcReduction="10000"/>
          </a:bodyPr>
          <a:lstStyle/>
          <a:p>
            <a:pPr lvl="0" indent="0">
              <a:buNone/>
            </a:pPr>
            <a:r>
              <a:rPr lang="zh-CN" altLang="zh-CN" sz="2800" b="1" dirty="0">
                <a:solidFill>
                  <a:srgbClr val="FF0000"/>
                </a:solidFill>
                <a:ea typeface="楷体"/>
                <a:cs typeface="仿宋_GB2312"/>
              </a:rPr>
              <a:t>复次，常精进，若善男子、善女人，受持是经，若读、若诵，若解说，若书写，得八百身功德。得清净身如净琉璃，众生喜见。其身净故，三千大千世界众生，生时、死时，上下、好丑，生善处、恶处，悉于中现。及铁围山、大铁围山、弥楼山、摩诃弥楼山、等诸山，及其中众生，悉于中现。下至阿鼻地狱、上至有顶，所有及众生，悉于中现。若声闻、辟支佛、菩萨、诸佛、说法，皆于身中现其色像……复次，常精进，若善男子、善女人，如来灭后、受持是经，若读、若诵，若解说，若书写，得千二百意功德。以是清净意根，乃至闻一偈一句，通达无量无边之义，解是义已，能演说一句一偈、至于一月、四月、乃至一岁，诸所说法，随其义趣，皆与实相不相违背。若说俗间经书、治世语言、资生业等，皆顺正法。三千大千世界、六趣众生，心之所行，心所动作，心所戏论，皆悉知之，虽未得无漏智慧，而其意根清净如此。是人有所思惟、筹量、言说，皆是佛法，无不真实，亦是先佛经中所说。</a:t>
            </a:r>
            <a:endParaRPr lang="zh-CN" altLang="en-US" sz="2800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3041999"/>
      </p:ext>
    </p:extLst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zh-CN" altLang="en-US" dirty="0" smtClean="0"/>
              <a:t>          所谓</a:t>
            </a:r>
            <a:r>
              <a:rPr lang="zh-CN" altLang="en-US" dirty="0"/>
              <a:t>的六根清净位，按天台智者、蕅益等大师的解释，相当于别教初住以上，属圆教之“相似即佛”。憨山大师在</a:t>
            </a:r>
            <a:r>
              <a:rPr lang="en-US" altLang="zh-CN" dirty="0"/>
              <a:t>《</a:t>
            </a:r>
            <a:r>
              <a:rPr lang="zh-CN" altLang="en-US" dirty="0"/>
              <a:t>法华通义</a:t>
            </a:r>
            <a:r>
              <a:rPr lang="en-US" altLang="zh-CN" dirty="0"/>
              <a:t>》</a:t>
            </a:r>
            <a:r>
              <a:rPr lang="zh-CN" altLang="en-US" dirty="0"/>
              <a:t>中认为，六根清净位即是“位不退”，相当于三贤位，以十住位已断分段生死之粗相，不退凡夫，十行十向已发大悲心、菩提心，不退二乘，故云位不退。</a:t>
            </a:r>
            <a:r>
              <a:rPr lang="en-US" altLang="zh-CN" dirty="0"/>
              <a:t>《</a:t>
            </a:r>
            <a:r>
              <a:rPr lang="zh-CN" altLang="en-US" dirty="0"/>
              <a:t>首楞严经</a:t>
            </a:r>
            <a:r>
              <a:rPr lang="en-US" altLang="zh-CN" dirty="0"/>
              <a:t>》</a:t>
            </a:r>
            <a:r>
              <a:rPr lang="zh-CN" altLang="en-US" dirty="0"/>
              <a:t>所说的“闻所闻尽”、解根结，实际上，就是相当于六根清净位。此时因为摆脱了根尘的束缚，圆通心初步现前，得相似觉，自然引发上面所引经文中提到的关于六根清净位的种种神通妙用</a:t>
            </a:r>
            <a:r>
              <a:rPr lang="en-US" altLang="zh-CN" dirty="0"/>
              <a:t>——</a:t>
            </a:r>
            <a:r>
              <a:rPr lang="zh-CN" altLang="en-US" dirty="0"/>
              <a:t>能以父母所生之眼耳鼻舌身意等六根，遍见、遍听、遍闻、遍现、遍知三千大千世界中的一切色声香味触法等差别</a:t>
            </a:r>
            <a:r>
              <a:rPr lang="zh-CN" altLang="en-US"/>
              <a:t>境界</a:t>
            </a:r>
            <a:r>
              <a:rPr lang="zh-CN" altLang="en-US" smtClean="0"/>
              <a:t>，</a:t>
            </a:r>
            <a:r>
              <a:rPr lang="zh-CN" altLang="en-US"/>
              <a:t>“</a:t>
            </a:r>
            <a:r>
              <a:rPr lang="zh-CN" altLang="en-US" smtClean="0"/>
              <a:t>见</a:t>
            </a:r>
            <a:r>
              <a:rPr lang="zh-CN" altLang="en-US"/>
              <a:t>其中一切众生，及业因缘、果报生处，悉见悉</a:t>
            </a:r>
            <a:r>
              <a:rPr lang="zh-CN" altLang="en-US" smtClean="0"/>
              <a:t>知”，从而</a:t>
            </a:r>
            <a:r>
              <a:rPr lang="zh-CN" altLang="en-US" dirty="0"/>
              <a:t>激发出愿度一切众生、愿证无上菩提的广大悲愿心。借助六根清净位之功德，分别觉观禅定中自然显现出来的三千大千世界的种种境界，修如幻观，成就大悲心，从空返有、回小向大、回自向他，这就是“解六结”中用思慧（假观智）遣闻慧（空观智），做“尽闻不住”、解觉结的功夫的真实意义。此处所说的思慧（假观智）并不是人们通常所理解的那种用第六意识心去想象、思维、领解，个中的如幻假观，是在禅定境界中自然呈现出来的。</a:t>
            </a:r>
          </a:p>
        </p:txBody>
      </p:sp>
    </p:spTree>
    <p:extLst>
      <p:ext uri="{BB962C8B-B14F-4D97-AF65-F5344CB8AC3E}">
        <p14:creationId xmlns:p14="http://schemas.microsoft.com/office/powerpoint/2010/main" val="921356829"/>
      </p:ext>
    </p:extLst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624735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以思慧、假观智，解闻慧、空观智之觉结后，初</a:t>
            </a:r>
            <a:r>
              <a:rPr lang="zh-CN" altLang="en-US" dirty="0"/>
              <a:t>断法我执</a:t>
            </a:r>
            <a:r>
              <a:rPr lang="zh-CN" altLang="en-US" dirty="0" smtClean="0"/>
              <a:t>，破尘</a:t>
            </a:r>
            <a:r>
              <a:rPr lang="zh-CN" altLang="en-US" dirty="0"/>
              <a:t>沙惑（尘沙惑者，众生之见思烦恼犹如尘沙，菩萨虽证我空，然未得假观智，故于度化众生的过程中，不得自在。此迷于俗谛的不污染无知，谓之尘沙惑。称不污染无知，乃因其离人我执）。之所以称初断法我执者，</a:t>
            </a:r>
            <a:r>
              <a:rPr lang="zh-CN" altLang="en-US" dirty="0" smtClean="0"/>
              <a:t>乃是仅离第六意识之分别法执，还有</a:t>
            </a:r>
            <a:r>
              <a:rPr lang="zh-CN" altLang="en-US" dirty="0"/>
              <a:t>“有众生可度，有佛道可成”</a:t>
            </a:r>
            <a:r>
              <a:rPr lang="zh-CN" altLang="en-US" dirty="0" smtClean="0"/>
              <a:t>之俱生法执未破，故思慧、假观智亦是结，谓之空结。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 smtClean="0"/>
              <a:t>         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长水：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zh-CN" dirty="0" smtClean="0"/>
              <a:t>尽</a:t>
            </a:r>
            <a:r>
              <a:rPr lang="zh-CN" altLang="zh-CN" dirty="0"/>
              <a:t>闻之处，即思慧为体，名之为“觉”。此之觉慧，属第六识，是则舍闻而观于义。今亦不住此尽闻处，更进观行，观破此觉及所觉闻，二俱不立，故名为“空”。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 smtClean="0"/>
              <a:t>         </a:t>
            </a:r>
            <a:r>
              <a:rPr lang="zh-CN" altLang="zh-CN" dirty="0" smtClean="0"/>
              <a:t>此</a:t>
            </a:r>
            <a:r>
              <a:rPr lang="zh-CN" altLang="zh-CN" dirty="0"/>
              <a:t>遣思慧，即前文云，“空性圆明，成法解脱。”《圆觉》云：“远离为幻，亦复远离。”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5070996"/>
      </p:ext>
    </p:extLst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None/>
            </a:pPr>
            <a:r>
              <a:rPr lang="zh-CN" altLang="en-US" b="1" dirty="0">
                <a:ea typeface="黑体" pitchFamily="49" charset="-122"/>
              </a:rPr>
              <a:t>憨山解云：</a:t>
            </a:r>
          </a:p>
          <a:p>
            <a:pPr>
              <a:buFont typeface="Wingdings" pitchFamily="2" charset="2"/>
              <a:buNone/>
            </a:pPr>
            <a:r>
              <a:rPr lang="zh-CN" altLang="en-US" dirty="0"/>
              <a:t>            </a:t>
            </a:r>
            <a:r>
              <a:rPr lang="zh-CN" altLang="en-US" dirty="0">
                <a:ea typeface="仿宋_GB2312" pitchFamily="49" charset="-122"/>
              </a:rPr>
              <a:t>尽闻</a:t>
            </a:r>
            <a:r>
              <a:rPr lang="zh-CN" altLang="en-US" dirty="0" smtClean="0">
                <a:ea typeface="仿宋_GB2312" pitchFamily="49" charset="-122"/>
              </a:rPr>
              <a:t>不住（觉所觉空）等</a:t>
            </a:r>
            <a:r>
              <a:rPr lang="zh-CN" altLang="en-US" dirty="0">
                <a:ea typeface="仿宋_GB2312" pitchFamily="49" charset="-122"/>
              </a:rPr>
              <a:t>者，此</a:t>
            </a:r>
            <a:r>
              <a:rPr lang="zh-CN" altLang="en-US" dirty="0">
                <a:latin typeface="Arial"/>
                <a:ea typeface="仿宋_GB2312" pitchFamily="49" charset="-122"/>
              </a:rPr>
              <a:t>“</a:t>
            </a:r>
            <a:r>
              <a:rPr lang="zh-CN" altLang="en-US" dirty="0">
                <a:ea typeface="仿宋_GB2312" pitchFamily="49" charset="-122"/>
              </a:rPr>
              <a:t>空性圆明、成法解脱</a:t>
            </a:r>
            <a:r>
              <a:rPr lang="zh-CN" altLang="en-US" dirty="0">
                <a:latin typeface="Arial"/>
                <a:ea typeface="仿宋_GB2312" pitchFamily="49" charset="-122"/>
              </a:rPr>
              <a:t>”</a:t>
            </a:r>
            <a:r>
              <a:rPr lang="zh-CN" altLang="en-US" dirty="0">
                <a:ea typeface="仿宋_GB2312" pitchFamily="49" charset="-122"/>
              </a:rPr>
              <a:t>也。谓根尘双泯为尽闻处，而亦不住尽闻之觉，更增观行。根尘既泯，而此观</a:t>
            </a:r>
            <a:r>
              <a:rPr lang="zh-CN" altLang="en-US" dirty="0" smtClean="0">
                <a:ea typeface="仿宋_GB2312" pitchFamily="49" charset="-122"/>
              </a:rPr>
              <a:t>智亦</a:t>
            </a:r>
            <a:r>
              <a:rPr lang="zh-CN" altLang="en-US" dirty="0">
                <a:ea typeface="仿宋_GB2312" pitchFamily="49" charset="-122"/>
              </a:rPr>
              <a:t>亡，故觉所之觉亦空。此空观</a:t>
            </a:r>
            <a:r>
              <a:rPr lang="zh-CN" altLang="en-US" dirty="0" smtClean="0">
                <a:ea typeface="仿宋_GB2312" pitchFamily="49" charset="-122"/>
              </a:rPr>
              <a:t>智</a:t>
            </a:r>
            <a:r>
              <a:rPr lang="zh-CN" altLang="en-US" dirty="0" smtClean="0">
                <a:solidFill>
                  <a:srgbClr val="FF0000"/>
                </a:solidFill>
                <a:ea typeface="仿宋_GB2312" pitchFamily="49" charset="-122"/>
              </a:rPr>
              <a:t>（按：实乃三贤位“即空之假观智”）</a:t>
            </a:r>
            <a:r>
              <a:rPr lang="zh-CN" altLang="en-US" dirty="0" smtClean="0">
                <a:ea typeface="仿宋_GB2312" pitchFamily="49" charset="-122"/>
              </a:rPr>
              <a:t>也。</a:t>
            </a:r>
            <a:endParaRPr lang="en-US" altLang="zh-CN" dirty="0" smtClean="0">
              <a:ea typeface="仿宋_GB2312" pitchFamily="49" charset="-122"/>
            </a:endParaRPr>
          </a:p>
          <a:p>
            <a:pPr>
              <a:buFont typeface="Wingdings" pitchFamily="2" charset="2"/>
              <a:buNone/>
            </a:pP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蕅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益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文句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解云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：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en-US" altLang="zh-CN" dirty="0" smtClean="0"/>
              <a:t>        </a:t>
            </a:r>
            <a:r>
              <a:rPr lang="zh-CN" altLang="zh-CN" b="1" dirty="0" smtClean="0">
                <a:latin typeface="仿宋" pitchFamily="49" charset="-122"/>
                <a:ea typeface="仿宋" pitchFamily="49" charset="-122"/>
              </a:rPr>
              <a:t>不住</a:t>
            </a:r>
            <a:r>
              <a:rPr lang="zh-CN" altLang="zh-CN" b="1" dirty="0">
                <a:latin typeface="仿宋" pitchFamily="49" charset="-122"/>
                <a:ea typeface="仿宋" pitchFamily="49" charset="-122"/>
              </a:rPr>
              <a:t>二字，即是于未足中不生满足证也。后文云，“若动念尽，浮想销除，于觉明心，如去尘垢，一伦生死，首尾圆照，名想阴尽。”又云，“想阴尽者，是人平常梦想销灭，</a:t>
            </a:r>
            <a:r>
              <a:rPr lang="zh-CN" altLang="zh-CN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寤寐恒一，觉明虚静，犹如晴空，无复粗重前尘影事，乃至唯一精真。</a:t>
            </a:r>
            <a:r>
              <a:rPr lang="zh-CN" altLang="zh-CN" b="1" dirty="0">
                <a:latin typeface="仿宋" pitchFamily="49" charset="-122"/>
                <a:ea typeface="仿宋" pitchFamily="49" charset="-122"/>
              </a:rPr>
              <a:t>”故知此文，是圆破想阴以超烦恼浊也</a:t>
            </a:r>
            <a:r>
              <a:rPr lang="zh-CN" altLang="zh-CN" b="1" dirty="0" smtClean="0">
                <a:latin typeface="仿宋" pitchFamily="49" charset="-122"/>
                <a:ea typeface="仿宋" pitchFamily="49" charset="-122"/>
              </a:rPr>
              <a:t>。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23738988"/>
      </p:ext>
    </p:extLst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669360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sz="2800" b="1" dirty="0">
                <a:ea typeface="黑体" pitchFamily="49" charset="-122"/>
              </a:rPr>
              <a:t>黄念祖老居士解云：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800" b="1" dirty="0"/>
              <a:t>         </a:t>
            </a:r>
            <a:r>
              <a:rPr lang="zh-CN" altLang="en-US" sz="2800" b="1" dirty="0" smtClean="0"/>
              <a:t>     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“尽闻不住”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，所闻能闻俱尽，就是“尽闻”。但决不半途而返，要一往直前哪。根尘都没有了，怎么知道的？自己有觉嘛，觉到的。由于智慧嘛，所以能觉。觉照，照到这个根尘俱空。所以由于能觉，才知道根尘都空了。现根尘俱尽，唯剩一觉。若住此境，但得人空，未得法空，永堕无为深坑，所以“不住”。唯当加功再进，透过此关。当能闻与所闻，都消除之后，根同尘都一齐迥然脱落，当前出现的是清湛纯一没有边际的境界。这个境界正是自己所觉到的。既有所觉，必有能觉，能觉即是能观照这个境界的智慧，有能觉与所觉，这就又是一层能所。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       “尽闻”是能闻与所闻的尽除，破了根结。达到根尘齐泯的境界，能照这个境界的是能觉，属于般若。若住于这个“尽闻”的境界，还有能觉与所觉。能觉的智与所觉的境相对，这就是能所仍存，智境相对，仍是障碍。不能吝惜此智，都应舍弃，来破除法执。</a:t>
            </a: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通议</a:t>
            </a: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说：“根尘双泯，为尽闻处。而亦不住尽闻之觉，更增观行。根尘既泯，而此观智亦亡，故觉所之觉亦空，此空观智也。”憨山大师说，尽闻则根尘皆尽，不住则继续进修，所觉的境是根尘齐销，了不可得，所以能觉没有对待随之也空，所以“觉所觉空”，于是破了觉结。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altLang="zh-CN" sz="2000" dirty="0">
              <a:latin typeface="仿宋_GB2312" pitchFamily="49" charset="-122"/>
              <a:ea typeface="仿宋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301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48681"/>
            <a:ext cx="8229600" cy="3384376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 以上</a:t>
            </a:r>
            <a:r>
              <a:rPr lang="zh-CN" altLang="en-US" dirty="0"/>
              <a:t>以思慧、假观智解觉结。此能解之观慧（思慧、假观智）如若未亡，即成入圆通心的障碍，谓之“空结”，相当于</a:t>
            </a:r>
            <a:r>
              <a:rPr lang="en-US" altLang="zh-CN" dirty="0"/>
              <a:t>《</a:t>
            </a:r>
            <a:r>
              <a:rPr lang="zh-CN" altLang="en-US" dirty="0"/>
              <a:t>圆觉经</a:t>
            </a:r>
            <a:r>
              <a:rPr lang="en-US" altLang="zh-CN" dirty="0"/>
              <a:t>》</a:t>
            </a:r>
            <a:r>
              <a:rPr lang="zh-CN" altLang="en-US" dirty="0"/>
              <a:t>迷智四相中的“众生相”未断。</a:t>
            </a:r>
          </a:p>
        </p:txBody>
      </p:sp>
    </p:spTree>
    <p:extLst>
      <p:ext uri="{BB962C8B-B14F-4D97-AF65-F5344CB8AC3E}">
        <p14:creationId xmlns:p14="http://schemas.microsoft.com/office/powerpoint/2010/main" val="1343653628"/>
      </p:ext>
    </p:extLst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036050" cy="6741368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  <a:buNone/>
            </a:pPr>
            <a:r>
              <a:rPr lang="zh-CN" altLang="en-US" sz="3100" b="1" dirty="0">
                <a:latin typeface="黑体" pitchFamily="49" charset="-122"/>
                <a:ea typeface="黑体" pitchFamily="49" charset="-122"/>
              </a:rPr>
              <a:t>（三）修耳根圆通的第三个阶</a:t>
            </a:r>
            <a:r>
              <a:rPr lang="zh-CN" altLang="en-US" sz="3100" b="1" dirty="0" smtClean="0">
                <a:latin typeface="黑体" pitchFamily="49" charset="-122"/>
                <a:ea typeface="黑体" pitchFamily="49" charset="-122"/>
              </a:rPr>
              <a:t>次（俱</a:t>
            </a:r>
            <a:r>
              <a:rPr lang="zh-CN" altLang="en-US" sz="3100" b="1" dirty="0">
                <a:latin typeface="黑体" pitchFamily="49" charset="-122"/>
                <a:ea typeface="黑体" pitchFamily="49" charset="-122"/>
              </a:rPr>
              <a:t>空不</a:t>
            </a:r>
            <a:r>
              <a:rPr lang="zh-CN" altLang="en-US" sz="3100" b="1" dirty="0" smtClean="0">
                <a:latin typeface="黑体" pitchFamily="49" charset="-122"/>
                <a:ea typeface="黑体" pitchFamily="49" charset="-122"/>
              </a:rPr>
              <a:t>生，入</a:t>
            </a:r>
            <a:r>
              <a:rPr lang="zh-CN" altLang="en-US" sz="3100" b="1" dirty="0">
                <a:latin typeface="黑体" pitchFamily="49" charset="-122"/>
                <a:ea typeface="黑体" pitchFamily="49" charset="-122"/>
              </a:rPr>
              <a:t>无生忍，成等正</a:t>
            </a:r>
            <a:r>
              <a:rPr lang="zh-CN" altLang="en-US" sz="3100" b="1" dirty="0" smtClean="0">
                <a:latin typeface="黑体" pitchFamily="49" charset="-122"/>
                <a:ea typeface="黑体" pitchFamily="49" charset="-122"/>
              </a:rPr>
              <a:t>觉。与用大相应，入事事无碍法界）</a:t>
            </a:r>
            <a:endParaRPr lang="en-US" altLang="zh-CN" sz="3100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sz="31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3100" b="1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1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100" b="1" dirty="0" smtClean="0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以修慧解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空结（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以中道智破菩萨缚，证俱空），超众生浊。</a:t>
            </a:r>
            <a:r>
              <a:rPr lang="zh-CN" altLang="en-US" sz="2800" b="1" dirty="0" smtClean="0"/>
              <a:t>        </a:t>
            </a:r>
            <a:endParaRPr lang="zh-CN" altLang="en-US" sz="2800" b="1" dirty="0"/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空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觉极圆，空所空灭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800" dirty="0" smtClean="0"/>
              <a:t>        </a:t>
            </a:r>
            <a:endParaRPr lang="zh-CN" altLang="en-US" sz="2800" dirty="0"/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800" dirty="0"/>
              <a:t>        </a:t>
            </a:r>
            <a:r>
              <a:rPr lang="zh-CN" altLang="en-US" sz="2800" dirty="0" smtClean="0"/>
              <a:t>      此处的“空”，</a:t>
            </a:r>
            <a:r>
              <a:rPr lang="zh-CN" altLang="en-US" sz="2800" dirty="0"/>
              <a:t>就是前面所讲的</a:t>
            </a:r>
            <a:r>
              <a:rPr lang="zh-CN" altLang="en-US" sz="2800" dirty="0">
                <a:latin typeface="Arial"/>
              </a:rPr>
              <a:t>“</a:t>
            </a:r>
            <a:r>
              <a:rPr lang="zh-CN" altLang="en-US" sz="2800" dirty="0"/>
              <a:t>觉所觉空</a:t>
            </a:r>
            <a:r>
              <a:rPr lang="zh-CN" altLang="en-US" sz="2800" dirty="0">
                <a:latin typeface="Arial"/>
              </a:rPr>
              <a:t>”</a:t>
            </a:r>
            <a:r>
              <a:rPr lang="zh-CN" altLang="en-US" sz="2800" dirty="0"/>
              <a:t>的</a:t>
            </a:r>
            <a:r>
              <a:rPr lang="zh-CN" altLang="en-US" sz="2800" dirty="0">
                <a:latin typeface="Arial"/>
              </a:rPr>
              <a:t>“</a:t>
            </a:r>
            <a:r>
              <a:rPr lang="zh-CN" altLang="en-US" sz="2800" dirty="0"/>
              <a:t>空</a:t>
            </a:r>
            <a:r>
              <a:rPr lang="zh-CN" altLang="en-US" sz="2800" dirty="0">
                <a:latin typeface="Arial"/>
              </a:rPr>
              <a:t>”</a:t>
            </a:r>
            <a:r>
              <a:rPr lang="zh-CN" altLang="en-US" sz="2800" dirty="0"/>
              <a:t>，</a:t>
            </a:r>
            <a:r>
              <a:rPr lang="zh-CN" altLang="en-US" sz="2800" dirty="0" smtClean="0"/>
              <a:t>指能空掉二乘执根尘皆空之寂静境为究竟的</a:t>
            </a:r>
            <a:r>
              <a:rPr lang="zh-CN" altLang="en-US" sz="2800" dirty="0" smtClean="0">
                <a:solidFill>
                  <a:srgbClr val="FF0000"/>
                </a:solidFill>
              </a:rPr>
              <a:t>假观智，即思慧</a:t>
            </a:r>
            <a:r>
              <a:rPr lang="zh-CN" altLang="en-US" sz="2800" dirty="0" smtClean="0"/>
              <a:t>；</a:t>
            </a:r>
            <a:r>
              <a:rPr lang="zh-CN" altLang="en-US" sz="2800" dirty="0"/>
              <a:t>觉，就是前面所讲的</a:t>
            </a:r>
            <a:r>
              <a:rPr lang="zh-CN" altLang="en-US" sz="2800" dirty="0">
                <a:latin typeface="Arial"/>
              </a:rPr>
              <a:t>“</a:t>
            </a:r>
            <a:r>
              <a:rPr lang="zh-CN" altLang="en-US" sz="2800" dirty="0"/>
              <a:t>能觉</a:t>
            </a:r>
            <a:r>
              <a:rPr lang="zh-CN" altLang="en-US" sz="2800" dirty="0">
                <a:latin typeface="Arial"/>
              </a:rPr>
              <a:t>”</a:t>
            </a:r>
            <a:r>
              <a:rPr lang="zh-CN" altLang="en-US" sz="2800" dirty="0"/>
              <a:t>与</a:t>
            </a:r>
            <a:r>
              <a:rPr lang="zh-CN" altLang="en-US" sz="2800" dirty="0" smtClean="0">
                <a:latin typeface="Arial"/>
              </a:rPr>
              <a:t>“</a:t>
            </a:r>
            <a:r>
              <a:rPr lang="zh-CN" altLang="en-US" sz="2800" dirty="0" smtClean="0"/>
              <a:t>所觉（尽闻不住、根尘俱泯）</a:t>
            </a:r>
            <a:r>
              <a:rPr lang="zh-CN" altLang="en-US" sz="2800" dirty="0" smtClean="0">
                <a:latin typeface="Arial"/>
              </a:rPr>
              <a:t>”</a:t>
            </a:r>
            <a:r>
              <a:rPr lang="zh-CN" altLang="en-US" sz="2800" dirty="0"/>
              <a:t>之</a:t>
            </a:r>
            <a:r>
              <a:rPr lang="zh-CN" altLang="en-US" sz="2800" dirty="0" smtClean="0">
                <a:latin typeface="Arial"/>
              </a:rPr>
              <a:t>“</a:t>
            </a:r>
            <a:r>
              <a:rPr lang="zh-CN" altLang="en-US" sz="2800" dirty="0" smtClean="0"/>
              <a:t>觉结</a:t>
            </a:r>
            <a:r>
              <a:rPr lang="zh-CN" altLang="en-US" sz="2800" dirty="0" smtClean="0">
                <a:latin typeface="Arial"/>
              </a:rPr>
              <a:t>”，即</a:t>
            </a:r>
            <a:r>
              <a:rPr lang="zh-CN" altLang="en-US" sz="2800" dirty="0" smtClean="0">
                <a:solidFill>
                  <a:srgbClr val="FF0000"/>
                </a:solidFill>
                <a:latin typeface="Arial"/>
              </a:rPr>
              <a:t>闻慧（即空观智）</a:t>
            </a:r>
            <a:r>
              <a:rPr lang="zh-CN" altLang="en-US" sz="2800" dirty="0" smtClean="0"/>
              <a:t>。假观</a:t>
            </a:r>
            <a:r>
              <a:rPr lang="zh-CN" altLang="en-US" sz="2800" dirty="0"/>
              <a:t>智虽然能空掉</a:t>
            </a:r>
            <a:r>
              <a:rPr lang="zh-CN" altLang="en-US" sz="2800" dirty="0">
                <a:latin typeface="Arial"/>
              </a:rPr>
              <a:t>“</a:t>
            </a:r>
            <a:r>
              <a:rPr lang="zh-CN" altLang="en-US" sz="2800" dirty="0"/>
              <a:t>能觉所觉</a:t>
            </a:r>
            <a:r>
              <a:rPr lang="zh-CN" altLang="en-US" sz="2800" dirty="0">
                <a:latin typeface="Arial"/>
              </a:rPr>
              <a:t>”</a:t>
            </a:r>
            <a:r>
              <a:rPr lang="zh-CN" altLang="en-US" sz="2800" dirty="0"/>
              <a:t> 之</a:t>
            </a:r>
            <a:r>
              <a:rPr lang="zh-CN" altLang="en-US" sz="2800" dirty="0" smtClean="0">
                <a:latin typeface="Arial"/>
              </a:rPr>
              <a:t>“</a:t>
            </a:r>
            <a:r>
              <a:rPr lang="zh-CN" altLang="en-US" sz="2800" dirty="0" smtClean="0"/>
              <a:t>觉结</a:t>
            </a:r>
            <a:r>
              <a:rPr lang="zh-CN" altLang="en-US" sz="2800" dirty="0" smtClean="0">
                <a:latin typeface="Arial"/>
              </a:rPr>
              <a:t>”</a:t>
            </a:r>
            <a:r>
              <a:rPr lang="zh-CN" altLang="en-US" sz="2800" dirty="0" smtClean="0">
                <a:solidFill>
                  <a:srgbClr val="FF0000"/>
                </a:solidFill>
                <a:latin typeface="Arial"/>
              </a:rPr>
              <a:t>（闻慧、空观智）</a:t>
            </a:r>
            <a:r>
              <a:rPr lang="zh-CN" altLang="en-US" sz="2800" dirty="0" smtClean="0"/>
              <a:t>，</a:t>
            </a:r>
            <a:r>
              <a:rPr lang="zh-CN" altLang="en-US" sz="2800" dirty="0"/>
              <a:t>但是它还没有离能所，有能空、所空之对待，故仍</a:t>
            </a:r>
            <a:r>
              <a:rPr lang="zh-CN" altLang="en-US" sz="2800" dirty="0" smtClean="0"/>
              <a:t>须借</a:t>
            </a:r>
            <a:r>
              <a:rPr lang="zh-CN" altLang="en-US" sz="2800" dirty="0" smtClean="0">
                <a:solidFill>
                  <a:srgbClr val="FF0000"/>
                </a:solidFill>
              </a:rPr>
              <a:t>修慧（中道观智），</a:t>
            </a:r>
            <a:r>
              <a:rPr lang="zh-CN" altLang="en-US" sz="2800" dirty="0" smtClean="0"/>
              <a:t>继续</a:t>
            </a:r>
            <a:r>
              <a:rPr lang="zh-CN" altLang="en-US" sz="2800" dirty="0"/>
              <a:t>观行，令能空</a:t>
            </a:r>
            <a:r>
              <a:rPr lang="zh-CN" altLang="en-US" sz="2800" dirty="0" smtClean="0"/>
              <a:t>的观智（假观智）与</a:t>
            </a:r>
            <a:r>
              <a:rPr lang="zh-CN" altLang="en-US" sz="2800" dirty="0"/>
              <a:t>所空之境，圆融为一体，最后达到能空</a:t>
            </a:r>
            <a:r>
              <a:rPr lang="zh-CN" altLang="en-US" sz="2800" dirty="0" smtClean="0"/>
              <a:t>之观智（假观智）与</a:t>
            </a:r>
            <a:r>
              <a:rPr lang="zh-CN" altLang="en-US" sz="2800" dirty="0"/>
              <a:t>所空之空境，灭尽无余，此即</a:t>
            </a:r>
            <a:r>
              <a:rPr lang="zh-CN" altLang="en-US" sz="2800" dirty="0">
                <a:latin typeface="Arial"/>
              </a:rPr>
              <a:t>“</a:t>
            </a:r>
            <a:r>
              <a:rPr lang="zh-CN" altLang="en-US" sz="2800" dirty="0"/>
              <a:t>空所空灭</a:t>
            </a:r>
            <a:r>
              <a:rPr lang="zh-CN" altLang="en-US" sz="2800" dirty="0" smtClean="0">
                <a:latin typeface="Arial"/>
              </a:rPr>
              <a:t>”</a:t>
            </a:r>
            <a:r>
              <a:rPr lang="zh-CN" altLang="en-US" sz="2800" dirty="0" smtClean="0">
                <a:solidFill>
                  <a:srgbClr val="FF0000"/>
                </a:solidFill>
                <a:latin typeface="Arial"/>
              </a:rPr>
              <a:t>（证俱空）</a:t>
            </a:r>
            <a:r>
              <a:rPr lang="zh-CN" altLang="en-US" sz="2800" dirty="0" smtClean="0"/>
              <a:t>。</a:t>
            </a:r>
            <a:r>
              <a:rPr lang="zh-CN" altLang="en-US" sz="2800" dirty="0"/>
              <a:t>工夫到此，已得俱空之</a:t>
            </a:r>
            <a:r>
              <a:rPr lang="zh-CN" altLang="en-US" sz="2800" dirty="0" smtClean="0"/>
              <a:t>境，则</a:t>
            </a:r>
            <a:r>
              <a:rPr lang="zh-CN" altLang="en-US" sz="2800" dirty="0"/>
              <a:t>解</a:t>
            </a:r>
            <a:r>
              <a:rPr lang="zh-CN" altLang="en-US" sz="2800" dirty="0">
                <a:latin typeface="Arial"/>
              </a:rPr>
              <a:t>“</a:t>
            </a:r>
            <a:r>
              <a:rPr lang="zh-CN" altLang="en-US" sz="2800" dirty="0"/>
              <a:t>空</a:t>
            </a:r>
            <a:r>
              <a:rPr lang="zh-CN" altLang="en-US" sz="2800" dirty="0">
                <a:latin typeface="Arial"/>
              </a:rPr>
              <a:t>”</a:t>
            </a:r>
            <a:r>
              <a:rPr lang="zh-CN" altLang="en-US" sz="2800" dirty="0"/>
              <a:t>结</a:t>
            </a:r>
            <a:r>
              <a:rPr lang="zh-CN" altLang="en-US" sz="2800" dirty="0" smtClean="0"/>
              <a:t>，离法我执，破</a:t>
            </a:r>
            <a:r>
              <a:rPr lang="zh-CN" altLang="en-US" sz="2800" dirty="0"/>
              <a:t>行阴而超众生浊</a:t>
            </a:r>
            <a:r>
              <a:rPr lang="zh-CN" altLang="en-US" sz="2800" dirty="0" smtClean="0"/>
              <a:t>。</a:t>
            </a:r>
            <a:endParaRPr lang="en-US" altLang="zh-CN" sz="2800" dirty="0"/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800" dirty="0" smtClean="0"/>
              <a:t>              长水：觉</a:t>
            </a:r>
            <a:r>
              <a:rPr lang="zh-CN" altLang="en-US" sz="2800" dirty="0"/>
              <a:t>空之处，思慧既尽，唯与修慧相应。观行增微，修慧圆极，故云“空觉极圆”。此能空修慧与所空觉，亦俱不存，故云“空所空灭。</a:t>
            </a:r>
            <a:r>
              <a:rPr lang="zh-CN" altLang="en-US" sz="2800" dirty="0" smtClean="0"/>
              <a:t>”此</a:t>
            </a:r>
            <a:r>
              <a:rPr lang="zh-CN" altLang="en-US" sz="2800" dirty="0"/>
              <a:t>遣修慧，即是前文“解脱法已，俱空不生”也。</a:t>
            </a:r>
            <a:r>
              <a:rPr lang="en-US" altLang="zh-CN" sz="2800" dirty="0"/>
              <a:t>《</a:t>
            </a:r>
            <a:r>
              <a:rPr lang="zh-CN" altLang="en-US" sz="2800" dirty="0"/>
              <a:t>圆觉经</a:t>
            </a:r>
            <a:r>
              <a:rPr lang="en-US" altLang="zh-CN" sz="2800" dirty="0"/>
              <a:t>》</a:t>
            </a:r>
            <a:r>
              <a:rPr lang="zh-CN" altLang="en-US" sz="2800" dirty="0"/>
              <a:t>云：“离远离幻，亦复远离。”</a:t>
            </a:r>
          </a:p>
          <a:p>
            <a:pPr>
              <a:lnSpc>
                <a:spcPct val="110000"/>
              </a:lnSpc>
              <a:buFont typeface="Wingdings" pitchFamily="2" charset="2"/>
              <a:buNone/>
            </a:pP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433005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0"/>
            <a:ext cx="8856984" cy="6669360"/>
          </a:xfrm>
        </p:spPr>
        <p:txBody>
          <a:bodyPr>
            <a:normAutofit fontScale="92500" lnSpcReduction="10000"/>
          </a:bodyPr>
          <a:lstStyle/>
          <a:p>
            <a:pPr lvl="0">
              <a:buNone/>
            </a:pPr>
            <a:r>
              <a:rPr lang="zh-CN" altLang="en-US" b="1" dirty="0" smtClean="0">
                <a:solidFill>
                  <a:prstClr val="black"/>
                </a:solidFill>
                <a:ea typeface="黑体" pitchFamily="49" charset="-122"/>
              </a:rPr>
              <a:t>憨</a:t>
            </a:r>
            <a:r>
              <a:rPr lang="zh-CN" altLang="en-US" b="1" dirty="0">
                <a:solidFill>
                  <a:prstClr val="black"/>
                </a:solidFill>
                <a:ea typeface="黑体" pitchFamily="49" charset="-122"/>
              </a:rPr>
              <a:t>山解云：</a:t>
            </a:r>
          </a:p>
          <a:p>
            <a:pPr lvl="0">
              <a:buNone/>
            </a:pPr>
            <a:r>
              <a:rPr lang="zh-CN" altLang="en-US" b="1" dirty="0">
                <a:solidFill>
                  <a:prstClr val="black"/>
                </a:solidFill>
              </a:rPr>
              <a:t>            </a:t>
            </a:r>
            <a:r>
              <a:rPr lang="zh-CN" altLang="en-US" dirty="0">
                <a:solidFill>
                  <a:prstClr val="black"/>
                </a:solidFill>
                <a:ea typeface="仿宋_GB2312" pitchFamily="49" charset="-122"/>
              </a:rPr>
              <a:t>空觉极圆等者，谓空观智之空，至于极圆之处，则空所空之空亦任运而灭。故曰空所空灭。此泯谛理，遣重空也</a:t>
            </a:r>
            <a:r>
              <a:rPr lang="zh-CN" altLang="en-US" dirty="0" smtClean="0">
                <a:solidFill>
                  <a:prstClr val="black"/>
                </a:solidFill>
                <a:ea typeface="仿宋_GB2312" pitchFamily="49" charset="-122"/>
              </a:rPr>
              <a:t>。</a:t>
            </a:r>
            <a:endParaRPr lang="en-US" altLang="zh-CN" dirty="0" smtClean="0">
              <a:solidFill>
                <a:prstClr val="black"/>
              </a:solidFill>
              <a:ea typeface="仿宋_GB2312" pitchFamily="49" charset="-122"/>
            </a:endParaRPr>
          </a:p>
          <a:p>
            <a:pPr lvl="0">
              <a:buNone/>
            </a:pPr>
            <a:endParaRPr lang="en-US" altLang="zh-CN" b="1" dirty="0">
              <a:solidFill>
                <a:prstClr val="black"/>
              </a:solidFill>
              <a:ea typeface="仿宋_GB2312" pitchFamily="49" charset="-122"/>
            </a:endParaRPr>
          </a:p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蕅益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文句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解云：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dirty="0"/>
              <a:t>         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极之一字，即是不生满足，任运增进之功也。后文云，“若此清扰熠熠元性，性入元澄，如波澜灭，化为澄水，名行阴尽。”又云，“行阴尽者，诸世间性幽清扰动同分生机，倏然隳裂沉细纲纽，补特伽罗酬业深脉，感应悬绝，于涅盘天，将大明悟，内外湛明，入无所入，乃至已灭生灭，而于寂灭精妙未圆。”故知此文，是圆破行阴以超众生浊也。</a:t>
            </a:r>
            <a:endParaRPr lang="en-US" altLang="zh-CN" b="1" dirty="0">
              <a:latin typeface="仿宋" pitchFamily="49" charset="-122"/>
              <a:ea typeface="仿宋" pitchFamily="49" charset="-122"/>
            </a:endParaRPr>
          </a:p>
          <a:p>
            <a:pPr lvl="0">
              <a:buNone/>
            </a:pPr>
            <a:endParaRPr lang="zh-CN" altLang="en-US" b="1" dirty="0">
              <a:solidFill>
                <a:prstClr val="black"/>
              </a:solidFill>
              <a:ea typeface="仿宋_GB2312" pitchFamily="49" charset="-122"/>
            </a:endParaRPr>
          </a:p>
          <a:p>
            <a:pPr marL="0" indent="0">
              <a:buNone/>
            </a:pPr>
            <a:endParaRPr lang="zh-CN" altLang="en-US" b="1" dirty="0"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2897003"/>
      </p:ext>
    </p:extLst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88913"/>
            <a:ext cx="9144000" cy="626442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0" b="1" dirty="0">
                <a:ea typeface="黑体" pitchFamily="49" charset="-122"/>
              </a:rPr>
              <a:t>黄念祖老居士解云：</a:t>
            </a:r>
          </a:p>
          <a:p>
            <a:pPr>
              <a:buFont typeface="Wingdings" pitchFamily="2" charset="2"/>
              <a:buNone/>
            </a:pPr>
            <a:r>
              <a:rPr lang="zh-CN" altLang="en-US" sz="2800" b="1" dirty="0"/>
              <a:t>         </a:t>
            </a:r>
            <a:r>
              <a:rPr lang="zh-CN" altLang="en-US" sz="2800" b="1" dirty="0" smtClean="0"/>
              <a:t>    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“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空觉极圆，空所空灭”。空与所空又是一层能所。刚才说“觉所觉空”，其中的空是空观智，即是现在“空觉”中的“空”字。“觉”字呢，就是能觉和所觉。这个觉结因空观智的空而解除了。因有这个空，空掉能觉与所觉；觉的结是解开了，但留下空结，还须解除。能空和所空宛然仍在。一个能，一个所，又是一个对立。还要加功进修，入流照性，达到“极圆”。于是，不但所空的智境全息灭了，能空的这个空也灭。这就是“空所空灭”。打个比方：就像拿木头钻木头来取火，木头钻木头，钻来钻去，一下火出来了，钻的木和被钻的木都烧完了。空所空灭就是这样。能空的和所空的都灭，两个同时都没有了，“空所空灭”。这就解了空结，证了法空。</a:t>
            </a:r>
            <a:endParaRPr lang="zh-CN" altLang="en-US" sz="2800" dirty="0"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2536739"/>
      </p:ext>
    </p:extLst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60649"/>
            <a:ext cx="8229600" cy="331236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 以上</a:t>
            </a:r>
            <a:r>
              <a:rPr lang="zh-CN" altLang="en-US" dirty="0"/>
              <a:t>以修慧、中道智解空结。此能解之观慧（修慧、中道智）如若未亡，即成入圆通心的障碍，谓之“灭结”，相当于</a:t>
            </a:r>
            <a:r>
              <a:rPr lang="en-US" altLang="zh-CN" dirty="0"/>
              <a:t>《</a:t>
            </a:r>
            <a:r>
              <a:rPr lang="zh-CN" altLang="en-US" dirty="0"/>
              <a:t>圆觉经</a:t>
            </a:r>
            <a:r>
              <a:rPr lang="en-US" altLang="zh-CN" dirty="0"/>
              <a:t>》</a:t>
            </a:r>
            <a:r>
              <a:rPr lang="zh-CN" altLang="en-US" dirty="0"/>
              <a:t>迷智四相中的“寿命相”（</a:t>
            </a:r>
            <a:r>
              <a:rPr lang="en-US" altLang="zh-CN" dirty="0"/>
              <a:t>《</a:t>
            </a:r>
            <a:r>
              <a:rPr lang="zh-CN" altLang="en-US" dirty="0"/>
              <a:t>金刚经</a:t>
            </a:r>
            <a:r>
              <a:rPr lang="en-US" altLang="zh-CN" dirty="0"/>
              <a:t>》</a:t>
            </a:r>
            <a:r>
              <a:rPr lang="zh-CN" altLang="en-US" dirty="0"/>
              <a:t>称“寿者相”）未断。</a:t>
            </a:r>
          </a:p>
        </p:txBody>
      </p:sp>
    </p:spTree>
    <p:extLst>
      <p:ext uri="{BB962C8B-B14F-4D97-AF65-F5344CB8AC3E}">
        <p14:creationId xmlns:p14="http://schemas.microsoft.com/office/powerpoint/2010/main" val="24275839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0"/>
            <a:ext cx="8856984" cy="6525344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 佛开示二决定义（修证圆通的原则及下手处和次第）之后，阿难接着请问最初方便。于是遂有二十五圣圆通之法。此二十五圣圆通法门，摄一切大小乘止观法门，只不过，这些法门被置于圆顿见地之上。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小乘禅法，传入中国后，至北魏僧稠大师，达到鼎盛，然天台智者大师出世，旋即被消融于天台止观中。此表明汉传佛教乃圆顿教。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现有人偏赞南传而轻汉传，实不知历史发展之真实相</a:t>
            </a:r>
            <a:r>
              <a:rPr lang="zh-CN" altLang="en-US" dirty="0"/>
              <a:t>，</a:t>
            </a:r>
            <a:r>
              <a:rPr lang="zh-CN" altLang="en-US" dirty="0" smtClean="0"/>
              <a:t>且对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楞严经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之二十五圣圆通法门，漠然无知，实乃不了解历史之故。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00189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4807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    莫将尚书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……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谒南堂静禅师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（大随元静）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咨决心要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堂使其向好处提撕。适如厕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俄闻秽气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急</a:t>
            </a:r>
            <a:r>
              <a:rPr lang="zh-TW" altLang="en-US" dirty="0">
                <a:latin typeface="宋体" pitchFamily="2" charset="-122"/>
                <a:ea typeface="宋体" pitchFamily="2" charset="-122"/>
              </a:rPr>
              <a:t>以手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掩鼻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遂</a:t>
            </a:r>
            <a:r>
              <a:rPr lang="zh-TW" altLang="en-US" dirty="0">
                <a:latin typeface="宋体" pitchFamily="2" charset="-122"/>
                <a:ea typeface="宋体" pitchFamily="2" charset="-122"/>
              </a:rPr>
              <a:t>有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省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即</a:t>
            </a:r>
            <a:r>
              <a:rPr lang="zh-TW" altLang="en-US" dirty="0">
                <a:latin typeface="宋体" pitchFamily="2" charset="-122"/>
                <a:ea typeface="宋体" pitchFamily="2" charset="-122"/>
              </a:rPr>
              <a:t>呈以偈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曰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“</a:t>
            </a:r>
            <a:r>
              <a:rPr lang="zh-TW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从来姿韵爱风流</a:t>
            </a:r>
            <a:r>
              <a:rPr lang="zh-CN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几笑时人向外求。万别千差无觅处</a:t>
            </a:r>
            <a:r>
              <a:rPr lang="zh-CN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得来元在鼻尖头。</a:t>
            </a:r>
            <a:r>
              <a:rPr lang="zh-CN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”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南</a:t>
            </a:r>
            <a:r>
              <a:rPr lang="zh-TW" altLang="en-US" dirty="0">
                <a:latin typeface="宋体" pitchFamily="2" charset="-122"/>
                <a:ea typeface="宋体" pitchFamily="2" charset="-122"/>
              </a:rPr>
              <a:t>堂答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曰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“</a:t>
            </a:r>
            <a:r>
              <a:rPr lang="zh-TW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一法</a:t>
            </a:r>
            <a:r>
              <a:rPr lang="zh-CN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才</a:t>
            </a:r>
            <a:r>
              <a:rPr lang="zh-TW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通法法周</a:t>
            </a:r>
            <a:r>
              <a:rPr lang="zh-CN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纵横妙用更何求。青</a:t>
            </a:r>
            <a:r>
              <a:rPr lang="zh-CN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蛇</a:t>
            </a:r>
            <a:r>
              <a:rPr lang="zh-TW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出匣魔军伏</a:t>
            </a:r>
            <a:r>
              <a:rPr lang="zh-CN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碧眼胡僧笑点头。</a:t>
            </a:r>
            <a:r>
              <a:rPr lang="zh-CN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”</a:t>
            </a:r>
            <a:endParaRPr lang="zh-TW" altLang="en-US" dirty="0">
              <a:solidFill>
                <a:srgbClr val="FF0066"/>
              </a:solidFill>
              <a:latin typeface="宋体" pitchFamily="2" charset="-122"/>
              <a:ea typeface="宋体" pitchFamily="2" charset="-122"/>
            </a:endParaRPr>
          </a:p>
          <a:p>
            <a:pPr marL="0" indent="0">
              <a:buNone/>
            </a:pPr>
            <a:endParaRPr lang="zh-TW" altLang="en-US" dirty="0">
              <a:latin typeface="宋体" pitchFamily="2" charset="-122"/>
              <a:ea typeface="宋体" pitchFamily="2" charset="-122"/>
            </a:endParaRPr>
          </a:p>
          <a:p>
            <a:pPr marL="0" indent="0">
              <a:buNone/>
            </a:pP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    梅华尼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见梅花而悟道，有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偈云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“</a:t>
            </a:r>
            <a:r>
              <a:rPr lang="zh-TW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尽日寻春不见春</a:t>
            </a:r>
            <a:r>
              <a:rPr lang="zh-CN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芒鞋踏徧岭头云。归来笑捻华枝嗅</a:t>
            </a:r>
            <a:r>
              <a:rPr lang="zh-CN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春到枝头已十分</a:t>
            </a:r>
            <a:r>
              <a:rPr lang="zh-CN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。”</a:t>
            </a:r>
            <a:endParaRPr lang="zh-TW" altLang="en-US" dirty="0">
              <a:solidFill>
                <a:srgbClr val="FF0066"/>
              </a:solidFill>
              <a:latin typeface="宋体" pitchFamily="2" charset="-122"/>
              <a:ea typeface="宋体" pitchFamily="2" charset="-122"/>
            </a:endParaRPr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6073766"/>
      </p:ext>
    </p:extLst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504" y="115888"/>
            <a:ext cx="8928992" cy="6742112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None/>
            </a:pPr>
            <a:r>
              <a:rPr lang="en-US" altLang="zh-CN" sz="2600" b="1" dirty="0" smtClean="0">
                <a:ea typeface="黑体" pitchFamily="49" charset="-122"/>
              </a:rPr>
              <a:t>         2</a:t>
            </a:r>
            <a:r>
              <a:rPr lang="zh-CN" altLang="en-US" sz="2600" b="1" dirty="0" smtClean="0">
                <a:ea typeface="黑体" pitchFamily="49" charset="-122"/>
              </a:rPr>
              <a:t>、俱</a:t>
            </a:r>
            <a:r>
              <a:rPr lang="zh-CN" altLang="en-US" sz="2600" b="1" dirty="0">
                <a:ea typeface="黑体" pitchFamily="49" charset="-122"/>
              </a:rPr>
              <a:t>空不生，顿证</a:t>
            </a:r>
            <a:r>
              <a:rPr lang="zh-CN" altLang="en-US" sz="2600" b="1" dirty="0" smtClean="0">
                <a:ea typeface="黑体" pitchFamily="49" charset="-122"/>
              </a:rPr>
              <a:t>一心</a:t>
            </a:r>
            <a:r>
              <a:rPr lang="en-US" altLang="zh-CN" sz="2600" b="1" dirty="0" smtClean="0">
                <a:ea typeface="黑体" pitchFamily="49" charset="-122"/>
              </a:rPr>
              <a:t>——</a:t>
            </a:r>
            <a:r>
              <a:rPr lang="zh-CN" altLang="en-US" sz="2600" b="1" dirty="0">
                <a:ea typeface="黑体" pitchFamily="49" charset="-122"/>
              </a:rPr>
              <a:t>超命浊（解灭结</a:t>
            </a:r>
            <a:r>
              <a:rPr lang="zh-CN" altLang="en-US" sz="2600" b="1" dirty="0" smtClean="0">
                <a:ea typeface="黑体" pitchFamily="49" charset="-122"/>
              </a:rPr>
              <a:t>）</a:t>
            </a:r>
            <a:endParaRPr lang="zh-CN" altLang="en-US" sz="2600" b="1" dirty="0">
              <a:ea typeface="黑体" pitchFamily="49" charset="-122"/>
            </a:endParaRPr>
          </a:p>
          <a:p>
            <a:pPr>
              <a:buFont typeface="Wingdings" pitchFamily="2" charset="2"/>
              <a:buNone/>
            </a:pP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       生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灭既灭，寂灭现前</a:t>
            </a: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600" dirty="0" smtClean="0"/>
              <a:t>       </a:t>
            </a:r>
            <a:endParaRPr lang="en-US" altLang="zh-CN" sz="2600" dirty="0" smtClean="0"/>
          </a:p>
          <a:p>
            <a:pPr>
              <a:buFont typeface="Wingdings" pitchFamily="2" charset="2"/>
              <a:buNone/>
            </a:pPr>
            <a:r>
              <a:rPr lang="zh-CN" altLang="en-US" sz="2600" dirty="0" smtClean="0"/>
              <a:t>  </a:t>
            </a:r>
            <a:endParaRPr lang="zh-CN" altLang="en-US" sz="2600" dirty="0"/>
          </a:p>
          <a:p>
            <a:pPr>
              <a:buFont typeface="Wingdings" pitchFamily="2" charset="2"/>
              <a:buNone/>
            </a:pPr>
            <a:r>
              <a:rPr lang="zh-CN" altLang="en-US" sz="2600" dirty="0"/>
              <a:t>         </a:t>
            </a:r>
            <a:r>
              <a:rPr lang="zh-CN" altLang="en-US" sz="2600" dirty="0" smtClean="0"/>
              <a:t>     此处</a:t>
            </a:r>
            <a:r>
              <a:rPr lang="zh-CN" altLang="en-US" sz="2600" dirty="0">
                <a:latin typeface="宋体"/>
              </a:rPr>
              <a:t>“</a:t>
            </a:r>
            <a:r>
              <a:rPr lang="zh-CN" altLang="en-US" sz="2600" dirty="0"/>
              <a:t>生灭</a:t>
            </a:r>
            <a:r>
              <a:rPr lang="zh-CN" altLang="en-US" sz="2600" dirty="0">
                <a:latin typeface="宋体"/>
              </a:rPr>
              <a:t>”</a:t>
            </a:r>
            <a:r>
              <a:rPr lang="zh-CN" altLang="en-US" sz="2600" dirty="0"/>
              <a:t>中的</a:t>
            </a:r>
            <a:r>
              <a:rPr lang="zh-CN" altLang="en-US" sz="2600" dirty="0">
                <a:latin typeface="宋体"/>
              </a:rPr>
              <a:t>“</a:t>
            </a:r>
            <a:r>
              <a:rPr lang="zh-CN" altLang="en-US" sz="2600" dirty="0"/>
              <a:t>生</a:t>
            </a:r>
            <a:r>
              <a:rPr lang="zh-CN" altLang="en-US" sz="2600" dirty="0">
                <a:latin typeface="宋体"/>
              </a:rPr>
              <a:t>”</a:t>
            </a:r>
            <a:r>
              <a:rPr lang="zh-CN" altLang="en-US" sz="2600" dirty="0"/>
              <a:t>，指前面所讲的</a:t>
            </a:r>
            <a:r>
              <a:rPr lang="zh-CN" altLang="en-US" sz="2600" dirty="0">
                <a:latin typeface="Arial"/>
              </a:rPr>
              <a:t>“</a:t>
            </a:r>
            <a:r>
              <a:rPr lang="zh-CN" altLang="en-US" sz="2600" dirty="0"/>
              <a:t>空结</a:t>
            </a:r>
            <a:r>
              <a:rPr lang="zh-CN" altLang="en-US" sz="2600" dirty="0">
                <a:latin typeface="Arial"/>
              </a:rPr>
              <a:t>”</a:t>
            </a:r>
            <a:r>
              <a:rPr lang="zh-CN" altLang="en-US" sz="2600" dirty="0"/>
              <a:t>；凡是有能所对待，皆属起心动念，故谓之</a:t>
            </a:r>
            <a:r>
              <a:rPr lang="zh-CN" altLang="en-US" sz="2600" dirty="0">
                <a:latin typeface="Arial"/>
              </a:rPr>
              <a:t>“</a:t>
            </a:r>
            <a:r>
              <a:rPr lang="zh-CN" altLang="en-US" sz="2600" dirty="0"/>
              <a:t>生</a:t>
            </a:r>
            <a:r>
              <a:rPr lang="zh-CN" altLang="en-US" sz="2600" dirty="0">
                <a:latin typeface="Arial"/>
              </a:rPr>
              <a:t>”</a:t>
            </a:r>
            <a:r>
              <a:rPr lang="zh-CN" altLang="en-US" sz="2600" dirty="0"/>
              <a:t>。</a:t>
            </a:r>
          </a:p>
          <a:p>
            <a:pPr>
              <a:buFont typeface="Wingdings" pitchFamily="2" charset="2"/>
              <a:buNone/>
            </a:pPr>
            <a:r>
              <a:rPr lang="zh-CN" altLang="en-US" sz="2600" dirty="0"/>
              <a:t>         </a:t>
            </a:r>
            <a:r>
              <a:rPr lang="zh-CN" altLang="en-US" sz="2600" dirty="0" smtClean="0"/>
              <a:t>    </a:t>
            </a:r>
            <a:r>
              <a:rPr lang="zh-CN" altLang="en-US" sz="2600" dirty="0" smtClean="0">
                <a:latin typeface="Arial"/>
              </a:rPr>
              <a:t>“</a:t>
            </a:r>
            <a:r>
              <a:rPr lang="zh-CN" altLang="en-US" sz="2600" dirty="0" smtClean="0"/>
              <a:t>生灭</a:t>
            </a:r>
            <a:r>
              <a:rPr lang="zh-CN" altLang="en-US" sz="2600" dirty="0" smtClean="0">
                <a:latin typeface="Arial"/>
              </a:rPr>
              <a:t>”</a:t>
            </a:r>
            <a:r>
              <a:rPr lang="zh-CN" altLang="en-US" sz="2600" dirty="0"/>
              <a:t>中的</a:t>
            </a:r>
            <a:r>
              <a:rPr lang="zh-CN" altLang="en-US" sz="2600" dirty="0" smtClean="0">
                <a:latin typeface="Arial"/>
              </a:rPr>
              <a:t>“</a:t>
            </a:r>
            <a:r>
              <a:rPr lang="zh-CN" altLang="en-US" sz="2600" dirty="0" smtClean="0"/>
              <a:t>灭</a:t>
            </a:r>
            <a:r>
              <a:rPr lang="zh-CN" altLang="en-US" sz="2600" dirty="0" smtClean="0">
                <a:latin typeface="Arial"/>
              </a:rPr>
              <a:t>”</a:t>
            </a:r>
            <a:r>
              <a:rPr lang="zh-CN" altLang="en-US" sz="2600" dirty="0" smtClean="0"/>
              <a:t>，</a:t>
            </a:r>
            <a:r>
              <a:rPr lang="zh-CN" altLang="en-US" sz="2600" dirty="0"/>
              <a:t>指能灭空结的能灭，即所谓的</a:t>
            </a:r>
            <a:r>
              <a:rPr lang="zh-CN" altLang="en-US" sz="2600" dirty="0">
                <a:latin typeface="Arial"/>
              </a:rPr>
              <a:t>“</a:t>
            </a:r>
            <a:r>
              <a:rPr lang="zh-CN" altLang="en-US" sz="2600" dirty="0"/>
              <a:t>俱空</a:t>
            </a:r>
            <a:r>
              <a:rPr lang="zh-CN" altLang="en-US" sz="2600" dirty="0">
                <a:latin typeface="Arial"/>
              </a:rPr>
              <a:t>”</a:t>
            </a:r>
            <a:r>
              <a:rPr lang="zh-CN" altLang="en-US" sz="2600" dirty="0"/>
              <a:t>。此</a:t>
            </a:r>
            <a:r>
              <a:rPr lang="zh-CN" altLang="en-US" sz="2600" dirty="0">
                <a:latin typeface="Arial"/>
              </a:rPr>
              <a:t>“</a:t>
            </a:r>
            <a:r>
              <a:rPr lang="zh-CN" altLang="en-US" sz="2600" dirty="0"/>
              <a:t>俱空</a:t>
            </a:r>
            <a:r>
              <a:rPr lang="zh-CN" altLang="en-US" sz="2600" dirty="0">
                <a:latin typeface="Arial"/>
              </a:rPr>
              <a:t>”</a:t>
            </a:r>
            <a:r>
              <a:rPr lang="zh-CN" altLang="en-US" sz="2600" dirty="0"/>
              <a:t>之</a:t>
            </a:r>
            <a:r>
              <a:rPr lang="zh-CN" altLang="en-US" sz="2600" dirty="0">
                <a:latin typeface="Arial"/>
              </a:rPr>
              <a:t>“</a:t>
            </a:r>
            <a:r>
              <a:rPr lang="zh-CN" altLang="en-US" sz="2600" dirty="0"/>
              <a:t>灭</a:t>
            </a:r>
            <a:r>
              <a:rPr lang="zh-CN" altLang="en-US" sz="2600" dirty="0">
                <a:latin typeface="Arial"/>
              </a:rPr>
              <a:t>”</a:t>
            </a:r>
            <a:r>
              <a:rPr lang="zh-CN" altLang="en-US" sz="2600" dirty="0"/>
              <a:t>也是障碍，也须破除。此俱空之</a:t>
            </a:r>
            <a:r>
              <a:rPr lang="zh-CN" altLang="en-US" sz="2600" dirty="0">
                <a:latin typeface="Arial"/>
              </a:rPr>
              <a:t>“</a:t>
            </a:r>
            <a:r>
              <a:rPr lang="zh-CN" altLang="en-US" sz="2600" dirty="0"/>
              <a:t>灭结</a:t>
            </a:r>
            <a:r>
              <a:rPr lang="zh-CN" altLang="en-US" sz="2600" dirty="0">
                <a:latin typeface="Arial"/>
              </a:rPr>
              <a:t>”</a:t>
            </a:r>
            <a:r>
              <a:rPr lang="zh-CN" altLang="en-US" sz="2600" dirty="0"/>
              <a:t>若不除，则法身妙用不能显现。俱空破掉之后，即所谓</a:t>
            </a:r>
            <a:r>
              <a:rPr lang="zh-CN" altLang="en-US" sz="2600" dirty="0">
                <a:latin typeface="Arial"/>
              </a:rPr>
              <a:t>“</a:t>
            </a:r>
            <a:r>
              <a:rPr lang="zh-CN" altLang="en-US" sz="2600" dirty="0"/>
              <a:t>生灭既灭</a:t>
            </a:r>
            <a:r>
              <a:rPr lang="zh-CN" altLang="en-US" sz="2600" dirty="0">
                <a:latin typeface="Arial"/>
              </a:rPr>
              <a:t>”</a:t>
            </a:r>
            <a:r>
              <a:rPr lang="zh-CN" altLang="en-US" sz="2600" dirty="0"/>
              <a:t>，具足体相用三大的寂灭之法界一相当下现前。</a:t>
            </a:r>
          </a:p>
          <a:p>
            <a:pPr>
              <a:buFont typeface="Wingdings" pitchFamily="2" charset="2"/>
              <a:buNone/>
            </a:pPr>
            <a:r>
              <a:rPr lang="zh-CN" altLang="en-US" sz="2600" dirty="0"/>
              <a:t>         </a:t>
            </a:r>
            <a:r>
              <a:rPr lang="zh-CN" altLang="en-US" sz="2600" dirty="0" smtClean="0"/>
              <a:t>     此处</a:t>
            </a:r>
            <a:r>
              <a:rPr lang="zh-CN" altLang="en-US" sz="2600" dirty="0"/>
              <a:t>所破，乃解灭结，即六结次第生起中的第一结，三细中的</a:t>
            </a:r>
            <a:r>
              <a:rPr lang="zh-CN" altLang="en-US" sz="2600" dirty="0">
                <a:latin typeface="Arial"/>
              </a:rPr>
              <a:t>“</a:t>
            </a:r>
            <a:r>
              <a:rPr lang="zh-CN" altLang="en-US" sz="2600" dirty="0"/>
              <a:t>生相</a:t>
            </a:r>
            <a:r>
              <a:rPr lang="zh-CN" altLang="en-US" sz="2600" dirty="0">
                <a:latin typeface="Arial"/>
              </a:rPr>
              <a:t>”</a:t>
            </a:r>
            <a:r>
              <a:rPr lang="zh-CN" altLang="en-US" sz="2600" dirty="0"/>
              <a:t>。</a:t>
            </a:r>
            <a:r>
              <a:rPr lang="zh-CN" altLang="en-US" sz="2600" dirty="0">
                <a:latin typeface="Arial"/>
              </a:rPr>
              <a:t>“</a:t>
            </a:r>
            <a:r>
              <a:rPr lang="zh-CN" altLang="en-US" sz="2600" dirty="0"/>
              <a:t>灭</a:t>
            </a:r>
            <a:r>
              <a:rPr lang="zh-CN" altLang="en-US" sz="2600" dirty="0">
                <a:latin typeface="Arial"/>
              </a:rPr>
              <a:t>”</a:t>
            </a:r>
            <a:r>
              <a:rPr lang="zh-CN" altLang="en-US" sz="2600" dirty="0"/>
              <a:t>结不解，恒住俱空之境，犹为细障，所谓</a:t>
            </a:r>
            <a:r>
              <a:rPr lang="zh-CN" altLang="en-US" sz="2600" dirty="0">
                <a:latin typeface="Arial"/>
              </a:rPr>
              <a:t>‘</a:t>
            </a:r>
            <a:r>
              <a:rPr lang="zh-CN" altLang="en-US" sz="2600" dirty="0"/>
              <a:t>百尺竿头坐的人，虽然得法未为真，百尺竿头重进步，十方刹土现全身</a:t>
            </a:r>
            <a:r>
              <a:rPr lang="zh-CN" altLang="en-US" sz="2600" dirty="0">
                <a:latin typeface="Arial"/>
              </a:rPr>
              <a:t>’</a:t>
            </a:r>
            <a:r>
              <a:rPr lang="zh-CN" altLang="en-US" sz="2600" dirty="0"/>
              <a:t>，宗门中谓之末后牢关。此解灭结，圆破识阴而超命浊，圆证一心。 </a:t>
            </a:r>
          </a:p>
        </p:txBody>
      </p:sp>
    </p:spTree>
    <p:extLst>
      <p:ext uri="{BB962C8B-B14F-4D97-AF65-F5344CB8AC3E}">
        <p14:creationId xmlns:p14="http://schemas.microsoft.com/office/powerpoint/2010/main" val="75197440"/>
      </p:ext>
    </p:extLst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长</a:t>
            </a:r>
            <a:r>
              <a:rPr lang="zh-CN" altLang="en-US" dirty="0"/>
              <a:t>水：“生灭既灭”，即结前“三慧三空尽”也。既展转空，俱属生灭，至此已极，故云“既灭”。无生真理，寂常妙性，了然明现，故云“寂灭现前”，故上文云：“是名菩萨从三摩地，入无生</a:t>
            </a:r>
            <a:r>
              <a:rPr lang="zh-CN" altLang="en-US" dirty="0" smtClean="0"/>
              <a:t>忍</a:t>
            </a:r>
            <a:r>
              <a:rPr lang="zh-CN" altLang="en-US" dirty="0" smtClean="0">
                <a:solidFill>
                  <a:srgbClr val="FF0000"/>
                </a:solidFill>
              </a:rPr>
              <a:t>（按：此处的无生忍，乃指圆满无生忍，非别教初地之无生忍）</a:t>
            </a:r>
            <a:r>
              <a:rPr lang="zh-CN" altLang="en-US" dirty="0" smtClean="0"/>
              <a:t>。</a:t>
            </a:r>
            <a:r>
              <a:rPr lang="zh-CN" altLang="en-US" dirty="0"/>
              <a:t>”此乃圆观闻性，无前境界，渐澄粗念，稍除细想，以至无念，如上文云：“静深不动，沙土自沈，清水现前，名为初伏客尘烦恼；去泥纯水，名为永断根本无明。明相精纯，一切变现，不为烦恼，皆合涅槃清净妙德。”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此</a:t>
            </a:r>
            <a:r>
              <a:rPr lang="zh-CN" altLang="en-US" dirty="0"/>
              <a:t>即始从观行，至相似觉，名生灭位。入随分觉，证无生忍，名无生</a:t>
            </a:r>
            <a:r>
              <a:rPr lang="zh-CN" altLang="en-US" dirty="0" smtClean="0"/>
              <a:t>位</a:t>
            </a:r>
            <a:r>
              <a:rPr lang="zh-CN" altLang="en-US" dirty="0" smtClean="0">
                <a:solidFill>
                  <a:srgbClr val="FF0000"/>
                </a:solidFill>
              </a:rPr>
              <a:t>（按：此处的无生忍，乃指因满无生忍，与别教初地等）</a:t>
            </a:r>
            <a:r>
              <a:rPr lang="zh-CN" altLang="en-US" dirty="0" smtClean="0"/>
              <a:t>。</a:t>
            </a:r>
            <a:r>
              <a:rPr lang="zh-CN" altLang="en-US" dirty="0"/>
              <a:t>然此初证境界不可思议，与佛无殊，故经云：“初心毕竟二不别，如是二心前心难。”入此位后，心心寂灭，自然流入萨婆</a:t>
            </a:r>
            <a:r>
              <a:rPr lang="zh-CN" altLang="en-US" dirty="0" smtClean="0"/>
              <a:t>若海</a:t>
            </a:r>
            <a:r>
              <a:rPr lang="zh-CN" altLang="en-US" dirty="0" smtClean="0">
                <a:solidFill>
                  <a:srgbClr val="FF0000"/>
                </a:solidFill>
              </a:rPr>
              <a:t>（按：依初地无生忍而起修，摄十地、等妙二觉）</a:t>
            </a:r>
            <a:r>
              <a:rPr lang="zh-CN" altLang="en-US" dirty="0" smtClean="0"/>
              <a:t>。</a:t>
            </a:r>
            <a:r>
              <a:rPr lang="zh-CN" altLang="en-US" dirty="0"/>
              <a:t>此之观门，即是圆修一心三观。今为从闻思修，返照离缘，显自闻性，粗念不起，细念不生，以至寂灭。挟空义说，是则一空一切空也。闻性显处，中道理现，名“寂灭现前”耳。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20339944"/>
      </p:ext>
    </p:extLst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741367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b="1" dirty="0" smtClean="0">
                <a:ea typeface="黑体" pitchFamily="49" charset="-122"/>
              </a:rPr>
              <a:t>憨</a:t>
            </a:r>
            <a:r>
              <a:rPr lang="zh-CN" altLang="en-US" b="1" dirty="0">
                <a:ea typeface="黑体" pitchFamily="49" charset="-122"/>
              </a:rPr>
              <a:t>山解云：</a:t>
            </a:r>
          </a:p>
          <a:p>
            <a:pPr>
              <a:buFont typeface="Wingdings" pitchFamily="2" charset="2"/>
              <a:buNone/>
            </a:pPr>
            <a:r>
              <a:rPr lang="zh-CN" altLang="en-US" b="1" dirty="0"/>
              <a:t>            </a:t>
            </a:r>
            <a:r>
              <a:rPr lang="zh-CN" altLang="en-US" dirty="0">
                <a:latin typeface="+mn-ea"/>
              </a:rPr>
              <a:t>生灭既灭等者，明俱空不生也。如此重重遮遣，至于无遣，故曰生灭既灭，寂灭现前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>
              <a:buFont typeface="Wingdings" pitchFamily="2" charset="2"/>
              <a:buNone/>
            </a:pPr>
            <a:endParaRPr lang="en-US" altLang="zh-CN" b="1" dirty="0">
              <a:ea typeface="仿宋_GB2312" pitchFamily="49" charset="-122"/>
            </a:endParaRPr>
          </a:p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蕅益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文句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解云：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    后文云，“十方世界及与身心，如吠琉璃，内外明彻，名识阴尽。”又云：“识阴若尽，则汝现前诸根互用，从互用中，能入菩萨金刚干慧，圆明精心，于中发化，如净琉璃，内含宝月。如是乃超十信十住等，乃至圆满菩提，归无所得。”故知此文，是圆破识阴，以超命浊也。</a:t>
            </a:r>
            <a:endParaRPr lang="en-US" altLang="zh-CN" b="1" dirty="0">
              <a:latin typeface="仿宋" pitchFamily="49" charset="-122"/>
              <a:ea typeface="仿宋" pitchFamily="49" charset="-122"/>
            </a:endParaRPr>
          </a:p>
          <a:p>
            <a:pPr>
              <a:buFont typeface="Wingdings" pitchFamily="2" charset="2"/>
              <a:buNone/>
            </a:pPr>
            <a:endParaRPr lang="zh-CN" altLang="en-US" b="1" dirty="0">
              <a:ea typeface="仿宋_GB2312" pitchFamily="49" charset="-122"/>
            </a:endParaRPr>
          </a:p>
          <a:p>
            <a:pPr marL="0" indent="0">
              <a:buNone/>
            </a:pPr>
            <a:endParaRPr lang="zh-CN" altLang="en-US" b="1" dirty="0"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1848149"/>
      </p:ext>
    </p:extLst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88913"/>
            <a:ext cx="9144000" cy="6669087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sz="2600" b="1" dirty="0">
                <a:ea typeface="黑体" pitchFamily="49" charset="-122"/>
              </a:rPr>
              <a:t>黄念祖老居士解云：</a:t>
            </a:r>
          </a:p>
          <a:p>
            <a:pPr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sz="2400" b="1" dirty="0"/>
              <a:t>          </a:t>
            </a:r>
            <a:r>
              <a:rPr lang="zh-CN" altLang="en-US" sz="2400" b="1" dirty="0" smtClean="0"/>
              <a:t>    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“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生灭既灭，寂灭现前”。以上由于“空所空灭”，破了空结，证了人空与法空，但其中末后的一个“灭”字，仍是一结。动、静、根、觉、空、灭是六个结，都是生灭法。解结次第：</a:t>
            </a:r>
          </a:p>
          <a:p>
            <a:pPr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      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 第一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步动结灭了（破了声尘的动相），静结就出生了。再破了静结，声尘的动静二相都消，只显能闻耳根，于是静灭根生。耳根之外没有了可作对待的声尘，于是根结也不存在了。根结也破了，此时根尘全脱，唯有照境的觉智，这是根灭觉生。所觉之境既离根尘，能觉之智仍在，若常对待，仍有能所，此智亦须放舍。于是能觉与所觉俱空，觉结灭而空结生。“空所空灭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”则空结灭而灭结生矣。到此若常住灭相之中，被灭相所障，是一种顶堕，正在百尺竿头更须进步，到此也必须着力去灭除，但不存执着之心，以俟一刹那顷，灭相迥脱，本理现前，六结俱解，顿证一心。</a:t>
            </a:r>
          </a:p>
          <a:p>
            <a:pPr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       “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生灭既灭，寂灭现前”。所以这就跟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涅盘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：“诸行无常，是生灭法，生灭灭已，寂灭为乐。”完全是一致的。在寂灭中不是空无所有，而是寂灭为乐。“寂灭”二字，其中“寂”字，不是与“动”互相对待的“寂”，而是从无始来，本自不动的“寂”。其中“灭”字，不是与“生”互相对待的“灭”，而是从无始来，本自无生的“灭”。故此“寂灭”，即本觉理体，即是如来藏，真如实际，一乘寂灭场，大光明藏，实即真心全体，无边妙用，皆在其中。以上解除六结，是观音大士“从闻思修”，“寂灭现前”，“入三摩地”，证入圆通。</a:t>
            </a:r>
            <a:endParaRPr lang="zh-CN" altLang="en-US" sz="2400" dirty="0"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0384471"/>
      </p:ext>
    </p:extLst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908920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  以上</a:t>
            </a:r>
            <a:r>
              <a:rPr lang="zh-CN" altLang="en-US" dirty="0"/>
              <a:t>以寂灭一心解灭结，此时能所双亡，智境俱泯，生相无明已破，法界一相之真心现前。相当于</a:t>
            </a:r>
            <a:r>
              <a:rPr lang="en-US" altLang="zh-CN" dirty="0"/>
              <a:t>《</a:t>
            </a:r>
            <a:r>
              <a:rPr lang="zh-CN" altLang="en-US" dirty="0"/>
              <a:t>圆觉经</a:t>
            </a:r>
            <a:r>
              <a:rPr lang="en-US" altLang="zh-CN" dirty="0"/>
              <a:t>》</a:t>
            </a:r>
            <a:r>
              <a:rPr lang="zh-CN" altLang="en-US" dirty="0"/>
              <a:t>迷智四相中的“寿命相”已破，四相不存，入泯相绝待之大圆觉海。</a:t>
            </a:r>
          </a:p>
        </p:txBody>
      </p:sp>
    </p:spTree>
    <p:extLst>
      <p:ext uri="{BB962C8B-B14F-4D97-AF65-F5344CB8AC3E}">
        <p14:creationId xmlns:p14="http://schemas.microsoft.com/office/powerpoint/2010/main" val="2890774887"/>
      </p:ext>
    </p:extLst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04424849"/>
              </p:ext>
            </p:extLst>
          </p:nvPr>
        </p:nvGraphicFramePr>
        <p:xfrm>
          <a:off x="0" y="1"/>
          <a:ext cx="9036497" cy="682767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20227"/>
                <a:gridCol w="672136"/>
                <a:gridCol w="970864"/>
                <a:gridCol w="1150500"/>
                <a:gridCol w="1008112"/>
                <a:gridCol w="828660"/>
                <a:gridCol w="896181"/>
                <a:gridCol w="970864"/>
                <a:gridCol w="970864"/>
                <a:gridCol w="448089"/>
              </a:tblGrid>
              <a:tr h="321357"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latin typeface="黑体" pitchFamily="49" charset="-122"/>
                          <a:ea typeface="黑体" pitchFamily="49" charset="-122"/>
                        </a:rPr>
                        <a:t>重重拂迹</a:t>
                      </a:r>
                      <a:endParaRPr lang="zh-CN" altLang="en-US" sz="16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latin typeface="黑体" pitchFamily="49" charset="-122"/>
                          <a:ea typeface="黑体" pitchFamily="49" charset="-122"/>
                        </a:rPr>
                        <a:t>六结</a:t>
                      </a:r>
                      <a:endParaRPr lang="zh-CN" altLang="en-US" sz="16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latin typeface="黑体" pitchFamily="49" charset="-122"/>
                          <a:ea typeface="黑体" pitchFamily="49" charset="-122"/>
                        </a:rPr>
                        <a:t>                         初中后三善及向上一路</a:t>
                      </a:r>
                      <a:endParaRPr lang="zh-CN" altLang="en-US" sz="16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022500"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六尘</a:t>
                      </a:r>
                      <a:endParaRPr lang="en-US" altLang="zh-CN" sz="160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六根</a:t>
                      </a:r>
                      <a:endParaRPr lang="zh-CN" altLang="en-US" sz="1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根尘</a:t>
                      </a:r>
                      <a:endParaRPr lang="en-US" altLang="zh-CN" sz="1600" b="1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zh-CN" altLang="en-US" sz="1600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三结</a:t>
                      </a:r>
                    </a:p>
                    <a:p>
                      <a:endParaRPr lang="zh-CN" altLang="en-US" sz="1600" b="1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endParaRPr lang="zh-CN" altLang="en-US" sz="1600" b="1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以闻慧、空观智解根尘三结，为初善。</a:t>
                      </a:r>
                      <a:r>
                        <a:rPr lang="en-US" altLang="zh-CN" sz="16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【</a:t>
                      </a:r>
                      <a:r>
                        <a:rPr lang="zh-CN" altLang="en-US" sz="16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以二乘空观破凡夫执有</a:t>
                      </a:r>
                      <a:r>
                        <a:rPr lang="en-US" altLang="zh-CN" sz="16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】</a:t>
                      </a:r>
                      <a:endParaRPr lang="zh-CN" altLang="en-US" sz="16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初于闻中，入流亡所，所入既寂，动静二相，了然不生。如是渐增，闻所闻尽。</a:t>
                      </a:r>
                      <a:endParaRPr lang="en-US" altLang="zh-CN" sz="1600" b="1" dirty="0" smtClean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en-US" altLang="zh-CN" sz="1600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【</a:t>
                      </a:r>
                      <a:r>
                        <a:rPr lang="zh-CN" altLang="en-US" sz="1600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觉“妄”</a:t>
                      </a:r>
                      <a:r>
                        <a:rPr lang="en-US" altLang="zh-CN" sz="1600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】</a:t>
                      </a:r>
                      <a:endParaRPr lang="zh-CN" altLang="en-US" sz="1600" b="1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endParaRPr lang="zh-CN" altLang="en-US" sz="16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endParaRPr lang="zh-CN" altLang="en-US" sz="16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endParaRPr lang="zh-CN" altLang="en-US" sz="16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 gridSpan="2">
                  <a:txBody>
                    <a:bodyPr/>
                    <a:lstStyle/>
                    <a:p>
                      <a:endParaRPr lang="zh-CN" altLang="en-US" sz="1600" b="1" dirty="0" smtClean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endParaRPr lang="zh-CN" altLang="en-US" sz="16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402285"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闻慧、空观智</a:t>
                      </a:r>
                      <a:endParaRPr lang="zh-CN" altLang="en-US" sz="1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觉结</a:t>
                      </a:r>
                      <a:endParaRPr lang="zh-CN" altLang="en-US" sz="1600" b="1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以思慧、假观智解觉结，为中善。</a:t>
                      </a:r>
                      <a:r>
                        <a:rPr lang="en-US" altLang="zh-CN" sz="16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【</a:t>
                      </a:r>
                      <a:r>
                        <a:rPr lang="zh-CN" altLang="en-US" sz="16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以三贤假观破二乘执空</a:t>
                      </a:r>
                      <a:r>
                        <a:rPr lang="en-US" altLang="zh-CN" sz="16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】</a:t>
                      </a:r>
                      <a:endParaRPr lang="zh-CN" altLang="en-US" sz="16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尽闻不住，觉所觉空：</a:t>
                      </a:r>
                    </a:p>
                    <a:p>
                      <a:r>
                        <a:rPr lang="en-US" altLang="zh-CN" sz="1600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【</a:t>
                      </a:r>
                      <a:r>
                        <a:rPr lang="zh-CN" altLang="en-US" sz="1600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空“觉”</a:t>
                      </a:r>
                      <a:r>
                        <a:rPr lang="en-US" altLang="zh-CN" sz="1600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】</a:t>
                      </a:r>
                      <a:endParaRPr lang="zh-CN" altLang="en-US" sz="1600" b="1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55071"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思慧、假观智</a:t>
                      </a:r>
                      <a:endParaRPr lang="zh-CN" altLang="en-US" sz="1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空结</a:t>
                      </a:r>
                      <a:endParaRPr lang="zh-CN" altLang="en-US" sz="1600" b="1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zh-CN" altLang="en-US" sz="16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以修慧、中道智解空结，为后善。</a:t>
                      </a:r>
                      <a:r>
                        <a:rPr lang="en-US" altLang="zh-CN" sz="16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【</a:t>
                      </a:r>
                      <a:r>
                        <a:rPr lang="zh-CN" altLang="en-US" sz="16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以地上无生法忍破三贤执有众生可度有佛道可成，破菩萨缚</a:t>
                      </a:r>
                      <a:r>
                        <a:rPr lang="en-US" altLang="zh-CN" sz="16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】</a:t>
                      </a:r>
                      <a:endParaRPr lang="zh-CN" altLang="en-US" sz="16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空觉极圆，空所空灭：</a:t>
                      </a:r>
                      <a:endParaRPr lang="en-US" altLang="zh-CN" sz="1600" b="1" dirty="0" smtClean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en-US" altLang="zh-CN" sz="1600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【</a:t>
                      </a:r>
                      <a:r>
                        <a:rPr lang="zh-CN" altLang="en-US" sz="1600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空“空”，俱空</a:t>
                      </a:r>
                      <a:r>
                        <a:rPr lang="en-US" altLang="zh-CN" sz="1600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】</a:t>
                      </a:r>
                      <a:endParaRPr lang="zh-CN" altLang="en-US" sz="1600" b="1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594947"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修慧、中道智</a:t>
                      </a:r>
                      <a:endParaRPr lang="zh-CN" altLang="en-US" sz="1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灭结</a:t>
                      </a:r>
                      <a:endParaRPr lang="zh-CN" altLang="en-US" sz="1600" b="1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以寂灭一心，泯智境，亡能所，解灭结，破生相无明。为向上一路。</a:t>
                      </a:r>
                      <a:r>
                        <a:rPr lang="en-US" altLang="zh-CN" sz="16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【</a:t>
                      </a:r>
                      <a:r>
                        <a:rPr lang="zh-CN" altLang="en-US" sz="16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扫除悟迹，归无所得</a:t>
                      </a:r>
                      <a:r>
                        <a:rPr lang="en-US" altLang="zh-CN" sz="16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】</a:t>
                      </a:r>
                      <a:endParaRPr lang="zh-CN" altLang="en-US" sz="16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生灭既灭，寂灭现前：</a:t>
                      </a:r>
                      <a:r>
                        <a:rPr lang="en-US" altLang="zh-CN" sz="1600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【</a:t>
                      </a:r>
                      <a:r>
                        <a:rPr lang="zh-CN" altLang="en-US" sz="1600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不生</a:t>
                      </a:r>
                      <a:r>
                        <a:rPr lang="en-US" altLang="zh-CN" sz="1600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】</a:t>
                      </a:r>
                      <a:endParaRPr lang="zh-CN" altLang="en-US" sz="16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vert="eaVert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701191">
                <a:tc gridSpan="8"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生灭既灭，寂灭现前</a:t>
                      </a:r>
                      <a:r>
                        <a:rPr lang="en-US" altLang="zh-CN" sz="1600" b="1" dirty="0" smtClean="0">
                          <a:latin typeface="楷体" pitchFamily="49" charset="-122"/>
                          <a:ea typeface="楷体" pitchFamily="49" charset="-122"/>
                        </a:rPr>
                        <a:t>——</a:t>
                      </a:r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泯智境，亡能所，归于究竟无心</a:t>
                      </a:r>
                      <a:endParaRPr lang="zh-CN" altLang="en-US" sz="1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1637366"/>
      </p:ext>
    </p:extLst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36506"/>
              </p:ext>
            </p:extLst>
          </p:nvPr>
        </p:nvGraphicFramePr>
        <p:xfrm>
          <a:off x="107504" y="146649"/>
          <a:ext cx="8928992" cy="6688063"/>
        </p:xfrm>
        <a:graphic>
          <a:graphicData uri="http://schemas.openxmlformats.org/drawingml/2006/table">
            <a:tbl>
              <a:tblPr firstRow="1" firstCol="1" bandRow="1"/>
              <a:tblGrid>
                <a:gridCol w="1538852"/>
                <a:gridCol w="752799"/>
                <a:gridCol w="731408"/>
                <a:gridCol w="1496401"/>
                <a:gridCol w="1646356"/>
                <a:gridCol w="1755064"/>
                <a:gridCol w="1008112"/>
              </a:tblGrid>
              <a:tr h="23784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Calibri"/>
                          <a:ea typeface="楷体"/>
                          <a:cs typeface="Times New Roman"/>
                        </a:rPr>
                        <a:t>五阴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055" marR="5605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374650" algn="just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Calibri"/>
                          <a:ea typeface="楷体"/>
                          <a:cs typeface="Times New Roman"/>
                        </a:rPr>
                        <a:t>色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055" marR="560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49860" algn="just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Calibri"/>
                          <a:ea typeface="楷体"/>
                          <a:cs typeface="Times New Roman"/>
                        </a:rPr>
                        <a:t>受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055" marR="560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4790" algn="just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Calibri"/>
                          <a:ea typeface="楷体"/>
                          <a:cs typeface="Times New Roman"/>
                        </a:rPr>
                        <a:t>想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055" marR="560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99720" algn="just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Calibri"/>
                          <a:ea typeface="楷体"/>
                          <a:cs typeface="Times New Roman"/>
                        </a:rPr>
                        <a:t>行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055" marR="560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49860" algn="just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Calibri"/>
                          <a:ea typeface="楷体"/>
                          <a:cs typeface="Times New Roman"/>
                        </a:rPr>
                        <a:t>识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055" marR="560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84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Calibri"/>
                          <a:ea typeface="楷体"/>
                          <a:cs typeface="Times New Roman"/>
                        </a:rPr>
                        <a:t>五浊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055" marR="5605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299720" algn="just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Calibri"/>
                          <a:ea typeface="楷体"/>
                          <a:cs typeface="Times New Roman"/>
                        </a:rPr>
                        <a:t>劫浊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055" marR="560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74930" algn="just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Calibri"/>
                          <a:ea typeface="楷体"/>
                          <a:cs typeface="Times New Roman"/>
                        </a:rPr>
                        <a:t>见浊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055" marR="560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4930" algn="just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Calibri"/>
                          <a:ea typeface="楷体"/>
                          <a:cs typeface="Times New Roman"/>
                        </a:rPr>
                        <a:t>烦恼浊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055" marR="560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49860" algn="just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Calibri"/>
                          <a:ea typeface="楷体"/>
                          <a:cs typeface="Times New Roman"/>
                        </a:rPr>
                        <a:t>众生浊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055" marR="560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4930" algn="just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Calibri"/>
                          <a:ea typeface="楷体"/>
                          <a:cs typeface="Times New Roman"/>
                        </a:rPr>
                        <a:t>命浊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055" marR="560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5549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Calibri"/>
                          <a:ea typeface="楷体"/>
                          <a:cs typeface="Times New Roman"/>
                        </a:rPr>
                        <a:t>六结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055" marR="5605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299720" algn="just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楷体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zh-CN" sz="1600" b="1" kern="100" dirty="0">
                          <a:effectLst/>
                          <a:latin typeface="Calibri"/>
                          <a:ea typeface="楷体"/>
                          <a:cs typeface="Times New Roman"/>
                        </a:rPr>
                        <a:t>、</a:t>
                      </a:r>
                      <a:r>
                        <a:rPr lang="en-US" sz="1600" b="1" kern="100" dirty="0">
                          <a:effectLst/>
                          <a:latin typeface="Calibri"/>
                          <a:ea typeface="楷体"/>
                          <a:cs typeface="Times New Roman"/>
                        </a:rPr>
                        <a:t>2</a:t>
                      </a:r>
                      <a:r>
                        <a:rPr lang="zh-CN" sz="1600" b="1" kern="100" dirty="0">
                          <a:effectLst/>
                          <a:latin typeface="Calibri"/>
                          <a:ea typeface="楷体"/>
                          <a:cs typeface="Times New Roman"/>
                        </a:rPr>
                        <a:t>、尘结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055" marR="560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楷体"/>
                          <a:ea typeface="宋体"/>
                          <a:cs typeface="Times New Roman"/>
                        </a:rPr>
                        <a:t> 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楷体"/>
                          <a:ea typeface="宋体"/>
                          <a:cs typeface="Times New Roman"/>
                        </a:rPr>
                        <a:t> 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indent="73660" algn="just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楷体"/>
                          <a:ea typeface="宋体"/>
                          <a:cs typeface="Times New Roman"/>
                        </a:rPr>
                        <a:t> 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indent="73660" algn="just">
                        <a:spcAft>
                          <a:spcPts val="0"/>
                        </a:spcAft>
                      </a:pPr>
                      <a:endParaRPr lang="en-US" sz="1600" b="1" kern="100" dirty="0" smtClean="0">
                        <a:effectLst/>
                        <a:latin typeface="楷体"/>
                        <a:ea typeface="宋体"/>
                        <a:cs typeface="Times New Roman"/>
                      </a:endParaRPr>
                    </a:p>
                    <a:p>
                      <a:pPr indent="73660" algn="just">
                        <a:spcAft>
                          <a:spcPts val="0"/>
                        </a:spcAft>
                      </a:pPr>
                      <a:r>
                        <a:rPr lang="en-US" sz="1600" b="1" kern="100" dirty="0" smtClean="0">
                          <a:effectLst/>
                          <a:latin typeface="楷体"/>
                          <a:ea typeface="宋体"/>
                          <a:cs typeface="Times New Roman"/>
                        </a:rPr>
                        <a:t>3</a:t>
                      </a:r>
                      <a:r>
                        <a:rPr lang="zh-CN" sz="1600" b="1" kern="100" dirty="0">
                          <a:effectLst/>
                          <a:latin typeface="Calibri"/>
                          <a:ea typeface="楷体"/>
                          <a:cs typeface="Times New Roman"/>
                        </a:rPr>
                        <a:t>、根结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055" marR="560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楷体"/>
                          <a:ea typeface="宋体"/>
                          <a:cs typeface="Times New Roman"/>
                        </a:rPr>
                        <a:t> 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楷体"/>
                          <a:ea typeface="宋体"/>
                          <a:cs typeface="Times New Roman"/>
                        </a:rPr>
                        <a:t> 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楷体"/>
                          <a:ea typeface="宋体"/>
                          <a:cs typeface="Times New Roman"/>
                        </a:rPr>
                        <a:t> 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楷体"/>
                          <a:ea typeface="宋体"/>
                          <a:cs typeface="Times New Roman"/>
                        </a:rPr>
                        <a:t> 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楷体"/>
                          <a:ea typeface="宋体"/>
                          <a:cs typeface="Times New Roman"/>
                        </a:rPr>
                        <a:t> 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楷体"/>
                          <a:ea typeface="宋体"/>
                          <a:cs typeface="Times New Roman"/>
                        </a:rPr>
                        <a:t> 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indent="224790" algn="just">
                        <a:spcAft>
                          <a:spcPts val="0"/>
                        </a:spcAft>
                      </a:pPr>
                      <a:endParaRPr lang="en-US" sz="1600" b="1" kern="100" dirty="0" smtClean="0">
                        <a:effectLst/>
                        <a:latin typeface="楷体"/>
                        <a:ea typeface="宋体"/>
                        <a:cs typeface="Times New Roman"/>
                      </a:endParaRPr>
                    </a:p>
                    <a:p>
                      <a:pPr indent="224790" algn="just">
                        <a:spcAft>
                          <a:spcPts val="0"/>
                        </a:spcAft>
                      </a:pPr>
                      <a:endParaRPr lang="en-US" sz="1600" b="1" kern="100" dirty="0" smtClean="0">
                        <a:effectLst/>
                        <a:latin typeface="楷体"/>
                        <a:ea typeface="宋体"/>
                        <a:cs typeface="Times New Roman"/>
                      </a:endParaRPr>
                    </a:p>
                    <a:p>
                      <a:pPr indent="224790" algn="just">
                        <a:spcAft>
                          <a:spcPts val="0"/>
                        </a:spcAft>
                      </a:pPr>
                      <a:r>
                        <a:rPr lang="en-US" sz="1600" b="1" kern="100" dirty="0" smtClean="0">
                          <a:effectLst/>
                          <a:latin typeface="楷体"/>
                          <a:ea typeface="宋体"/>
                          <a:cs typeface="Times New Roman"/>
                        </a:rPr>
                        <a:t>4</a:t>
                      </a:r>
                      <a:r>
                        <a:rPr lang="zh-CN" sz="1600" b="1" kern="100" dirty="0">
                          <a:effectLst/>
                          <a:latin typeface="Calibri"/>
                          <a:ea typeface="楷体"/>
                          <a:cs typeface="Times New Roman"/>
                        </a:rPr>
                        <a:t>、觉结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055" marR="560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楷体"/>
                          <a:ea typeface="宋体"/>
                          <a:cs typeface="Times New Roman"/>
                        </a:rPr>
                        <a:t> 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楷体"/>
                          <a:ea typeface="宋体"/>
                          <a:cs typeface="Times New Roman"/>
                        </a:rPr>
                        <a:t> 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楷体"/>
                          <a:ea typeface="宋体"/>
                          <a:cs typeface="Times New Roman"/>
                        </a:rPr>
                        <a:t> 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楷体"/>
                          <a:ea typeface="宋体"/>
                          <a:cs typeface="Times New Roman"/>
                        </a:rPr>
                        <a:t> 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楷体"/>
                          <a:ea typeface="宋体"/>
                          <a:cs typeface="Times New Roman"/>
                        </a:rPr>
                        <a:t> 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楷体"/>
                          <a:ea typeface="宋体"/>
                          <a:cs typeface="Times New Roman"/>
                        </a:rPr>
                        <a:t> 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楷体"/>
                          <a:ea typeface="宋体"/>
                          <a:cs typeface="Times New Roman"/>
                        </a:rPr>
                        <a:t> 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楷体"/>
                          <a:ea typeface="宋体"/>
                          <a:cs typeface="Times New Roman"/>
                        </a:rPr>
                        <a:t> 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楷体"/>
                          <a:ea typeface="宋体"/>
                          <a:cs typeface="Times New Roman"/>
                        </a:rPr>
                        <a:t> 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楷体"/>
                          <a:ea typeface="宋体"/>
                          <a:cs typeface="Times New Roman"/>
                        </a:rPr>
                        <a:t> 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楷体"/>
                          <a:ea typeface="宋体"/>
                          <a:cs typeface="Times New Roman"/>
                        </a:rPr>
                        <a:t> 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indent="224790" algn="just">
                        <a:spcAft>
                          <a:spcPts val="0"/>
                        </a:spcAft>
                      </a:pPr>
                      <a:endParaRPr lang="en-US" sz="1600" b="1" kern="100" dirty="0" smtClean="0">
                        <a:effectLst/>
                        <a:latin typeface="楷体"/>
                        <a:ea typeface="宋体"/>
                        <a:cs typeface="Times New Roman"/>
                      </a:endParaRPr>
                    </a:p>
                    <a:p>
                      <a:pPr indent="224790" algn="just">
                        <a:spcAft>
                          <a:spcPts val="0"/>
                        </a:spcAft>
                      </a:pPr>
                      <a:endParaRPr lang="en-US" sz="1600" b="1" kern="100" dirty="0" smtClean="0">
                        <a:effectLst/>
                        <a:latin typeface="楷体"/>
                        <a:ea typeface="宋体"/>
                        <a:cs typeface="Times New Roman"/>
                      </a:endParaRPr>
                    </a:p>
                    <a:p>
                      <a:pPr indent="224790" algn="just">
                        <a:spcAft>
                          <a:spcPts val="0"/>
                        </a:spcAft>
                      </a:pPr>
                      <a:r>
                        <a:rPr lang="en-US" sz="1600" b="1" kern="100" dirty="0" smtClean="0">
                          <a:effectLst/>
                          <a:latin typeface="楷体"/>
                          <a:ea typeface="宋体"/>
                          <a:cs typeface="Times New Roman"/>
                        </a:rPr>
                        <a:t>5</a:t>
                      </a:r>
                      <a:r>
                        <a:rPr lang="zh-CN" sz="1600" b="1" kern="100" dirty="0">
                          <a:effectLst/>
                          <a:latin typeface="Calibri"/>
                          <a:ea typeface="楷体"/>
                          <a:cs typeface="Times New Roman"/>
                        </a:rPr>
                        <a:t>、空结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055" marR="560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9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楷体"/>
                          <a:ea typeface="宋体"/>
                          <a:cs typeface="Times New Roman"/>
                        </a:rPr>
                        <a:t> 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楷体"/>
                          <a:ea typeface="宋体"/>
                          <a:cs typeface="Times New Roman"/>
                        </a:rPr>
                        <a:t> 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楷体"/>
                          <a:ea typeface="宋体"/>
                          <a:cs typeface="Times New Roman"/>
                        </a:rPr>
                        <a:t> 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楷体"/>
                          <a:ea typeface="宋体"/>
                          <a:cs typeface="Times New Roman"/>
                        </a:rPr>
                        <a:t> 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楷体"/>
                          <a:ea typeface="宋体"/>
                          <a:cs typeface="Times New Roman"/>
                        </a:rPr>
                        <a:t> 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楷体"/>
                          <a:ea typeface="宋体"/>
                          <a:cs typeface="Times New Roman"/>
                        </a:rPr>
                        <a:t> 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楷体"/>
                          <a:ea typeface="宋体"/>
                          <a:cs typeface="Times New Roman"/>
                        </a:rPr>
                        <a:t> 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楷体"/>
                          <a:ea typeface="宋体"/>
                          <a:cs typeface="Times New Roman"/>
                        </a:rPr>
                        <a:t> 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楷体"/>
                          <a:ea typeface="宋体"/>
                          <a:cs typeface="Times New Roman"/>
                        </a:rPr>
                        <a:t> 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楷体"/>
                          <a:ea typeface="宋体"/>
                          <a:cs typeface="Times New Roman"/>
                        </a:rPr>
                        <a:t> 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楷体"/>
                          <a:ea typeface="宋体"/>
                          <a:cs typeface="Times New Roman"/>
                        </a:rPr>
                        <a:t> 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楷体"/>
                          <a:ea typeface="宋体"/>
                          <a:cs typeface="Times New Roman"/>
                        </a:rPr>
                        <a:t> 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楷体"/>
                          <a:ea typeface="宋体"/>
                          <a:cs typeface="Times New Roman"/>
                        </a:rPr>
                        <a:t> 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楷体"/>
                          <a:ea typeface="宋体"/>
                          <a:cs typeface="Times New Roman"/>
                        </a:rPr>
                        <a:t> 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楷体"/>
                          <a:ea typeface="宋体"/>
                          <a:cs typeface="Times New Roman"/>
                        </a:rPr>
                        <a:t> 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en-US" sz="1600" b="1" kern="100" dirty="0" smtClean="0">
                        <a:effectLst/>
                        <a:latin typeface="楷体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en-US" sz="1600" b="1" kern="100" dirty="0" smtClean="0">
                        <a:effectLst/>
                        <a:latin typeface="楷体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kern="100" dirty="0" smtClean="0">
                          <a:effectLst/>
                          <a:latin typeface="楷体"/>
                          <a:ea typeface="宋体"/>
                          <a:cs typeface="Times New Roman"/>
                        </a:rPr>
                        <a:t>6</a:t>
                      </a:r>
                      <a:r>
                        <a:rPr lang="zh-CN" sz="1600" b="1" kern="100" dirty="0">
                          <a:effectLst/>
                          <a:latin typeface="Calibri"/>
                          <a:ea typeface="楷体"/>
                          <a:cs typeface="Times New Roman"/>
                        </a:rPr>
                        <a:t>、灭结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055" marR="560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89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Calibri"/>
                          <a:ea typeface="楷体"/>
                          <a:cs typeface="Times New Roman"/>
                        </a:rPr>
                        <a:t>动结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055" marR="560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Calibri"/>
                          <a:ea typeface="楷体"/>
                          <a:cs typeface="Times New Roman"/>
                        </a:rPr>
                        <a:t>静结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055" marR="560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75682">
                <a:tc rowSpan="10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楷体"/>
                          <a:ea typeface="宋体"/>
                          <a:cs typeface="Times New Roman"/>
                        </a:rPr>
                        <a:t> 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055" marR="5605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Calibri"/>
                          <a:ea typeface="楷体"/>
                          <a:cs typeface="Times New Roman"/>
                        </a:rPr>
                        <a:t>动结解，静结生。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055" marR="560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0832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Calibri"/>
                          <a:ea typeface="楷体"/>
                          <a:cs typeface="Times New Roman"/>
                        </a:rPr>
                        <a:t>动静二相，了然不生</a:t>
                      </a:r>
                      <a:r>
                        <a:rPr lang="zh-CN" sz="1600" b="1" kern="100" dirty="0" smtClean="0">
                          <a:effectLst/>
                          <a:latin typeface="Calibri"/>
                          <a:ea typeface="楷体"/>
                          <a:cs typeface="Times New Roman"/>
                        </a:rPr>
                        <a:t>。超</a:t>
                      </a:r>
                      <a:r>
                        <a:rPr lang="zh-CN" sz="1600" b="1" kern="100" dirty="0">
                          <a:effectLst/>
                          <a:latin typeface="Calibri"/>
                          <a:ea typeface="楷体"/>
                          <a:cs typeface="Times New Roman"/>
                        </a:rPr>
                        <a:t>色阴、劫浊</a:t>
                      </a:r>
                      <a:r>
                        <a:rPr lang="zh-CN" sz="1600" b="1" kern="100" dirty="0" smtClean="0">
                          <a:effectLst/>
                          <a:latin typeface="Calibri"/>
                          <a:ea typeface="楷体"/>
                          <a:cs typeface="Times New Roman"/>
                        </a:rPr>
                        <a:t>。</a:t>
                      </a:r>
                      <a:r>
                        <a:rPr lang="zh-CN" altLang="en-US" sz="1600" b="1" kern="100" dirty="0" smtClean="0">
                          <a:effectLst/>
                          <a:latin typeface="+mn-lt"/>
                          <a:ea typeface="楷体"/>
                          <a:cs typeface="Times New Roman"/>
                        </a:rPr>
                        <a:t>尘结解，根结生。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055" marR="560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0554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indent="524510" algn="just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楷体"/>
                          <a:cs typeface="Times New Roman"/>
                        </a:rPr>
                        <a:t>所闻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055" marR="560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楷体"/>
                          <a:cs typeface="Times New Roman"/>
                        </a:rPr>
                        <a:t>能闻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055" marR="560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81110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7"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楷体"/>
                          <a:ea typeface="宋体"/>
                          <a:cs typeface="Times New Roman"/>
                        </a:rPr>
                        <a:t> 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055" marR="560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Calibri"/>
                          <a:ea typeface="楷体"/>
                          <a:cs typeface="Times New Roman"/>
                        </a:rPr>
                        <a:t>闻所闻尽</a:t>
                      </a:r>
                      <a:r>
                        <a:rPr lang="zh-CN" sz="1600" b="1" kern="100" dirty="0" smtClean="0">
                          <a:effectLst/>
                          <a:latin typeface="Calibri"/>
                          <a:ea typeface="楷体"/>
                          <a:cs typeface="Times New Roman"/>
                        </a:rPr>
                        <a:t>，破</a:t>
                      </a:r>
                      <a:r>
                        <a:rPr lang="zh-CN" sz="1600" b="1" kern="100" dirty="0">
                          <a:effectLst/>
                          <a:latin typeface="Calibri"/>
                          <a:ea typeface="楷体"/>
                          <a:cs typeface="Times New Roman"/>
                        </a:rPr>
                        <a:t>见思惑，超受阴、见浊。证人空</a:t>
                      </a:r>
                      <a:r>
                        <a:rPr lang="zh-CN" sz="1600" b="1" kern="100" dirty="0" smtClean="0">
                          <a:effectLst/>
                          <a:latin typeface="Calibri"/>
                          <a:ea typeface="楷体"/>
                          <a:cs typeface="Times New Roman"/>
                        </a:rPr>
                        <a:t>。</a:t>
                      </a:r>
                      <a:r>
                        <a:rPr lang="zh-CN" altLang="en-US" sz="1600" b="1" kern="100" dirty="0" smtClean="0">
                          <a:effectLst/>
                          <a:latin typeface="+mn-lt"/>
                          <a:ea typeface="楷体"/>
                          <a:cs typeface="Times New Roman"/>
                        </a:rPr>
                        <a:t>根结解，觉结生。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055" marR="560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486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4790" algn="just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solidFill>
                            <a:srgbClr val="FF0000"/>
                          </a:solidFill>
                          <a:effectLst/>
                          <a:latin typeface="Calibri"/>
                          <a:ea typeface="楷体"/>
                          <a:cs typeface="Times New Roman"/>
                        </a:rPr>
                        <a:t>所觉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055" marR="560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4790" algn="just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楷体"/>
                          <a:cs typeface="Times New Roman"/>
                        </a:rPr>
                        <a:t>能觉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055" marR="560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0832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楷体"/>
                          <a:ea typeface="宋体"/>
                          <a:cs typeface="Times New Roman"/>
                        </a:rPr>
                        <a:t> 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055" marR="560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b="1" kern="100" dirty="0" smtClean="0">
                          <a:effectLst/>
                          <a:latin typeface="+mn-lt"/>
                          <a:ea typeface="楷体"/>
                          <a:cs typeface="Times New Roman"/>
                        </a:rPr>
                        <a:t>尽闻不住，</a:t>
                      </a:r>
                      <a:r>
                        <a:rPr lang="zh-CN" sz="1600" b="1" kern="100" dirty="0" smtClean="0">
                          <a:effectLst/>
                          <a:latin typeface="Calibri"/>
                          <a:ea typeface="楷体"/>
                          <a:cs typeface="Times New Roman"/>
                        </a:rPr>
                        <a:t>觉</a:t>
                      </a:r>
                      <a:r>
                        <a:rPr lang="zh-CN" sz="1600" b="1" kern="100" dirty="0">
                          <a:effectLst/>
                          <a:latin typeface="Calibri"/>
                          <a:ea typeface="楷体"/>
                          <a:cs typeface="Times New Roman"/>
                        </a:rPr>
                        <a:t>所觉空</a:t>
                      </a:r>
                      <a:r>
                        <a:rPr lang="zh-CN" sz="1600" b="1" kern="100" dirty="0" smtClean="0">
                          <a:effectLst/>
                          <a:latin typeface="Calibri"/>
                          <a:ea typeface="楷体"/>
                          <a:cs typeface="Times New Roman"/>
                        </a:rPr>
                        <a:t>，破</a:t>
                      </a:r>
                      <a:r>
                        <a:rPr lang="zh-CN" sz="1600" b="1" kern="100" dirty="0">
                          <a:effectLst/>
                          <a:latin typeface="Calibri"/>
                          <a:ea typeface="楷体"/>
                          <a:cs typeface="Times New Roman"/>
                        </a:rPr>
                        <a:t>尘沙惑，超想阴、烦恼浊</a:t>
                      </a:r>
                      <a:r>
                        <a:rPr lang="zh-CN" sz="1600" b="1" kern="100" dirty="0" smtClean="0">
                          <a:effectLst/>
                          <a:latin typeface="Calibri"/>
                          <a:ea typeface="楷体"/>
                          <a:cs typeface="Times New Roman"/>
                        </a:rPr>
                        <a:t>。</a:t>
                      </a:r>
                      <a:r>
                        <a:rPr lang="zh-CN" altLang="en-US" sz="1600" b="1" kern="100" dirty="0" smtClean="0">
                          <a:effectLst/>
                          <a:latin typeface="+mn-lt"/>
                          <a:ea typeface="楷体"/>
                          <a:cs typeface="Times New Roman"/>
                        </a:rPr>
                        <a:t>觉结解，空结生。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055" marR="560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6173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99720" algn="just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solidFill>
                            <a:srgbClr val="FF0000"/>
                          </a:solidFill>
                          <a:effectLst/>
                          <a:latin typeface="Calibri"/>
                          <a:ea typeface="楷体"/>
                          <a:cs typeface="Times New Roman"/>
                        </a:rPr>
                        <a:t>所空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055" marR="560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4790" algn="just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楷体"/>
                          <a:cs typeface="Times New Roman"/>
                        </a:rPr>
                        <a:t>能空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055" marR="560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81110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楷体"/>
                          <a:ea typeface="宋体"/>
                          <a:cs typeface="Times New Roman"/>
                        </a:rPr>
                        <a:t> 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055" marR="560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Calibri"/>
                          <a:ea typeface="楷体"/>
                          <a:cs typeface="Times New Roman"/>
                        </a:rPr>
                        <a:t>空所空灭</a:t>
                      </a:r>
                      <a:r>
                        <a:rPr lang="zh-CN" sz="1600" b="1" kern="100" dirty="0" smtClean="0">
                          <a:effectLst/>
                          <a:latin typeface="Calibri"/>
                          <a:ea typeface="楷体"/>
                          <a:cs typeface="Times New Roman"/>
                        </a:rPr>
                        <a:t>，破</a:t>
                      </a:r>
                      <a:r>
                        <a:rPr lang="zh-CN" sz="1600" b="1" kern="100" dirty="0">
                          <a:effectLst/>
                          <a:latin typeface="Calibri"/>
                          <a:ea typeface="楷体"/>
                          <a:cs typeface="Times New Roman"/>
                        </a:rPr>
                        <a:t>枝末无明惑，超行阴、众生浊。</a:t>
                      </a:r>
                      <a:r>
                        <a:rPr lang="zh-CN" sz="1600" b="1" kern="100" dirty="0" smtClean="0">
                          <a:effectLst/>
                          <a:latin typeface="Calibri"/>
                          <a:ea typeface="楷体"/>
                          <a:cs typeface="Times New Roman"/>
                        </a:rPr>
                        <a:t>证</a:t>
                      </a:r>
                      <a:r>
                        <a:rPr lang="zh-CN" altLang="en-US" sz="1600" b="1" kern="100" dirty="0" smtClean="0">
                          <a:effectLst/>
                          <a:latin typeface="Calibri"/>
                          <a:ea typeface="楷体"/>
                          <a:cs typeface="Times New Roman"/>
                        </a:rPr>
                        <a:t>俱</a:t>
                      </a:r>
                      <a:r>
                        <a:rPr lang="zh-CN" sz="1600" b="1" kern="100" dirty="0" smtClean="0">
                          <a:effectLst/>
                          <a:latin typeface="Calibri"/>
                          <a:ea typeface="楷体"/>
                          <a:cs typeface="Times New Roman"/>
                        </a:rPr>
                        <a:t>空。</a:t>
                      </a:r>
                      <a:r>
                        <a:rPr lang="zh-CN" altLang="en-US" sz="1600" b="1" kern="100" dirty="0" smtClean="0">
                          <a:effectLst/>
                          <a:latin typeface="+mn-lt"/>
                          <a:ea typeface="楷体"/>
                          <a:cs typeface="Times New Roman"/>
                        </a:rPr>
                        <a:t>空结解，灭结生。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055" marR="560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6864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99720" algn="just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solidFill>
                            <a:srgbClr val="FF0000"/>
                          </a:solidFill>
                          <a:effectLst/>
                          <a:latin typeface="Calibri"/>
                          <a:ea typeface="楷体"/>
                          <a:cs typeface="Times New Roman"/>
                        </a:rPr>
                        <a:t>所灭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055" marR="560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4930" algn="just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楷体"/>
                          <a:cs typeface="Times New Roman"/>
                        </a:rPr>
                        <a:t>能灭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055" marR="560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352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Calibri"/>
                          <a:ea typeface="楷体"/>
                          <a:cs typeface="Times New Roman"/>
                        </a:rPr>
                        <a:t>生灭既灭，寂灭现前，灭结解，破根本无明惑，</a:t>
                      </a:r>
                      <a:r>
                        <a:rPr lang="zh-CN" sz="1600" b="1" kern="100" dirty="0" smtClean="0">
                          <a:effectLst/>
                          <a:latin typeface="Calibri"/>
                          <a:ea typeface="楷体"/>
                          <a:cs typeface="Times New Roman"/>
                        </a:rPr>
                        <a:t>证</a:t>
                      </a:r>
                      <a:r>
                        <a:rPr lang="zh-CN" altLang="en-US" sz="1600" b="1" kern="100" dirty="0" smtClean="0">
                          <a:effectLst/>
                          <a:latin typeface="Calibri"/>
                          <a:ea typeface="楷体"/>
                          <a:cs typeface="Times New Roman"/>
                        </a:rPr>
                        <a:t>不生</a:t>
                      </a:r>
                      <a:r>
                        <a:rPr lang="zh-CN" sz="1600" b="1" kern="100" dirty="0" smtClean="0">
                          <a:effectLst/>
                          <a:latin typeface="Calibri"/>
                          <a:ea typeface="楷体"/>
                          <a:cs typeface="Times New Roman"/>
                        </a:rPr>
                        <a:t>，</a:t>
                      </a:r>
                      <a:r>
                        <a:rPr lang="zh-CN" sz="1600" b="1" kern="100" dirty="0">
                          <a:effectLst/>
                          <a:latin typeface="Calibri"/>
                          <a:ea typeface="楷体"/>
                          <a:cs typeface="Times New Roman"/>
                        </a:rPr>
                        <a:t>入圆通。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055" marR="560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6383756"/>
      </p:ext>
    </p:extLst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5089876"/>
              </p:ext>
            </p:extLst>
          </p:nvPr>
        </p:nvGraphicFramePr>
        <p:xfrm>
          <a:off x="0" y="-1"/>
          <a:ext cx="9095270" cy="6768752"/>
        </p:xfrm>
        <a:graphic>
          <a:graphicData uri="http://schemas.openxmlformats.org/drawingml/2006/table">
            <a:tbl>
              <a:tblPr firstRow="1" firstCol="1" bandRow="1"/>
              <a:tblGrid>
                <a:gridCol w="363842"/>
                <a:gridCol w="436609"/>
                <a:gridCol w="436609"/>
                <a:gridCol w="945442"/>
                <a:gridCol w="2088232"/>
                <a:gridCol w="2582643"/>
                <a:gridCol w="1233781"/>
                <a:gridCol w="1008112"/>
              </a:tblGrid>
              <a:tr h="2707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结</a:t>
                      </a:r>
                      <a:endParaRPr lang="zh-CN" sz="175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131445" algn="just">
                        <a:spcAft>
                          <a:spcPts val="0"/>
                        </a:spcAft>
                      </a:pPr>
                      <a:r>
                        <a:rPr lang="zh-CN" altLang="en-US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尘结</a:t>
                      </a:r>
                      <a:endParaRPr lang="zh-CN" sz="175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altLang="en-US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根结</a:t>
                      </a:r>
                      <a:endParaRPr lang="zh-CN" sz="175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34645" algn="just">
                        <a:spcAft>
                          <a:spcPts val="0"/>
                        </a:spcAft>
                      </a:pPr>
                      <a:r>
                        <a:rPr lang="en-US" altLang="zh-CN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    </a:t>
                      </a:r>
                      <a:r>
                        <a:rPr lang="zh-CN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觉</a:t>
                      </a:r>
                      <a:r>
                        <a:rPr lang="zh-CN" altLang="en-US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结</a:t>
                      </a:r>
                      <a:endParaRPr lang="zh-CN" sz="175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7970" algn="just">
                        <a:spcAft>
                          <a:spcPts val="0"/>
                        </a:spcAft>
                      </a:pPr>
                      <a:r>
                        <a:rPr lang="en-US" altLang="zh-CN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  </a:t>
                      </a:r>
                      <a:r>
                        <a:rPr lang="zh-CN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空</a:t>
                      </a:r>
                      <a:r>
                        <a:rPr lang="zh-CN" altLang="en-US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结</a:t>
                      </a:r>
                      <a:endParaRPr lang="zh-CN" sz="175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66675" algn="just">
                        <a:spcAft>
                          <a:spcPts val="0"/>
                        </a:spcAft>
                      </a:pPr>
                      <a:r>
                        <a:rPr lang="en-US" altLang="zh-CN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   </a:t>
                      </a:r>
                      <a:r>
                        <a:rPr lang="zh-CN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灭</a:t>
                      </a:r>
                      <a:r>
                        <a:rPr lang="zh-CN" altLang="en-US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结</a:t>
                      </a:r>
                      <a:endParaRPr lang="zh-CN" sz="175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altLang="zh-CN" sz="1750" b="1" kern="100" dirty="0" smtClean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有</a:t>
                      </a:r>
                      <a:r>
                        <a:rPr lang="zh-CN" sz="1750" b="1" kern="100" dirty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能</a:t>
                      </a:r>
                      <a:r>
                        <a:rPr lang="zh-CN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有所，</a:t>
                      </a:r>
                      <a:r>
                        <a:rPr lang="zh-CN" sz="1750" b="1" kern="100" dirty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谓之生</a:t>
                      </a:r>
                      <a:r>
                        <a:rPr lang="zh-CN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灭</a:t>
                      </a:r>
                      <a:r>
                        <a:rPr lang="zh-CN" altLang="en-US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；</a:t>
                      </a:r>
                      <a:r>
                        <a:rPr lang="zh-CN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离</a:t>
                      </a:r>
                      <a:r>
                        <a:rPr lang="zh-CN" sz="1750" b="1" kern="100" dirty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能离</a:t>
                      </a:r>
                      <a:r>
                        <a:rPr lang="zh-CN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所</a:t>
                      </a:r>
                      <a:r>
                        <a:rPr lang="zh-CN" altLang="en-US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，</a:t>
                      </a:r>
                      <a:r>
                        <a:rPr lang="zh-CN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谓</a:t>
                      </a:r>
                      <a:r>
                        <a:rPr lang="zh-CN" sz="1750" b="1" kern="100" dirty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之寂灭。生</a:t>
                      </a:r>
                      <a:r>
                        <a:rPr lang="zh-CN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灭</a:t>
                      </a:r>
                      <a:r>
                        <a:rPr lang="zh-CN" altLang="en-US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既</a:t>
                      </a:r>
                      <a:r>
                        <a:rPr lang="zh-CN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灭，</a:t>
                      </a:r>
                      <a:r>
                        <a:rPr lang="zh-CN" sz="1750" b="1" kern="100" dirty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寂灭现前。</a:t>
                      </a:r>
                      <a:endParaRPr lang="zh-CN" sz="1750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750" b="1" kern="100" dirty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灭结解入妙</a:t>
                      </a:r>
                      <a:r>
                        <a:rPr lang="zh-CN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觉。</a:t>
                      </a:r>
                      <a:endParaRPr lang="zh-CN" sz="1750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1500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750" b="1" kern="100" dirty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 </a:t>
                      </a:r>
                      <a:endParaRPr lang="zh-CN" sz="1750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750" b="1" kern="100" dirty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 </a:t>
                      </a:r>
                      <a:endParaRPr lang="zh-CN" sz="1750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750" b="1" kern="100" dirty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所观</a:t>
                      </a:r>
                      <a:endParaRPr lang="zh-CN" sz="1750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750" b="1" kern="100" dirty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动结</a:t>
                      </a:r>
                      <a:endParaRPr lang="zh-CN" sz="1750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750" b="1" kern="10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静</a:t>
                      </a:r>
                      <a:endParaRPr lang="zh-CN" sz="1750" kern="10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750" b="1" kern="10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结</a:t>
                      </a:r>
                      <a:endParaRPr lang="zh-CN" sz="1750" kern="10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750" b="1" kern="100" dirty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动静二相了然不</a:t>
                      </a:r>
                      <a:r>
                        <a:rPr lang="zh-CN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生</a:t>
                      </a:r>
                      <a:r>
                        <a:rPr lang="zh-CN" altLang="en-US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，</a:t>
                      </a:r>
                      <a:r>
                        <a:rPr lang="zh-CN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尘</a:t>
                      </a:r>
                      <a:r>
                        <a:rPr lang="zh-CN" sz="1750" b="1" kern="100" dirty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结灭，根结现</a:t>
                      </a:r>
                      <a:r>
                        <a:rPr lang="zh-CN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。</a:t>
                      </a:r>
                      <a:r>
                        <a:rPr lang="zh-CN" altLang="en-US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外尘不现，唯观根身乐喜舍三受。</a:t>
                      </a:r>
                      <a:endParaRPr lang="zh-CN" sz="1750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750" b="1" kern="100" dirty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闻所闻尽，尽闻</a:t>
                      </a:r>
                      <a:r>
                        <a:rPr lang="zh-CN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不住</a:t>
                      </a:r>
                      <a:r>
                        <a:rPr lang="zh-CN" altLang="en-US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，</a:t>
                      </a:r>
                      <a:r>
                        <a:rPr lang="zh-CN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根</a:t>
                      </a:r>
                      <a:r>
                        <a:rPr lang="zh-CN" sz="1750" b="1" kern="100" dirty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结灭，觉结现</a:t>
                      </a:r>
                      <a:r>
                        <a:rPr lang="zh-CN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。</a:t>
                      </a:r>
                      <a:r>
                        <a:rPr lang="zh-CN" altLang="en-US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二乘迷于假观智，执</a:t>
                      </a:r>
                      <a:r>
                        <a:rPr lang="zh-CN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所觉</a:t>
                      </a:r>
                      <a:r>
                        <a:rPr lang="zh-CN" altLang="en-US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之</a:t>
                      </a:r>
                      <a:r>
                        <a:rPr lang="zh-CN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离</a:t>
                      </a:r>
                      <a:r>
                        <a:rPr lang="zh-CN" sz="1750" b="1" kern="100" dirty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根</a:t>
                      </a:r>
                      <a:r>
                        <a:rPr lang="zh-CN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尘</a:t>
                      </a:r>
                      <a:r>
                        <a:rPr lang="zh-CN" altLang="en-US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虚明无边的空</a:t>
                      </a:r>
                      <a:r>
                        <a:rPr lang="zh-CN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境</a:t>
                      </a:r>
                      <a:r>
                        <a:rPr lang="zh-CN" altLang="en-US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为涅槃，执我空而法有，故虽得人我空，未得法我空。三贤依思慧，转第六识为妙观察智，破尘沙。此即破觉结（闻慧）。</a:t>
                      </a:r>
                      <a:endParaRPr lang="en-US" altLang="zh-CN" sz="1750" b="1" kern="100" dirty="0" smtClean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觉所觉空，既</a:t>
                      </a:r>
                      <a:r>
                        <a:rPr lang="zh-CN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破</a:t>
                      </a:r>
                      <a:r>
                        <a:rPr lang="zh-CN" sz="1750" b="1" kern="100" dirty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所觉</a:t>
                      </a:r>
                      <a:r>
                        <a:rPr lang="zh-CN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之</a:t>
                      </a:r>
                      <a:r>
                        <a:rPr lang="zh-CN" altLang="en-US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境的实有性</a:t>
                      </a:r>
                      <a:r>
                        <a:rPr lang="zh-CN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，</a:t>
                      </a:r>
                      <a:r>
                        <a:rPr lang="zh-CN" altLang="en-US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则</a:t>
                      </a:r>
                      <a:r>
                        <a:rPr lang="zh-CN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觉</a:t>
                      </a:r>
                      <a:r>
                        <a:rPr lang="zh-CN" sz="1750" b="1" kern="100" dirty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所觉之二边对待亦随</a:t>
                      </a:r>
                      <a:r>
                        <a:rPr lang="zh-CN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灭</a:t>
                      </a:r>
                      <a:r>
                        <a:rPr lang="zh-CN" altLang="en-US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，</a:t>
                      </a:r>
                      <a:r>
                        <a:rPr lang="zh-CN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觉</a:t>
                      </a:r>
                      <a:r>
                        <a:rPr lang="zh-CN" sz="1750" b="1" kern="100" dirty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结灭，空结现</a:t>
                      </a:r>
                      <a:r>
                        <a:rPr lang="zh-CN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。</a:t>
                      </a:r>
                      <a:r>
                        <a:rPr lang="zh-CN" altLang="en-US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三贤位菩萨虽能从空入假，然犹执“有众生可度，有佛道可成”，故俱生法执未尽（三贤以假观智</a:t>
                      </a:r>
                      <a:r>
                        <a:rPr lang="en-US" altLang="zh-CN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,</a:t>
                      </a:r>
                      <a:r>
                        <a:rPr lang="zh-CN" altLang="en-US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空掉二乘执偏空，此假观智亦是结，谓之空结），须以中道空智破法执。此即破空结（思慧）。</a:t>
                      </a:r>
                      <a:endParaRPr lang="en-US" altLang="zh-CN" sz="1750" b="1" kern="100" dirty="0" smtClean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空觉极圆，空所空灭，证俱空。</a:t>
                      </a:r>
                      <a:r>
                        <a:rPr lang="zh-CN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空</a:t>
                      </a:r>
                      <a:r>
                        <a:rPr lang="zh-CN" sz="1750" b="1" kern="100" dirty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结灭，灭结现</a:t>
                      </a:r>
                      <a:r>
                        <a:rPr lang="zh-CN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。</a:t>
                      </a:r>
                      <a:r>
                        <a:rPr lang="zh-CN" altLang="en-US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八地以上菩萨犹有变易生死未破，故仍须以中道智解之（修慧）。</a:t>
                      </a:r>
                      <a:endParaRPr lang="en-US" altLang="zh-CN" sz="1750" b="1" kern="100" dirty="0" smtClean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1800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825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动结灭，静结现。</a:t>
                      </a:r>
                      <a:endParaRPr lang="zh-CN" sz="1750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415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能观</a:t>
                      </a:r>
                      <a:endParaRPr lang="zh-CN" sz="175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空观智，由假入空</a:t>
                      </a:r>
                      <a:r>
                        <a:rPr lang="en-US" altLang="zh-CN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(</a:t>
                      </a:r>
                      <a:r>
                        <a:rPr lang="zh-CN" altLang="en-US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闻慧</a:t>
                      </a:r>
                      <a:r>
                        <a:rPr lang="en-US" altLang="zh-CN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)</a:t>
                      </a:r>
                      <a:endParaRPr lang="zh-CN" sz="175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 假观智，由空入假（思慧）</a:t>
                      </a:r>
                      <a:endParaRPr lang="en-US" altLang="zh-CN" sz="1750" b="1" kern="100" dirty="0" smtClean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   中道智，双照二谛</a:t>
                      </a:r>
                      <a:endParaRPr lang="en-US" altLang="zh-CN" sz="1750" b="1" kern="100" dirty="0" smtClean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       （修慧）</a:t>
                      </a:r>
                      <a:endParaRPr lang="en-US" altLang="zh-CN" sz="1750" b="1" kern="100" dirty="0" smtClean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415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750" b="1" kern="100" dirty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所超</a:t>
                      </a:r>
                      <a:endParaRPr lang="zh-CN" sz="1750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750" b="1" kern="10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色阴</a:t>
                      </a:r>
                      <a:endParaRPr lang="zh-CN" sz="1750" kern="10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750" b="1" kern="10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劫浊</a:t>
                      </a:r>
                      <a:endParaRPr lang="zh-CN" sz="1750" kern="10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33985" algn="just">
                        <a:spcAft>
                          <a:spcPts val="0"/>
                        </a:spcAft>
                      </a:pPr>
                      <a:r>
                        <a:rPr lang="zh-CN" sz="1750" b="1" kern="100" dirty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受阴</a:t>
                      </a:r>
                      <a:endParaRPr lang="zh-CN" sz="1750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  <a:p>
                      <a:pPr indent="133985" algn="just">
                        <a:spcAft>
                          <a:spcPts val="0"/>
                        </a:spcAft>
                      </a:pPr>
                      <a:r>
                        <a:rPr lang="zh-CN" sz="1750" b="1" kern="100" dirty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见浊</a:t>
                      </a:r>
                      <a:endParaRPr lang="zh-CN" sz="1750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7970" algn="just">
                        <a:spcAft>
                          <a:spcPts val="0"/>
                        </a:spcAft>
                      </a:pPr>
                      <a:r>
                        <a:rPr lang="en-US" altLang="zh-CN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 </a:t>
                      </a:r>
                      <a:r>
                        <a:rPr lang="zh-CN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想</a:t>
                      </a:r>
                      <a:r>
                        <a:rPr lang="zh-CN" sz="1750" b="1" kern="100" dirty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阴</a:t>
                      </a:r>
                      <a:endParaRPr lang="zh-CN" sz="1750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  <a:p>
                      <a:pPr indent="200660" algn="just">
                        <a:spcAft>
                          <a:spcPts val="0"/>
                        </a:spcAft>
                      </a:pPr>
                      <a:r>
                        <a:rPr lang="en-US" altLang="zh-CN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 </a:t>
                      </a:r>
                      <a:r>
                        <a:rPr lang="zh-CN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烦恼</a:t>
                      </a:r>
                      <a:r>
                        <a:rPr lang="zh-CN" sz="1750" b="1" kern="100" dirty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浊</a:t>
                      </a:r>
                      <a:endParaRPr lang="zh-CN" sz="1750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985" algn="just">
                        <a:spcAft>
                          <a:spcPts val="0"/>
                        </a:spcAft>
                      </a:pPr>
                      <a:r>
                        <a:rPr lang="en-US" altLang="zh-CN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 </a:t>
                      </a:r>
                      <a:r>
                        <a:rPr lang="zh-CN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行</a:t>
                      </a:r>
                      <a:r>
                        <a:rPr lang="zh-CN" sz="1750" b="1" kern="100" dirty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阴</a:t>
                      </a:r>
                      <a:endParaRPr lang="zh-CN" sz="1750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  <a:p>
                      <a:pPr indent="66675" algn="just">
                        <a:spcAft>
                          <a:spcPts val="0"/>
                        </a:spcAft>
                      </a:pPr>
                      <a:r>
                        <a:rPr lang="en-US" altLang="zh-CN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 </a:t>
                      </a:r>
                      <a:r>
                        <a:rPr lang="zh-CN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众生</a:t>
                      </a:r>
                      <a:r>
                        <a:rPr lang="zh-CN" sz="1750" b="1" kern="100" dirty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浊</a:t>
                      </a:r>
                      <a:endParaRPr lang="zh-CN" sz="1750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 </a:t>
                      </a:r>
                      <a:r>
                        <a:rPr lang="zh-CN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识</a:t>
                      </a:r>
                      <a:r>
                        <a:rPr lang="zh-CN" sz="1750" b="1" kern="100" dirty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阴</a:t>
                      </a:r>
                      <a:endParaRPr lang="zh-CN" sz="1750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  <a:p>
                      <a:pPr indent="133985" algn="just">
                        <a:spcAft>
                          <a:spcPts val="0"/>
                        </a:spcAft>
                      </a:pPr>
                      <a:r>
                        <a:rPr lang="zh-CN" sz="1750" b="1" kern="100" dirty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命浊</a:t>
                      </a:r>
                      <a:endParaRPr lang="zh-CN" sz="1750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000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37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位次</a:t>
                      </a:r>
                      <a:endParaRPr lang="zh-CN" sz="175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闻所闻尽。二乘三贤解根尘三结，破人我执，断见思惑，出分段生死之粗相。</a:t>
                      </a:r>
                      <a:endParaRPr lang="zh-CN" sz="175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00660" algn="l">
                        <a:spcAft>
                          <a:spcPts val="0"/>
                        </a:spcAft>
                      </a:pPr>
                      <a:r>
                        <a:rPr lang="zh-CN" altLang="en-US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觉所觉空。三贤位菩萨解觉结，初破法我执，断尘沙惑。中道智现前，即可入初地。</a:t>
                      </a:r>
                      <a:endParaRPr lang="zh-CN" sz="175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66675" algn="just">
                        <a:spcAft>
                          <a:spcPts val="0"/>
                        </a:spcAft>
                      </a:pPr>
                      <a:r>
                        <a:rPr lang="zh-CN" altLang="en-US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空所空灭。初地至七地菩萨解空结，断尽法我执，破枝末无明惑，出分段生死之细相。</a:t>
                      </a:r>
                      <a:endParaRPr lang="zh-CN" sz="175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133985" algn="l">
                        <a:spcAft>
                          <a:spcPts val="0"/>
                        </a:spcAft>
                      </a:pPr>
                      <a:r>
                        <a:rPr lang="zh-CN" altLang="en-US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生灭既灭，寂灭现前。八地至等觉解灭结，破根本无明惑，出变易生死，入佛地。</a:t>
                      </a:r>
                      <a:endParaRPr lang="zh-CN" sz="175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000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15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所证</a:t>
                      </a:r>
                      <a:endParaRPr lang="zh-CN" sz="175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解根、尘二结，  初证人空。</a:t>
                      </a:r>
                      <a:endParaRPr lang="zh-CN" sz="175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00660" algn="just">
                        <a:spcAft>
                          <a:spcPts val="0"/>
                        </a:spcAft>
                      </a:pPr>
                      <a:r>
                        <a:rPr lang="zh-CN" altLang="en-US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解觉结，成法解脱。</a:t>
                      </a:r>
                      <a:endParaRPr lang="zh-CN" sz="175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indent="66675" algn="just">
                        <a:spcAft>
                          <a:spcPts val="0"/>
                        </a:spcAft>
                      </a:pPr>
                      <a:r>
                        <a:rPr lang="zh-CN" altLang="en-US" sz="175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解空、灭二结，俱空不生，证无生忍，入等正觉。</a:t>
                      </a:r>
                      <a:endParaRPr lang="zh-CN" sz="175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000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3443913"/>
      </p:ext>
    </p:extLst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252520" cy="6858000"/>
          </a:xfrm>
        </p:spPr>
        <p:txBody>
          <a:bodyPr>
            <a:normAutofit fontScale="5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3700" dirty="0" smtClean="0"/>
              <a:t>         此</a:t>
            </a:r>
            <a:r>
              <a:rPr lang="zh-CN" altLang="en-US" sz="3700" dirty="0"/>
              <a:t>解六结之过程，若联系到修证位次，大体上可以这样讲</a:t>
            </a:r>
            <a:r>
              <a:rPr lang="zh-CN" altLang="en-US" sz="3700" dirty="0" smtClean="0"/>
              <a:t>：</a:t>
            </a:r>
            <a:endParaRPr lang="en-US" altLang="zh-CN" sz="37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700" dirty="0"/>
              <a:t> </a:t>
            </a:r>
            <a:r>
              <a:rPr lang="en-US" altLang="zh-CN" sz="3700" dirty="0" smtClean="0"/>
              <a:t>        </a:t>
            </a:r>
            <a:r>
              <a:rPr lang="zh-CN" altLang="en-US" sz="3700" dirty="0" smtClean="0"/>
              <a:t>二乘依</a:t>
            </a:r>
            <a:r>
              <a:rPr lang="zh-CN" altLang="en-US" sz="3700" dirty="0" smtClean="0">
                <a:solidFill>
                  <a:srgbClr val="FF0000"/>
                </a:solidFill>
              </a:rPr>
              <a:t>闻慧（空观智）</a:t>
            </a:r>
            <a:r>
              <a:rPr lang="zh-CN" altLang="en-US" sz="3700" dirty="0" smtClean="0"/>
              <a:t>解根</a:t>
            </a:r>
            <a:r>
              <a:rPr lang="zh-CN" altLang="en-US" sz="3700" dirty="0"/>
              <a:t>、尘三结，离遍计执之人我</a:t>
            </a:r>
            <a:r>
              <a:rPr lang="zh-CN" altLang="en-US" sz="3700" dirty="0" smtClean="0"/>
              <a:t>执，初</a:t>
            </a:r>
            <a:r>
              <a:rPr lang="zh-CN" altLang="en-US" sz="3700" dirty="0"/>
              <a:t>证人空，断</a:t>
            </a:r>
            <a:r>
              <a:rPr lang="zh-CN" altLang="en-US" sz="3700" dirty="0" smtClean="0"/>
              <a:t>见思惑。因</a:t>
            </a:r>
            <a:r>
              <a:rPr lang="zh-CN" altLang="en-US" sz="3700" dirty="0"/>
              <a:t>执我</a:t>
            </a:r>
            <a:r>
              <a:rPr lang="zh-CN" altLang="en-US" sz="3700" dirty="0" smtClean="0"/>
              <a:t>空法有，及执离根尘之空境为</a:t>
            </a:r>
            <a:r>
              <a:rPr lang="zh-CN" altLang="en-US" sz="3700" dirty="0"/>
              <a:t>究竟涅槃，犹有觉结</a:t>
            </a:r>
            <a:r>
              <a:rPr lang="zh-CN" altLang="en-US" sz="3700" dirty="0" smtClean="0"/>
              <a:t>在（二乘执偏空即是觉结）</a:t>
            </a:r>
            <a:r>
              <a:rPr lang="zh-CN" altLang="en-US" sz="3700" dirty="0" smtClean="0">
                <a:solidFill>
                  <a:srgbClr val="FF0000"/>
                </a:solidFill>
              </a:rPr>
              <a:t>。二乘虽能以闻慧（空观智）解根尘三结，然此闻慧亦是结，谓之觉结。</a:t>
            </a:r>
            <a:endParaRPr lang="en-US" altLang="zh-CN" sz="3700" dirty="0" smtClean="0">
              <a:solidFill>
                <a:srgbClr val="FF0000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700" dirty="0" smtClean="0"/>
              <a:t>         二</a:t>
            </a:r>
            <a:r>
              <a:rPr lang="zh-CN" altLang="en-US" sz="3700" dirty="0"/>
              <a:t>乘三贤，所断相同，然依</a:t>
            </a:r>
            <a:r>
              <a:rPr lang="en-US" altLang="zh-CN" sz="3700" dirty="0"/>
              <a:t>《</a:t>
            </a:r>
            <a:r>
              <a:rPr lang="zh-CN" altLang="en-US" sz="3700" dirty="0"/>
              <a:t>大论</a:t>
            </a:r>
            <a:r>
              <a:rPr lang="en-US" altLang="zh-CN" sz="3700" dirty="0"/>
              <a:t>》</a:t>
            </a:r>
            <a:r>
              <a:rPr lang="zh-CN" altLang="en-US" sz="3700" dirty="0"/>
              <a:t>而言，二乘不知有第八识，不知万法唯心之理，执着于涅槃空境，不能回小向大、从空入有</a:t>
            </a:r>
            <a:r>
              <a:rPr lang="zh-CN" altLang="en-US" sz="3700" dirty="0" smtClean="0"/>
              <a:t>，未得假观智，故</a:t>
            </a:r>
            <a:r>
              <a:rPr lang="zh-CN" altLang="en-US" sz="3700" dirty="0"/>
              <a:t>有觉结在（</a:t>
            </a:r>
            <a:r>
              <a:rPr lang="zh-CN" altLang="en-US" sz="3700" dirty="0" smtClean="0"/>
              <a:t>执偏空</a:t>
            </a:r>
            <a:r>
              <a:rPr lang="zh-CN" altLang="en-US" sz="3700" dirty="0"/>
              <a:t>）</a:t>
            </a:r>
            <a:r>
              <a:rPr lang="zh-CN" altLang="en-US" sz="3700" dirty="0" smtClean="0"/>
              <a:t>。</a:t>
            </a:r>
            <a:endParaRPr lang="en-US" altLang="zh-CN" sz="37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700" dirty="0"/>
              <a:t> </a:t>
            </a:r>
            <a:r>
              <a:rPr lang="en-US" altLang="zh-CN" sz="3700" dirty="0" smtClean="0"/>
              <a:t>        </a:t>
            </a:r>
            <a:r>
              <a:rPr lang="zh-CN" altLang="en-US" sz="3700" dirty="0" smtClean="0"/>
              <a:t>三</a:t>
            </a:r>
            <a:r>
              <a:rPr lang="zh-CN" altLang="en-US" sz="3700" dirty="0"/>
              <a:t>贤位菩萨因知有第八识，知万法唯心，能发菩提心，能回小向大，能修假观智，从空入假，故能解二乘之觉结</a:t>
            </a:r>
            <a:r>
              <a:rPr lang="zh-CN" altLang="en-US" sz="3700" dirty="0" smtClean="0"/>
              <a:t>。</a:t>
            </a:r>
            <a:r>
              <a:rPr lang="zh-CN" altLang="en-US" sz="3700" dirty="0" smtClean="0">
                <a:solidFill>
                  <a:srgbClr val="FF0000"/>
                </a:solidFill>
              </a:rPr>
              <a:t>三贤虽能以思慧（假观智）解二乘之觉结，然此思慧亦是结，谓之空结。</a:t>
            </a:r>
            <a:endParaRPr lang="zh-CN" altLang="en-US" sz="3700" dirty="0">
              <a:solidFill>
                <a:srgbClr val="FF0000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700" dirty="0" smtClean="0"/>
              <a:t>         三</a:t>
            </a:r>
            <a:r>
              <a:rPr lang="zh-CN" altLang="en-US" sz="3700" dirty="0"/>
              <a:t>贤位</a:t>
            </a:r>
            <a:r>
              <a:rPr lang="zh-CN" altLang="en-US" sz="3700" dirty="0" smtClean="0"/>
              <a:t>菩萨之十行修</a:t>
            </a:r>
            <a:r>
              <a:rPr lang="zh-CN" altLang="en-US" sz="3700" dirty="0"/>
              <a:t>假观智</a:t>
            </a:r>
            <a:r>
              <a:rPr lang="zh-CN" altLang="en-US" sz="3700" dirty="0" smtClean="0"/>
              <a:t>，十向修中道智，从</a:t>
            </a:r>
            <a:r>
              <a:rPr lang="zh-CN" altLang="en-US" sz="3700" dirty="0"/>
              <a:t>空起用</a:t>
            </a:r>
            <a:r>
              <a:rPr lang="zh-CN" altLang="en-US" sz="3700" dirty="0" smtClean="0"/>
              <a:t>，能断</a:t>
            </a:r>
            <a:r>
              <a:rPr lang="zh-CN" altLang="en-US" sz="3700" dirty="0"/>
              <a:t>尘沙惑，初</a:t>
            </a:r>
            <a:r>
              <a:rPr lang="zh-CN" altLang="en-US" sz="3700" dirty="0" smtClean="0"/>
              <a:t>离法</a:t>
            </a:r>
            <a:r>
              <a:rPr lang="zh-CN" altLang="en-US" sz="3700" dirty="0"/>
              <a:t>我</a:t>
            </a:r>
            <a:r>
              <a:rPr lang="zh-CN" altLang="en-US" sz="3700" dirty="0" smtClean="0"/>
              <a:t>执。然犹有众生可度，有佛道可成，犹</a:t>
            </a:r>
            <a:r>
              <a:rPr lang="zh-CN" altLang="en-US" sz="3700" dirty="0"/>
              <a:t>有空结</a:t>
            </a:r>
            <a:r>
              <a:rPr lang="zh-CN" altLang="en-US" sz="3700" dirty="0" smtClean="0"/>
              <a:t>在（空结</a:t>
            </a:r>
            <a:r>
              <a:rPr lang="zh-CN" altLang="en-US" sz="3700" dirty="0"/>
              <a:t>者</a:t>
            </a:r>
            <a:r>
              <a:rPr lang="zh-CN" altLang="en-US" sz="3700" dirty="0" smtClean="0"/>
              <a:t>，三</a:t>
            </a:r>
            <a:r>
              <a:rPr lang="zh-CN" altLang="en-US" sz="3700" dirty="0"/>
              <a:t>贤以假观</a:t>
            </a:r>
            <a:r>
              <a:rPr lang="zh-CN" altLang="en-US" sz="3700" dirty="0" smtClean="0"/>
              <a:t>智，虽然能空</a:t>
            </a:r>
            <a:r>
              <a:rPr lang="zh-CN" altLang="en-US" sz="3700" dirty="0"/>
              <a:t>掉二乘执偏空，此假观智亦是结</a:t>
            </a:r>
            <a:r>
              <a:rPr lang="zh-CN" altLang="en-US" sz="3700" dirty="0" smtClean="0"/>
              <a:t>，以其俱生法执未亡，执有众生可度，有佛道可成，谓</a:t>
            </a:r>
            <a:r>
              <a:rPr lang="zh-CN" altLang="en-US" sz="3700" dirty="0"/>
              <a:t>之空</a:t>
            </a:r>
            <a:r>
              <a:rPr lang="zh-CN" altLang="en-US" sz="3700" dirty="0" smtClean="0"/>
              <a:t>结）。十向修中道智成就，进入初地，故地上</a:t>
            </a:r>
            <a:r>
              <a:rPr lang="zh-CN" altLang="en-US" sz="3700" dirty="0"/>
              <a:t>菩萨解空结，依中道智，断无明惑</a:t>
            </a:r>
            <a:r>
              <a:rPr lang="zh-CN" altLang="en-US" sz="3700" dirty="0" smtClean="0"/>
              <a:t>，破俱生法执，证</a:t>
            </a:r>
            <a:r>
              <a:rPr lang="zh-CN" altLang="en-US" sz="3700" dirty="0"/>
              <a:t>俱</a:t>
            </a:r>
            <a:r>
              <a:rPr lang="zh-CN" altLang="en-US" sz="3700" dirty="0" smtClean="0"/>
              <a:t>空。</a:t>
            </a:r>
            <a:r>
              <a:rPr lang="zh-CN" altLang="en-US" sz="3700" dirty="0" smtClean="0">
                <a:solidFill>
                  <a:srgbClr val="FF0000"/>
                </a:solidFill>
              </a:rPr>
              <a:t>地上菩萨虽能以修慧（中道智）解三贤之空结，证俱空，然此俱空不离能所，亦是结，谓之灭结。</a:t>
            </a:r>
            <a:endParaRPr lang="en-US" altLang="zh-CN" sz="3700" dirty="0" smtClean="0">
              <a:solidFill>
                <a:srgbClr val="FF0000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700" dirty="0"/>
              <a:t> </a:t>
            </a:r>
            <a:r>
              <a:rPr lang="en-US" altLang="zh-CN" sz="3700" dirty="0" smtClean="0"/>
              <a:t>        </a:t>
            </a:r>
            <a:r>
              <a:rPr lang="zh-CN" altLang="en-US" sz="3700" dirty="0" smtClean="0"/>
              <a:t>菩萨证俱空之后，犹未尽第八识之生灭相（生灭与不生灭不灭和合），故犹</a:t>
            </a:r>
            <a:r>
              <a:rPr lang="zh-CN" altLang="en-US" sz="3700" dirty="0"/>
              <a:t>有灭结在。灭结断尽，方登佛地。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700" dirty="0" smtClean="0"/>
              <a:t>         现</a:t>
            </a:r>
            <a:r>
              <a:rPr lang="zh-CN" altLang="en-US" sz="3700" dirty="0"/>
              <a:t>列表解如下：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8900354"/>
      </p:ext>
    </p:extLst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5564378"/>
              </p:ext>
            </p:extLst>
          </p:nvPr>
        </p:nvGraphicFramePr>
        <p:xfrm>
          <a:off x="107950" y="49213"/>
          <a:ext cx="8928546" cy="67203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99844"/>
                <a:gridCol w="288047"/>
                <a:gridCol w="2088127"/>
                <a:gridCol w="3384376"/>
                <a:gridCol w="1368152"/>
              </a:tblGrid>
              <a:tr h="52019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解根尘二结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26" marR="91426" marT="45715" marB="45715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解觉结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26" marR="91426" marT="45715" marB="45715"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31" marR="9143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解空结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26" marR="91426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解灭结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26" marR="91426" marT="45715" marB="45715"/>
                </a:tc>
              </a:tr>
              <a:tr h="199310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凡夫执有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26" marR="91426" marT="45715" marB="45715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二乘执空</a:t>
                      </a:r>
                      <a:endParaRPr lang="en-US" altLang="zh-CN" sz="240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l"/>
                      <a:r>
                        <a:rPr lang="en-US" altLang="zh-CN" sz="1800" b="1" dirty="0" smtClean="0">
                          <a:latin typeface="楷体" pitchFamily="49" charset="-122"/>
                          <a:ea typeface="楷体" pitchFamily="49" charset="-122"/>
                        </a:rPr>
                        <a:t>(</a:t>
                      </a:r>
                      <a:r>
                        <a:rPr lang="zh-CN" altLang="en-US" sz="1800" b="1" dirty="0" smtClean="0">
                          <a:latin typeface="楷体" pitchFamily="49" charset="-122"/>
                          <a:ea typeface="楷体" pitchFamily="49" charset="-122"/>
                        </a:rPr>
                        <a:t>二乘执离根尘二结之空境为涅槃，迷于假观智，未破尘沙惑</a:t>
                      </a:r>
                      <a:r>
                        <a:rPr lang="en-US" altLang="zh-CN" sz="1800" b="1" dirty="0" smtClean="0">
                          <a:latin typeface="楷体" pitchFamily="49" charset="-122"/>
                          <a:ea typeface="楷体" pitchFamily="49" charset="-122"/>
                        </a:rPr>
                        <a:t>)</a:t>
                      </a:r>
                      <a:endParaRPr lang="zh-CN" altLang="en-US" sz="18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26" marR="91426" marT="45715" marB="45715"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31" marR="9143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菩萨著凡圣见</a:t>
                      </a:r>
                      <a:endParaRPr lang="en-US" altLang="zh-CN" sz="240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l"/>
                      <a:r>
                        <a:rPr lang="zh-CN" altLang="en-US" sz="1800" b="1" dirty="0" smtClean="0">
                          <a:latin typeface="楷体" pitchFamily="49" charset="-122"/>
                          <a:ea typeface="楷体" pitchFamily="49" charset="-122"/>
                        </a:rPr>
                        <a:t>（三贤位菩萨依假观智，从空返有，回自向他，回小向大，回理向事，广行无相六度，然执有众生可度、有佛道可成，法执未妄，未破无明惑）</a:t>
                      </a:r>
                      <a:endParaRPr lang="zh-CN" altLang="en-US" sz="18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26" marR="91426" marT="45715" marB="45715"/>
                </a:tc>
                <a:tc rowSpan="3">
                  <a:txBody>
                    <a:bodyPr/>
                    <a:lstStyle/>
                    <a:p>
                      <a:pPr algn="l"/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八地以 上菩萨，依中道智，破灭结，解菩萨缚，断根本无明惑，证寂灭，入佛地。</a:t>
                      </a:r>
                      <a:endParaRPr lang="en-US" altLang="zh-CN" sz="240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26" marR="91426" marT="45715" marB="4571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3533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二乘依空观智（闻慧），破根尘结，证人我空，去凡夫缚，破见思惑。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26" marR="91426" marT="45715" marB="4571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三贤依假观智（思慧），破觉结（闻慧），初证法我空，去二乘缚，破尘沙惑（破尽即入初地）。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26" marR="91426" marT="45715" marB="4571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31" marR="91431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初地至七地菩萨依中道智（修慧），破空结（思慧。三贤以思慧、假观智</a:t>
                      </a:r>
                      <a:r>
                        <a:rPr lang="en-US" altLang="zh-CN" sz="2400" b="1" dirty="0" smtClean="0">
                          <a:latin typeface="楷体" pitchFamily="49" charset="-122"/>
                          <a:ea typeface="楷体" pitchFamily="49" charset="-122"/>
                        </a:rPr>
                        <a:t>,</a:t>
                      </a:r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空掉二乘执偏空，此假观智亦是结，谓之空结），证俱空，破枝末无明惑。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26" marR="91426" marT="45715" marB="4571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18966"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二乘三贤位断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26" marR="91426" marT="45715" marB="4571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初地至七地菩萨位断</a:t>
                      </a:r>
                    </a:p>
                  </a:txBody>
                  <a:tcPr marL="91426" marR="91426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26" marR="91426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6355">
                <a:tc gridSpan="2">
                  <a:txBody>
                    <a:bodyPr/>
                    <a:lstStyle/>
                    <a:p>
                      <a:pPr algn="l"/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此根初解，先证人空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26" marR="91426" marT="45715" marB="4571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空性圆明，成法解脱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26" marR="91426" marT="45715" marB="4571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解脱法已，俱空不生</a:t>
                      </a:r>
                      <a:endParaRPr lang="en-US" altLang="zh-CN" sz="240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l"/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（证无生法忍，入等正觉）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26" marR="91426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52773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20000"/>
              </a:lnSpc>
              <a:buNone/>
              <a:defRPr/>
            </a:pPr>
            <a:r>
              <a:rPr lang="en-US" altLang="zh-CN" sz="5100" b="1" dirty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5100" b="1" dirty="0">
                <a:latin typeface="黑体" pitchFamily="49" charset="-122"/>
                <a:ea typeface="黑体" pitchFamily="49" charset="-122"/>
              </a:rPr>
              <a:t>、药王药上观</a:t>
            </a:r>
            <a:r>
              <a:rPr lang="zh-CN" altLang="en-US" sz="5100" b="1" dirty="0" smtClean="0">
                <a:latin typeface="黑体" pitchFamily="49" charset="-122"/>
                <a:ea typeface="黑体" pitchFamily="49" charset="-122"/>
              </a:rPr>
              <a:t>味</a:t>
            </a:r>
            <a:endParaRPr lang="en-US" altLang="zh-CN" sz="5100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  <a:buNone/>
              <a:defRPr/>
            </a:pPr>
            <a:r>
              <a:rPr lang="zh-CN" altLang="en-US" sz="5100" b="1" dirty="0" smtClean="0">
                <a:latin typeface="仿宋_GB2312" pitchFamily="49" charset="-122"/>
                <a:ea typeface="仿宋_GB2312" pitchFamily="49" charset="-122"/>
              </a:rPr>
              <a:t>      </a:t>
            </a:r>
            <a:r>
              <a:rPr lang="zh-CN" altLang="en-US" sz="5100" b="1" dirty="0" smtClean="0">
                <a:latin typeface="楷体" pitchFamily="49" charset="-122"/>
                <a:ea typeface="楷体" pitchFamily="49" charset="-122"/>
              </a:rPr>
              <a:t>药王、药</a:t>
            </a:r>
            <a:r>
              <a:rPr lang="zh-CN" altLang="en-US" sz="5100" b="1" dirty="0">
                <a:latin typeface="楷体" pitchFamily="49" charset="-122"/>
                <a:ea typeface="楷体" pitchFamily="49" charset="-122"/>
              </a:rPr>
              <a:t>上二法王子</a:t>
            </a:r>
            <a:r>
              <a:rPr lang="zh-CN" altLang="en-US" sz="51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（堪绍佛种故称法王子）</a:t>
            </a:r>
            <a:r>
              <a:rPr lang="zh-CN" altLang="en-US" sz="51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5100" b="1" dirty="0" smtClean="0">
                <a:latin typeface="楷体" pitchFamily="49" charset="-122"/>
                <a:ea typeface="楷体" pitchFamily="49" charset="-122"/>
              </a:rPr>
              <a:t>并</a:t>
            </a:r>
            <a:r>
              <a:rPr lang="zh-CN" altLang="en-US" sz="5100" b="1" dirty="0">
                <a:latin typeface="楷体" pitchFamily="49" charset="-122"/>
                <a:ea typeface="楷体" pitchFamily="49" charset="-122"/>
              </a:rPr>
              <a:t>在会中五百梵</a:t>
            </a:r>
            <a:r>
              <a:rPr lang="zh-CN" altLang="en-US" sz="5100" b="1" dirty="0" smtClean="0">
                <a:latin typeface="楷体" pitchFamily="49" charset="-122"/>
                <a:ea typeface="楷体" pitchFamily="49" charset="-122"/>
              </a:rPr>
              <a:t>天，即</a:t>
            </a:r>
            <a:r>
              <a:rPr lang="zh-CN" altLang="en-US" sz="5100" b="1" dirty="0">
                <a:latin typeface="楷体" pitchFamily="49" charset="-122"/>
                <a:ea typeface="楷体" pitchFamily="49" charset="-122"/>
              </a:rPr>
              <a:t>从座</a:t>
            </a:r>
            <a:r>
              <a:rPr lang="zh-CN" altLang="en-US" sz="5100" b="1" dirty="0" smtClean="0">
                <a:latin typeface="楷体" pitchFamily="49" charset="-122"/>
                <a:ea typeface="楷体" pitchFamily="49" charset="-122"/>
              </a:rPr>
              <a:t>起，顶</a:t>
            </a:r>
            <a:r>
              <a:rPr lang="zh-CN" altLang="en-US" sz="5100" b="1" dirty="0">
                <a:latin typeface="楷体" pitchFamily="49" charset="-122"/>
                <a:ea typeface="楷体" pitchFamily="49" charset="-122"/>
              </a:rPr>
              <a:t>礼佛</a:t>
            </a:r>
            <a:r>
              <a:rPr lang="zh-CN" altLang="en-US" sz="5100" b="1" dirty="0" smtClean="0">
                <a:latin typeface="楷体" pitchFamily="49" charset="-122"/>
                <a:ea typeface="楷体" pitchFamily="49" charset="-122"/>
              </a:rPr>
              <a:t>足，而</a:t>
            </a:r>
            <a:r>
              <a:rPr lang="zh-CN" altLang="en-US" sz="5100" b="1" dirty="0">
                <a:latin typeface="楷体" pitchFamily="49" charset="-122"/>
                <a:ea typeface="楷体" pitchFamily="49" charset="-122"/>
              </a:rPr>
              <a:t>白佛</a:t>
            </a:r>
            <a:r>
              <a:rPr lang="zh-CN" altLang="en-US" sz="5100" b="1" dirty="0" smtClean="0">
                <a:latin typeface="楷体" pitchFamily="49" charset="-122"/>
                <a:ea typeface="楷体" pitchFamily="49" charset="-122"/>
              </a:rPr>
              <a:t>言：“我</a:t>
            </a:r>
            <a:r>
              <a:rPr lang="zh-CN" altLang="en-US" sz="5100" b="1" dirty="0">
                <a:latin typeface="楷体" pitchFamily="49" charset="-122"/>
                <a:ea typeface="楷体" pitchFamily="49" charset="-122"/>
              </a:rPr>
              <a:t>无始</a:t>
            </a:r>
            <a:r>
              <a:rPr lang="zh-CN" altLang="en-US" sz="5100" b="1" dirty="0" smtClean="0">
                <a:latin typeface="楷体" pitchFamily="49" charset="-122"/>
                <a:ea typeface="楷体" pitchFamily="49" charset="-122"/>
              </a:rPr>
              <a:t>劫，为</a:t>
            </a:r>
            <a:r>
              <a:rPr lang="zh-CN" altLang="en-US" sz="5100" b="1" dirty="0">
                <a:latin typeface="楷体" pitchFamily="49" charset="-122"/>
                <a:ea typeface="楷体" pitchFamily="49" charset="-122"/>
              </a:rPr>
              <a:t>世</a:t>
            </a:r>
            <a:r>
              <a:rPr lang="zh-CN" altLang="en-US" sz="5100" b="1" dirty="0" smtClean="0">
                <a:latin typeface="楷体" pitchFamily="49" charset="-122"/>
                <a:ea typeface="楷体" pitchFamily="49" charset="-122"/>
              </a:rPr>
              <a:t>良医，口中</a:t>
            </a:r>
            <a:r>
              <a:rPr lang="zh-CN" altLang="en-US" sz="5100" b="1" dirty="0">
                <a:latin typeface="楷体" pitchFamily="49" charset="-122"/>
                <a:ea typeface="楷体" pitchFamily="49" charset="-122"/>
              </a:rPr>
              <a:t>尝此娑婆</a:t>
            </a:r>
            <a:r>
              <a:rPr lang="zh-CN" altLang="en-US" sz="5100" b="1" dirty="0" smtClean="0">
                <a:latin typeface="楷体" pitchFamily="49" charset="-122"/>
                <a:ea typeface="楷体" pitchFamily="49" charset="-122"/>
              </a:rPr>
              <a:t>世界，草木金石，名数</a:t>
            </a:r>
            <a:r>
              <a:rPr lang="zh-CN" altLang="en-US" sz="5100" b="1" dirty="0">
                <a:latin typeface="楷体" pitchFamily="49" charset="-122"/>
                <a:ea typeface="楷体" pitchFamily="49" charset="-122"/>
              </a:rPr>
              <a:t>凡有</a:t>
            </a:r>
            <a:r>
              <a:rPr lang="zh-CN" altLang="en-US" sz="5100" b="1" dirty="0" smtClean="0">
                <a:latin typeface="楷体" pitchFamily="49" charset="-122"/>
                <a:ea typeface="楷体" pitchFamily="49" charset="-122"/>
              </a:rPr>
              <a:t>十万八千，如是</a:t>
            </a:r>
            <a:r>
              <a:rPr lang="zh-CN" altLang="en-US" sz="5100" b="1" dirty="0">
                <a:latin typeface="楷体" pitchFamily="49" charset="-122"/>
                <a:ea typeface="楷体" pitchFamily="49" charset="-122"/>
              </a:rPr>
              <a:t>悉</a:t>
            </a:r>
            <a:r>
              <a:rPr lang="zh-CN" altLang="en-US" sz="5100" b="1" dirty="0" smtClean="0">
                <a:latin typeface="楷体" pitchFamily="49" charset="-122"/>
                <a:ea typeface="楷体" pitchFamily="49" charset="-122"/>
              </a:rPr>
              <a:t>知，若</a:t>
            </a:r>
            <a:r>
              <a:rPr lang="zh-CN" altLang="en-US" sz="5100" b="1" dirty="0">
                <a:latin typeface="楷体" pitchFamily="49" charset="-122"/>
                <a:ea typeface="楷体" pitchFamily="49" charset="-122"/>
              </a:rPr>
              <a:t>醋咸淡甘辛等</a:t>
            </a:r>
            <a:r>
              <a:rPr lang="zh-CN" altLang="en-US" sz="5100" b="1" dirty="0" smtClean="0">
                <a:latin typeface="楷体" pitchFamily="49" charset="-122"/>
                <a:ea typeface="楷体" pitchFamily="49" charset="-122"/>
              </a:rPr>
              <a:t>味，并</a:t>
            </a:r>
            <a:r>
              <a:rPr lang="zh-CN" altLang="en-US" sz="5100" b="1" dirty="0">
                <a:latin typeface="楷体" pitchFamily="49" charset="-122"/>
                <a:ea typeface="楷体" pitchFamily="49" charset="-122"/>
              </a:rPr>
              <a:t>诸和</a:t>
            </a:r>
            <a:r>
              <a:rPr lang="zh-CN" altLang="en-US" sz="5100" b="1" dirty="0" smtClean="0">
                <a:latin typeface="楷体" pitchFamily="49" charset="-122"/>
                <a:ea typeface="楷体" pitchFamily="49" charset="-122"/>
              </a:rPr>
              <a:t>合，俱</a:t>
            </a:r>
            <a:r>
              <a:rPr lang="zh-CN" altLang="en-US" sz="5100" b="1" dirty="0">
                <a:latin typeface="楷体" pitchFamily="49" charset="-122"/>
                <a:ea typeface="楷体" pitchFamily="49" charset="-122"/>
              </a:rPr>
              <a:t>生</a:t>
            </a:r>
            <a:r>
              <a:rPr lang="zh-CN" altLang="en-US" sz="5100" b="1" dirty="0" smtClean="0">
                <a:latin typeface="楷体" pitchFamily="49" charset="-122"/>
                <a:ea typeface="楷体" pitchFamily="49" charset="-122"/>
              </a:rPr>
              <a:t>变异，是</a:t>
            </a:r>
            <a:r>
              <a:rPr lang="zh-CN" altLang="en-US" sz="5100" b="1" dirty="0">
                <a:latin typeface="楷体" pitchFamily="49" charset="-122"/>
                <a:ea typeface="楷体" pitchFamily="49" charset="-122"/>
              </a:rPr>
              <a:t>冷是</a:t>
            </a:r>
            <a:r>
              <a:rPr lang="zh-CN" altLang="en-US" sz="5100" b="1" dirty="0" smtClean="0">
                <a:latin typeface="楷体" pitchFamily="49" charset="-122"/>
                <a:ea typeface="楷体" pitchFamily="49" charset="-122"/>
              </a:rPr>
              <a:t>热，有毒无毒，悉</a:t>
            </a:r>
            <a:r>
              <a:rPr lang="zh-CN" altLang="en-US" sz="5100" b="1" dirty="0">
                <a:latin typeface="楷体" pitchFamily="49" charset="-122"/>
                <a:ea typeface="楷体" pitchFamily="49" charset="-122"/>
              </a:rPr>
              <a:t>能遍知。</a:t>
            </a:r>
            <a:r>
              <a:rPr lang="zh-CN" altLang="en-US" sz="51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承事</a:t>
            </a:r>
            <a:r>
              <a:rPr lang="zh-CN" altLang="en-US" sz="51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如来，了</a:t>
            </a:r>
            <a:r>
              <a:rPr lang="zh-CN" altLang="en-US" sz="51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知味性非空非</a:t>
            </a:r>
            <a:r>
              <a:rPr lang="zh-CN" altLang="en-US" sz="51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有，非</a:t>
            </a:r>
            <a:r>
              <a:rPr lang="zh-CN" altLang="en-US" sz="51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即</a:t>
            </a:r>
            <a:r>
              <a:rPr lang="zh-CN" altLang="en-US" sz="51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身心，非</a:t>
            </a:r>
            <a:r>
              <a:rPr lang="zh-CN" altLang="en-US" sz="51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离</a:t>
            </a:r>
            <a:r>
              <a:rPr lang="zh-CN" altLang="en-US" sz="51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身心，分别</a:t>
            </a:r>
            <a:r>
              <a:rPr lang="zh-CN" altLang="en-US" sz="51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味</a:t>
            </a:r>
            <a:r>
              <a:rPr lang="zh-CN" altLang="en-US" sz="51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因，从</a:t>
            </a:r>
            <a:r>
              <a:rPr lang="zh-CN" altLang="en-US" sz="51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是开悟。</a:t>
            </a:r>
            <a:r>
              <a:rPr lang="zh-CN" altLang="en-US" sz="5100" b="1" dirty="0">
                <a:latin typeface="楷体" pitchFamily="49" charset="-122"/>
                <a:ea typeface="楷体" pitchFamily="49" charset="-122"/>
              </a:rPr>
              <a:t>蒙佛如来印我昆季</a:t>
            </a:r>
            <a:r>
              <a:rPr lang="zh-CN" altLang="en-US" sz="5100" b="1" dirty="0" smtClean="0">
                <a:latin typeface="楷体" pitchFamily="49" charset="-122"/>
                <a:ea typeface="楷体" pitchFamily="49" charset="-122"/>
              </a:rPr>
              <a:t>药王、药</a:t>
            </a:r>
            <a:r>
              <a:rPr lang="zh-CN" altLang="en-US" sz="5100" b="1" dirty="0">
                <a:latin typeface="楷体" pitchFamily="49" charset="-122"/>
                <a:ea typeface="楷体" pitchFamily="49" charset="-122"/>
              </a:rPr>
              <a:t>上二菩萨</a:t>
            </a:r>
            <a:r>
              <a:rPr lang="zh-CN" altLang="en-US" sz="5100" b="1" dirty="0" smtClean="0">
                <a:latin typeface="楷体" pitchFamily="49" charset="-122"/>
                <a:ea typeface="楷体" pitchFamily="49" charset="-122"/>
              </a:rPr>
              <a:t>名，今于会中为法王子。</a:t>
            </a:r>
            <a:r>
              <a:rPr lang="zh-CN" altLang="en-US" sz="51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因味觉明</a:t>
            </a:r>
            <a:r>
              <a:rPr lang="zh-CN" altLang="en-US" sz="51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（观味性非因缘非自然，悟味性本空，当体即如来藏性，开发本觉妙</a:t>
            </a:r>
            <a:r>
              <a:rPr lang="zh-CN" altLang="en-US" sz="51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明。长水：观味之因，从何而有？空、有、身、心，若即若离，俱无生处。了知，即观察也。无生处故，尘味寂然，分别即息，能所亡泯，二俱绝朕，唯是一味清净宝觉，故云“从是开悟”，即证无生忍</a:t>
            </a:r>
            <a:r>
              <a:rPr lang="zh-CN" altLang="en-US" sz="51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也）</a:t>
            </a:r>
            <a:r>
              <a:rPr lang="zh-CN" altLang="en-US" sz="5100" b="1" dirty="0" smtClean="0">
                <a:latin typeface="楷体" pitchFamily="49" charset="-122"/>
                <a:ea typeface="楷体" pitchFamily="49" charset="-122"/>
              </a:rPr>
              <a:t>，位</a:t>
            </a:r>
            <a:r>
              <a:rPr lang="zh-CN" altLang="en-US" sz="5100" b="1" dirty="0">
                <a:latin typeface="楷体" pitchFamily="49" charset="-122"/>
                <a:ea typeface="楷体" pitchFamily="49" charset="-122"/>
              </a:rPr>
              <a:t>登菩萨。佛问圆通如我所</a:t>
            </a:r>
            <a:r>
              <a:rPr lang="zh-CN" altLang="en-US" sz="5100" b="1" dirty="0" smtClean="0">
                <a:latin typeface="楷体" pitchFamily="49" charset="-122"/>
                <a:ea typeface="楷体" pitchFamily="49" charset="-122"/>
              </a:rPr>
              <a:t>证，味</a:t>
            </a:r>
            <a:r>
              <a:rPr lang="zh-CN" altLang="en-US" sz="5100" b="1" dirty="0">
                <a:latin typeface="楷体" pitchFamily="49" charset="-122"/>
                <a:ea typeface="楷体" pitchFamily="49" charset="-122"/>
              </a:rPr>
              <a:t>因为</a:t>
            </a:r>
            <a:r>
              <a:rPr lang="zh-CN" altLang="en-US" sz="5100" b="1" dirty="0" smtClean="0">
                <a:latin typeface="楷体" pitchFamily="49" charset="-122"/>
                <a:ea typeface="楷体" pitchFamily="49" charset="-122"/>
              </a:rPr>
              <a:t>上。”</a:t>
            </a:r>
            <a:r>
              <a:rPr lang="en-US" altLang="zh-CN" sz="3700" b="1" dirty="0" smtClean="0">
                <a:latin typeface="仿宋_GB2312" pitchFamily="49" charset="-122"/>
                <a:ea typeface="仿宋_GB2312" pitchFamily="49" charset="-122"/>
              </a:rPr>
              <a:t>    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27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25732666"/>
              </p:ext>
            </p:extLst>
          </p:nvPr>
        </p:nvGraphicFramePr>
        <p:xfrm>
          <a:off x="107505" y="46153"/>
          <a:ext cx="8856985" cy="66952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71397"/>
                <a:gridCol w="1771397"/>
                <a:gridCol w="1771397"/>
                <a:gridCol w="1771397"/>
                <a:gridCol w="1771397"/>
              </a:tblGrid>
              <a:tr h="422669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</a:rPr>
                        <a:t>解尘结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</a:rPr>
                        <a:t>解根结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</a:rPr>
                        <a:t>解觉结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</a:rPr>
                        <a:t>解空结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</a:rPr>
                        <a:t>解灭结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</a:tr>
              <a:tr h="1279986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初于闻中，入流亡所，所入既寂，动静二相，了然不生。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如是渐增，闻所闻尽。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尽闻不住，觉所觉空。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空觉极圆，空所空灭。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生灭既灭，寂灭现前。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386972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数、随、止门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观门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还门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净门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86972">
                <a:tc gridSpan="2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空观（闻慧）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假观（思慧）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中道观（修慧）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86972">
                <a:tc gridSpan="2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破见思惑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破尘沙惑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破无明惑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84643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超色阴、劫浊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超受阴、见浊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超想阴、烦恼浊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超行阴、众生浊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超识阴、命浊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684643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观行位、别十信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相似位、别三贤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分证、究竟，别十地、等妙二觉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66727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别十信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别初住至七住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别八住至十向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别初地至七地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别八地至妙觉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684643">
                <a:tc rowSpan="2">
                  <a:txBody>
                    <a:bodyPr/>
                    <a:lstStyle/>
                    <a:p>
                      <a:endParaRPr lang="en-US" altLang="zh-CN" sz="200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圆五品弟子位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圆初信至七信</a:t>
                      </a:r>
                      <a:endParaRPr lang="en-US" altLang="zh-CN" sz="200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圆八信至十信</a:t>
                      </a:r>
                      <a:endParaRPr lang="en-US" altLang="zh-CN" sz="200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圆初住至七住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圆八住至初行、二行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97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十信位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圆初住至十地、等、妙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07099">
                <a:tc gridSpan="2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初证人空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成法解脱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俱空不生，得无生忍，入流成正觉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1693919"/>
      </p:ext>
    </p:extLst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7114740"/>
              </p:ext>
            </p:extLst>
          </p:nvPr>
        </p:nvGraphicFramePr>
        <p:xfrm>
          <a:off x="25052" y="-30527"/>
          <a:ext cx="9144002" cy="6888527"/>
        </p:xfrm>
        <a:graphic>
          <a:graphicData uri="http://schemas.openxmlformats.org/drawingml/2006/table">
            <a:tbl>
              <a:tblPr firstRow="1" firstCol="1" bandRow="1"/>
              <a:tblGrid>
                <a:gridCol w="1234580"/>
                <a:gridCol w="360040"/>
                <a:gridCol w="1296144"/>
                <a:gridCol w="1028707"/>
                <a:gridCol w="1203541"/>
                <a:gridCol w="1385152"/>
                <a:gridCol w="2635838"/>
              </a:tblGrid>
              <a:tr h="545587">
                <a:tc gridSpan="2">
                  <a:txBody>
                    <a:bodyPr/>
                    <a:lstStyle/>
                    <a:p>
                      <a:pPr indent="262255"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b="1" kern="0" dirty="0">
                          <a:effectLst/>
                          <a:latin typeface="Calibri"/>
                          <a:ea typeface="黑体"/>
                          <a:cs typeface="Courier New"/>
                        </a:rPr>
                        <a:t>解六结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b="1" kern="0" dirty="0">
                          <a:effectLst/>
                          <a:latin typeface="Calibri"/>
                          <a:ea typeface="黑体"/>
                          <a:cs typeface="Courier New"/>
                        </a:rPr>
                        <a:t>离幻五句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b="1" kern="0" dirty="0">
                          <a:effectLst/>
                          <a:latin typeface="Calibri"/>
                          <a:ea typeface="黑体"/>
                          <a:cs typeface="Courier New"/>
                        </a:rPr>
                        <a:t>能观之幻智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b="1" kern="0" dirty="0">
                          <a:effectLst/>
                          <a:latin typeface="Calibri"/>
                          <a:ea typeface="黑体"/>
                          <a:cs typeface="Courier New"/>
                        </a:rPr>
                        <a:t>所观之幻境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b="1" kern="0">
                          <a:effectLst/>
                          <a:latin typeface="Calibri"/>
                          <a:ea typeface="黑体"/>
                          <a:cs typeface="Courier New"/>
                        </a:rPr>
                        <a:t>离幻解结功成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b="1" kern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黑体"/>
                          <a:cs typeface="Courier New"/>
                        </a:rPr>
                        <a:t>观智未亡即落四相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396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b="1" kern="0">
                          <a:effectLst/>
                          <a:latin typeface="Calibri"/>
                          <a:ea typeface="楷体"/>
                          <a:cs typeface="Courier New"/>
                        </a:rPr>
                        <a:t>初于闻中，入流亡所，所入既寂，动静二相，了然不生。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b="1" kern="0">
                          <a:effectLst/>
                          <a:latin typeface="Calibri"/>
                          <a:ea typeface="楷体"/>
                          <a:cs typeface="Courier New"/>
                        </a:rPr>
                        <a:t>解尘结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b="1" kern="0">
                          <a:effectLst/>
                          <a:latin typeface="Calibri"/>
                          <a:ea typeface="楷体"/>
                          <a:cs typeface="Courier New"/>
                        </a:rPr>
                        <a:t>远离一切幻化虚妄境界。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b="1" kern="0">
                          <a:effectLst/>
                          <a:latin typeface="Calibri"/>
                          <a:ea typeface="楷体"/>
                          <a:cs typeface="Courier New"/>
                        </a:rPr>
                        <a:t>能闻：闻慧（因行之空观智）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b="1" kern="0" dirty="0">
                          <a:effectLst/>
                          <a:latin typeface="Calibri"/>
                          <a:ea typeface="楷体"/>
                          <a:cs typeface="Courier New"/>
                        </a:rPr>
                        <a:t>所闻：动静二相。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b="1" kern="0" dirty="0">
                          <a:effectLst/>
                          <a:latin typeface="Calibri"/>
                          <a:ea typeface="楷体"/>
                          <a:cs typeface="Courier New"/>
                        </a:rPr>
                        <a:t>功成：动静二相了然不生。解尘结。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b="1" kern="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楷体"/>
                          <a:cs typeface="Courier New"/>
                        </a:rPr>
                        <a:t>尘结既解，然能闻之闻慧未亡，是为根结，即是我相。【证相未亡——执能闻之闻慧】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117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b="1" kern="0">
                          <a:effectLst/>
                          <a:latin typeface="Calibri"/>
                          <a:ea typeface="楷体"/>
                          <a:cs typeface="Courier New"/>
                        </a:rPr>
                        <a:t>如是渐增，闻所闻尽。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b="1" kern="0">
                          <a:effectLst/>
                          <a:latin typeface="Calibri"/>
                          <a:ea typeface="楷体"/>
                          <a:cs typeface="Courier New"/>
                        </a:rPr>
                        <a:t>解根结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b="1" kern="0">
                          <a:effectLst/>
                          <a:latin typeface="Calibri"/>
                          <a:ea typeface="楷体"/>
                          <a:cs typeface="Courier New"/>
                        </a:rPr>
                        <a:t>由坚执持远离心故，心如幻者，亦复远离。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b="1" kern="0">
                          <a:effectLst/>
                          <a:latin typeface="Calibri"/>
                          <a:ea typeface="楷体"/>
                          <a:cs typeface="Courier New"/>
                        </a:rPr>
                        <a:t>能觉：空观智（慧闻之功成）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b="1" kern="0">
                          <a:effectLst/>
                          <a:latin typeface="Calibri"/>
                          <a:ea typeface="楷体"/>
                          <a:cs typeface="Courier New"/>
                        </a:rPr>
                        <a:t>所觉：动静二相了然不生。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b="1" kern="0">
                          <a:effectLst/>
                          <a:latin typeface="Calibri"/>
                          <a:ea typeface="楷体"/>
                          <a:cs typeface="Courier New"/>
                        </a:rPr>
                        <a:t>功成：闻所闻尽。解根结，破见思惑。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b="1" kern="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楷体"/>
                          <a:cs typeface="Courier New"/>
                        </a:rPr>
                        <a:t>根结既解，然能觉之空观智未亡，是为觉结，即是人相。【悟相未亡——执能觉之空观智】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212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b="1" kern="0">
                          <a:effectLst/>
                          <a:latin typeface="Calibri"/>
                          <a:ea typeface="楷体"/>
                          <a:cs typeface="Courier New"/>
                        </a:rPr>
                        <a:t>尽闻不住，觉所觉空。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b="1" kern="0">
                          <a:effectLst/>
                          <a:latin typeface="Calibri"/>
                          <a:ea typeface="楷体"/>
                          <a:cs typeface="Courier New"/>
                        </a:rPr>
                        <a:t>解觉结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b="1" kern="0">
                          <a:effectLst/>
                          <a:latin typeface="Calibri"/>
                          <a:ea typeface="楷体"/>
                          <a:cs typeface="Courier New"/>
                        </a:rPr>
                        <a:t>远离为幻，亦复远离。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b="1" kern="0">
                          <a:effectLst/>
                          <a:latin typeface="Calibri"/>
                          <a:ea typeface="楷体"/>
                          <a:cs typeface="Courier New"/>
                        </a:rPr>
                        <a:t>能空：思慧、假观智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b="1" kern="0">
                          <a:effectLst/>
                          <a:latin typeface="Calibri"/>
                          <a:ea typeface="楷体"/>
                          <a:cs typeface="Courier New"/>
                        </a:rPr>
                        <a:t>所空：闻所闻尽（根尘迥脱之空境）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b="1" kern="0">
                          <a:effectLst/>
                          <a:latin typeface="Calibri"/>
                          <a:ea typeface="楷体"/>
                          <a:cs typeface="Courier New"/>
                        </a:rPr>
                        <a:t>功成：觉所觉空。解觉结，破尘沙惑。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b="1" kern="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楷体"/>
                          <a:cs typeface="Courier New"/>
                        </a:rPr>
                        <a:t>作为觉结的空观智既解，然能空之思慧、假观智未亡，是为空结，即是众生相。【了相未亡——执能空之思慧、假观智】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676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b="1" kern="0">
                          <a:effectLst/>
                          <a:latin typeface="Calibri"/>
                          <a:ea typeface="楷体"/>
                          <a:cs typeface="Courier New"/>
                        </a:rPr>
                        <a:t>空觉极圆，空所空灭。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800" b="1" kern="0">
                          <a:effectLst/>
                          <a:latin typeface="楷体"/>
                          <a:ea typeface="宋体"/>
                          <a:cs typeface="Courier New"/>
                        </a:rPr>
                        <a:t> 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b="1" kern="0">
                          <a:effectLst/>
                          <a:latin typeface="Calibri"/>
                          <a:ea typeface="楷体"/>
                          <a:cs typeface="Courier New"/>
                        </a:rPr>
                        <a:t>解空结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b="1" kern="0">
                          <a:effectLst/>
                          <a:latin typeface="Calibri"/>
                          <a:ea typeface="楷体"/>
                          <a:cs typeface="Courier New"/>
                        </a:rPr>
                        <a:t>离远离幻，亦复远离。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b="1" kern="0">
                          <a:effectLst/>
                          <a:latin typeface="Calibri"/>
                          <a:ea typeface="楷体"/>
                          <a:cs typeface="Courier New"/>
                        </a:rPr>
                        <a:t>能灭：修慧、中道智。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b="1" kern="0" dirty="0">
                          <a:effectLst/>
                          <a:latin typeface="Calibri"/>
                          <a:ea typeface="楷体"/>
                          <a:cs typeface="Courier New"/>
                        </a:rPr>
                        <a:t>所灭：觉所觉空（空有、凡圣二边未泯）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b="1" kern="0">
                          <a:effectLst/>
                          <a:latin typeface="Calibri"/>
                          <a:ea typeface="楷体"/>
                          <a:cs typeface="Courier New"/>
                        </a:rPr>
                        <a:t>功成：空所空灭。解空结，破无明惑。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b="1" kern="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楷体"/>
                          <a:cs typeface="Courier New"/>
                        </a:rPr>
                        <a:t>作为空结的思慧、假观智既解，能灭之修慧、中道智未亡，生相未破，是为灭结现，即是寿者相。【觉相未亡——执能灭之修慧、中道智】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838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b="1" kern="0">
                          <a:effectLst/>
                          <a:latin typeface="Calibri"/>
                          <a:ea typeface="楷体"/>
                          <a:cs typeface="Courier New"/>
                        </a:rPr>
                        <a:t>生灭既灭，寂灭现前。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b="1" kern="0">
                          <a:effectLst/>
                          <a:latin typeface="Calibri"/>
                          <a:ea typeface="楷体"/>
                          <a:cs typeface="Courier New"/>
                        </a:rPr>
                        <a:t>解灭结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b="1" kern="0">
                          <a:effectLst/>
                          <a:latin typeface="Calibri"/>
                          <a:ea typeface="楷体"/>
                          <a:cs typeface="Courier New"/>
                        </a:rPr>
                        <a:t>得无所离，即除诸幻。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800" b="1" kern="0" dirty="0">
                          <a:effectLst/>
                          <a:latin typeface="Calibri"/>
                          <a:ea typeface="楷体"/>
                          <a:cs typeface="Courier New"/>
                        </a:rPr>
                        <a:t>泯三观之相，解灭结，能所双亡，智境双泯，归于寂灭一心。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1976419"/>
      </p:ext>
    </p:extLst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2452457"/>
              </p:ext>
            </p:extLst>
          </p:nvPr>
        </p:nvGraphicFramePr>
        <p:xfrm>
          <a:off x="0" y="-1"/>
          <a:ext cx="8892479" cy="6712893"/>
        </p:xfrm>
        <a:graphic>
          <a:graphicData uri="http://schemas.openxmlformats.org/drawingml/2006/table">
            <a:tbl>
              <a:tblPr firstRow="1" bandRow="1"/>
              <a:tblGrid>
                <a:gridCol w="892899"/>
                <a:gridCol w="994080"/>
                <a:gridCol w="1479124"/>
                <a:gridCol w="1478082"/>
                <a:gridCol w="1777453"/>
                <a:gridCol w="1331003"/>
                <a:gridCol w="939838"/>
              </a:tblGrid>
              <a:tr h="82530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600" b="1" kern="0" dirty="0">
                          <a:effectLst/>
                          <a:latin typeface="Calibri"/>
                          <a:ea typeface="黑体"/>
                          <a:cs typeface="Times New Roman"/>
                        </a:rPr>
                        <a:t>解六结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600" b="1" kern="0" dirty="0">
                          <a:effectLst/>
                          <a:latin typeface="Calibri"/>
                          <a:ea typeface="黑体"/>
                          <a:cs typeface="Times New Roman"/>
                        </a:rPr>
                        <a:t>六妙门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1200" dirty="0">
                          <a:effectLst/>
                          <a:latin typeface="Calibri"/>
                          <a:ea typeface="黑体"/>
                          <a:cs typeface="Arial"/>
                        </a:rPr>
                        <a:t>《圆觉》离幻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1200" dirty="0">
                          <a:effectLst/>
                          <a:latin typeface="Calibri"/>
                          <a:ea typeface="黑体"/>
                          <a:cs typeface="Arial"/>
                        </a:rPr>
                        <a:t>《圆觉》四相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1200">
                          <a:effectLst/>
                          <a:latin typeface="Calibri"/>
                          <a:ea typeface="黑体"/>
                          <a:cs typeface="Arial"/>
                        </a:rPr>
                        <a:t>三种观智重重拂迹，四种随顺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600" b="1" kern="0">
                          <a:effectLst/>
                          <a:latin typeface="Calibri"/>
                          <a:ea typeface="黑体"/>
                          <a:cs typeface="Times New Roman"/>
                        </a:rPr>
                        <a:t>百丈三句及透三句外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600" b="1" kern="0">
                          <a:effectLst/>
                          <a:latin typeface="Calibri"/>
                          <a:ea typeface="黑体"/>
                          <a:cs typeface="Times New Roman"/>
                        </a:rPr>
                        <a:t>临济四料简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700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600" b="1" kern="0">
                          <a:effectLst/>
                          <a:latin typeface="Calibri"/>
                          <a:ea typeface="楷体"/>
                          <a:cs typeface="Times New Roman"/>
                        </a:rPr>
                        <a:t>解尘结（动静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600" b="1" kern="0">
                          <a:effectLst/>
                          <a:latin typeface="Calibri"/>
                          <a:ea typeface="楷体"/>
                          <a:cs typeface="Times New Roman"/>
                        </a:rPr>
                        <a:t>二结）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600" b="1" kern="0">
                          <a:effectLst/>
                          <a:latin typeface="Calibri"/>
                          <a:ea typeface="楷体"/>
                          <a:cs typeface="Times New Roman"/>
                        </a:rPr>
                        <a:t>数随止三门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1200">
                          <a:effectLst/>
                          <a:latin typeface="Calibri"/>
                          <a:ea typeface="楷体"/>
                          <a:cs typeface="Arial"/>
                        </a:rPr>
                        <a:t>应当远离一切幻化虚妄境界。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120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楷体"/>
                          <a:cs typeface="Arial"/>
                        </a:rPr>
                        <a:t>若能离之闻慧未亡，即是我相。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1200" dirty="0">
                          <a:effectLst/>
                          <a:latin typeface="Calibri"/>
                          <a:ea typeface="楷体"/>
                          <a:cs typeface="Arial"/>
                        </a:rPr>
                        <a:t>以闻慧、空观智破凡夫执有。</a:t>
                      </a:r>
                      <a:r>
                        <a:rPr lang="zh-CN" sz="1600" b="1" kern="120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楷体"/>
                          <a:cs typeface="Arial"/>
                        </a:rPr>
                        <a:t>【凡夫随顺觉性，包括十信外凡随顺觉性和二乘内凡随顺觉性】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600" b="1" kern="0">
                          <a:effectLst/>
                          <a:latin typeface="Calibri"/>
                          <a:ea typeface="楷体"/>
                          <a:cs typeface="Times New Roman"/>
                        </a:rPr>
                        <a:t>初善，破凡夫缚。破有。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600" b="1" kern="0">
                          <a:effectLst/>
                          <a:latin typeface="Calibri"/>
                          <a:ea typeface="楷体"/>
                          <a:cs typeface="Times New Roman"/>
                        </a:rPr>
                        <a:t>夺境（所观境）不夺人（能观智）。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263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600" b="1" kern="0">
                          <a:effectLst/>
                          <a:latin typeface="Calibri"/>
                          <a:ea typeface="楷体"/>
                          <a:cs typeface="Times New Roman"/>
                        </a:rPr>
                        <a:t>解根结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600" b="1" kern="0">
                          <a:effectLst/>
                          <a:latin typeface="Calibri"/>
                          <a:ea typeface="楷体"/>
                          <a:cs typeface="Times New Roman"/>
                        </a:rPr>
                        <a:t>观门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TW" sz="1600" b="1" kern="1200">
                          <a:effectLst/>
                          <a:latin typeface="Calibri"/>
                          <a:ea typeface="楷体"/>
                          <a:cs typeface="Arial"/>
                        </a:rPr>
                        <a:t>由坚执持远离心故</a:t>
                      </a:r>
                      <a:r>
                        <a:rPr lang="zh-CN" sz="1600" b="1" kern="1200">
                          <a:effectLst/>
                          <a:latin typeface="Calibri"/>
                          <a:ea typeface="楷体"/>
                          <a:cs typeface="Arial"/>
                        </a:rPr>
                        <a:t>，心如幻者，亦复远离。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楷体"/>
                          <a:cs typeface="Arial"/>
                        </a:rPr>
                        <a:t>若能离之空观智未亡，即是人相。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05730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600" b="1" kern="0">
                          <a:effectLst/>
                          <a:latin typeface="Calibri"/>
                          <a:ea typeface="楷体"/>
                          <a:cs typeface="Times New Roman"/>
                        </a:rPr>
                        <a:t>解觉结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600" b="1" kern="0">
                          <a:effectLst/>
                          <a:latin typeface="Calibri"/>
                          <a:ea typeface="楷体"/>
                          <a:cs typeface="Times New Roman"/>
                        </a:rPr>
                        <a:t>还门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1200">
                          <a:effectLst/>
                          <a:latin typeface="Calibri"/>
                          <a:ea typeface="楷体"/>
                          <a:cs typeface="Arial"/>
                        </a:rPr>
                        <a:t>远离为幻</a:t>
                      </a:r>
                      <a:r>
                        <a:rPr lang="en-US" sz="1600" b="1" kern="1200">
                          <a:effectLst/>
                          <a:latin typeface="Calibri"/>
                          <a:ea typeface="楷体"/>
                          <a:cs typeface="Arial"/>
                        </a:rPr>
                        <a:t>,</a:t>
                      </a:r>
                      <a:r>
                        <a:rPr lang="zh-CN" sz="1600" b="1" kern="1200">
                          <a:effectLst/>
                          <a:latin typeface="Calibri"/>
                          <a:ea typeface="楷体"/>
                          <a:cs typeface="Arial"/>
                        </a:rPr>
                        <a:t>亦复远离。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1200">
                          <a:solidFill>
                            <a:srgbClr val="FF0000"/>
                          </a:solidFill>
                          <a:effectLst/>
                          <a:latin typeface="Calibri"/>
                          <a:ea typeface="楷体"/>
                          <a:cs typeface="Arial"/>
                        </a:rPr>
                        <a:t>若能离之思慧、假观智未亡，即是众生相。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1200">
                          <a:effectLst/>
                          <a:latin typeface="Calibri"/>
                          <a:ea typeface="楷体"/>
                          <a:cs typeface="Arial"/>
                        </a:rPr>
                        <a:t>以思慧、假观智破二乘执空。</a:t>
                      </a:r>
                      <a:r>
                        <a:rPr lang="zh-CN" sz="1600" b="1" kern="1200">
                          <a:solidFill>
                            <a:srgbClr val="FF0000"/>
                          </a:solidFill>
                          <a:effectLst/>
                          <a:latin typeface="Calibri"/>
                          <a:ea typeface="楷体"/>
                          <a:cs typeface="Arial"/>
                        </a:rPr>
                        <a:t>【菩萨未入地者随顺觉性】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600" b="1" kern="0" dirty="0">
                          <a:effectLst/>
                          <a:latin typeface="Calibri"/>
                          <a:ea typeface="楷体"/>
                          <a:cs typeface="Times New Roman"/>
                        </a:rPr>
                        <a:t>中善，破二乘缚。破空（从空返有，回小向大）。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600" b="1" kern="0" dirty="0">
                          <a:effectLst/>
                          <a:latin typeface="Calibri"/>
                          <a:ea typeface="楷体"/>
                          <a:cs typeface="Times New Roman"/>
                        </a:rPr>
                        <a:t>夺人不夺境。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964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600" b="1" kern="0">
                          <a:effectLst/>
                          <a:latin typeface="Calibri"/>
                          <a:ea typeface="楷体"/>
                          <a:cs typeface="Times New Roman"/>
                        </a:rPr>
                        <a:t>解空结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600" b="1" kern="0">
                          <a:effectLst/>
                          <a:latin typeface="Calibri"/>
                          <a:ea typeface="楷体"/>
                          <a:cs typeface="Times New Roman"/>
                        </a:rPr>
                        <a:t>净门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1200">
                          <a:effectLst/>
                          <a:latin typeface="Calibri"/>
                          <a:ea typeface="楷体"/>
                          <a:cs typeface="Arial"/>
                        </a:rPr>
                        <a:t>离远离幻，亦复远离。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1200">
                          <a:solidFill>
                            <a:srgbClr val="FF0000"/>
                          </a:solidFill>
                          <a:effectLst/>
                          <a:latin typeface="Calibri"/>
                          <a:ea typeface="楷体"/>
                          <a:cs typeface="Arial"/>
                        </a:rPr>
                        <a:t>若能离之修慧、中道智未亡，即是寿命相。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1200">
                          <a:effectLst/>
                          <a:latin typeface="Calibri"/>
                          <a:ea typeface="楷体"/>
                          <a:cs typeface="Arial"/>
                        </a:rPr>
                        <a:t>以修慧、中道智双照空有，破菩萨有众生可度有佛道可成。</a:t>
                      </a:r>
                      <a:r>
                        <a:rPr lang="zh-CN" sz="1600" b="1" kern="1200">
                          <a:solidFill>
                            <a:srgbClr val="FF0000"/>
                          </a:solidFill>
                          <a:effectLst/>
                          <a:latin typeface="Calibri"/>
                          <a:ea typeface="楷体"/>
                          <a:cs typeface="Arial"/>
                        </a:rPr>
                        <a:t>【菩萨已入地者随顺觉性】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600" b="1" kern="0">
                          <a:effectLst/>
                          <a:latin typeface="Calibri"/>
                          <a:ea typeface="楷体"/>
                          <a:cs typeface="Times New Roman"/>
                        </a:rPr>
                        <a:t>后善，破菩萨缚。俱空。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600" b="1" kern="0" dirty="0">
                          <a:effectLst/>
                          <a:latin typeface="Calibri"/>
                          <a:ea typeface="楷体"/>
                          <a:cs typeface="Times New Roman"/>
                        </a:rPr>
                        <a:t>人境俱夺。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747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600" b="1" kern="0">
                          <a:effectLst/>
                          <a:latin typeface="Calibri"/>
                          <a:ea typeface="楷体"/>
                          <a:cs typeface="Times New Roman"/>
                        </a:rPr>
                        <a:t>解灭结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TW" sz="1600" b="1" kern="1200">
                          <a:effectLst/>
                          <a:latin typeface="Calibri"/>
                          <a:ea typeface="楷体"/>
                          <a:cs typeface="Arial"/>
                        </a:rPr>
                        <a:t>得无所离</a:t>
                      </a:r>
                      <a:r>
                        <a:rPr lang="en-US" sz="1600" b="1" kern="1200">
                          <a:effectLst/>
                          <a:latin typeface="楷体"/>
                          <a:ea typeface="宋体"/>
                          <a:cs typeface="Arial"/>
                        </a:rPr>
                        <a:t>,</a:t>
                      </a:r>
                      <a:r>
                        <a:rPr lang="zh-TW" sz="1600" b="1" kern="1200">
                          <a:effectLst/>
                          <a:latin typeface="Calibri"/>
                          <a:ea typeface="楷体"/>
                          <a:cs typeface="Arial"/>
                        </a:rPr>
                        <a:t>即除诸幻</a:t>
                      </a:r>
                      <a:r>
                        <a:rPr lang="zh-CN" sz="1600" b="1" kern="1200">
                          <a:effectLst/>
                          <a:latin typeface="Calibri"/>
                          <a:ea typeface="楷体"/>
                          <a:cs typeface="Arial"/>
                        </a:rPr>
                        <a:t>。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1200">
                          <a:solidFill>
                            <a:srgbClr val="FF0000"/>
                          </a:solidFill>
                          <a:effectLst/>
                          <a:latin typeface="Calibri"/>
                          <a:ea typeface="楷体"/>
                          <a:cs typeface="Arial"/>
                        </a:rPr>
                        <a:t>能所双亡，智境俱泯，寂灭一心，离四相，入圆觉海。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1200">
                          <a:effectLst/>
                          <a:latin typeface="Calibri"/>
                          <a:ea typeface="楷体"/>
                          <a:cs typeface="Arial"/>
                        </a:rPr>
                        <a:t>以寂灭一心泯智境，亡能所，归于无心。</a:t>
                      </a:r>
                      <a:r>
                        <a:rPr lang="zh-CN" sz="1600" b="1" kern="1200">
                          <a:solidFill>
                            <a:srgbClr val="FF0000"/>
                          </a:solidFill>
                          <a:effectLst/>
                          <a:latin typeface="Calibri"/>
                          <a:ea typeface="楷体"/>
                          <a:cs typeface="Arial"/>
                        </a:rPr>
                        <a:t>【如来随顺觉性】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600" b="1" kern="0">
                          <a:effectLst/>
                          <a:latin typeface="Calibri"/>
                          <a:ea typeface="楷体"/>
                          <a:cs typeface="Times New Roman"/>
                        </a:rPr>
                        <a:t>透三句外，证寂灭无生忍。不生。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1600" b="1" kern="0" dirty="0">
                          <a:effectLst/>
                          <a:latin typeface="Calibri"/>
                          <a:ea typeface="楷体"/>
                          <a:cs typeface="Times New Roman"/>
                        </a:rPr>
                        <a:t>人境俱不夺。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3524202"/>
      </p:ext>
    </p:extLst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332656"/>
            <a:ext cx="8856984" cy="58326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总结：解六结，可以从两个方面来理解：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/>
              <a:t>从所破五阴、澄五浊、转八识的角度来讲（即从通的角度来讲）：尘结指色阴、劫浊；根结指受阴、见浊；觉结指想阴、烦恼浊；空结指行阴、众生浊；灭结指识阴、命浊。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从</a:t>
            </a:r>
            <a:r>
              <a:rPr lang="zh-CN" altLang="en-US" dirty="0"/>
              <a:t>能</a:t>
            </a:r>
            <a:r>
              <a:rPr lang="zh-CN" altLang="en-US" dirty="0" smtClean="0"/>
              <a:t>观智之重重</a:t>
            </a:r>
            <a:r>
              <a:rPr lang="zh-CN" altLang="en-US" dirty="0"/>
              <a:t>拂</a:t>
            </a:r>
            <a:r>
              <a:rPr lang="zh-CN" altLang="en-US" dirty="0" smtClean="0"/>
              <a:t>迹的角度来讲（即从别的角度来讲）：尘</a:t>
            </a:r>
            <a:r>
              <a:rPr lang="zh-CN" altLang="en-US" dirty="0"/>
              <a:t>结指色阴、劫浊；根结指受阴、见浊</a:t>
            </a:r>
            <a:r>
              <a:rPr lang="zh-CN" altLang="en-US" dirty="0" smtClean="0"/>
              <a:t>；觉结是指闻慧、空观智未亡；空结是指思慧、假观智未亡；灭结是指修慧、中道观</a:t>
            </a:r>
            <a:r>
              <a:rPr lang="zh-CN" altLang="en-US" smtClean="0"/>
              <a:t>智未亡。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/>
              <a:t>耳根圆通章所讲解六结，偏重于从能观智之重重拂迹的角度来讲的。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7912735"/>
      </p:ext>
    </p:extLst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从解六结看禅宗三关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>
                <a:latin typeface="+mn-ea"/>
              </a:rPr>
              <a:t>    雍正皇帝明确提出禅宗三关之后</a:t>
            </a:r>
            <a:r>
              <a:rPr lang="zh-CN" altLang="en-US" dirty="0">
                <a:latin typeface="+mn-ea"/>
              </a:rPr>
              <a:t>，尤其是民国年间，教界有不少人士，或依教下经论，或依祖师语录，纷纷对三关的内容，进行不同的解说。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>
                <a:latin typeface="+mn-ea"/>
              </a:rPr>
              <a:t>    依</a:t>
            </a:r>
            <a:r>
              <a:rPr lang="zh-CN" altLang="en-US" dirty="0">
                <a:latin typeface="+mn-ea"/>
              </a:rPr>
              <a:t>相宗说，破第六识，为初关；破第七识为重关；破第八识为牢关。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>
                <a:latin typeface="+mn-ea"/>
              </a:rPr>
              <a:t>依天台三谛三观说，证空谛，为初关；证假谛，为重关；证中道谛，为牢关。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>
                <a:latin typeface="+mn-ea"/>
              </a:rPr>
              <a:t>    依</a:t>
            </a:r>
            <a:r>
              <a:rPr lang="en-US" altLang="zh-CN" dirty="0">
                <a:latin typeface="+mn-ea"/>
              </a:rPr>
              <a:t>《</a:t>
            </a:r>
            <a:r>
              <a:rPr lang="zh-CN" altLang="en-US" dirty="0">
                <a:latin typeface="+mn-ea"/>
              </a:rPr>
              <a:t>大乘起信论</a:t>
            </a:r>
            <a:r>
              <a:rPr lang="en-US" altLang="zh-CN" dirty="0">
                <a:latin typeface="+mn-ea"/>
              </a:rPr>
              <a:t>》</a:t>
            </a:r>
            <a:r>
              <a:rPr lang="zh-CN" altLang="en-US" dirty="0">
                <a:latin typeface="+mn-ea"/>
              </a:rPr>
              <a:t>说，如前所言，有三种理解：或云证体大，为初关；证相大，为重关；证用大，为牢关。或云破异相，为初关；破住相，为重关；破生相，为牢关，亦即破计名字相、执取相为初关；破相续相、智相、现相、转相为重关；破生相为牢关。或云破计名字相、执取相之二乘为初关，三贤为重关，破相续相、智相、现相、转相、生相为牢关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>
                <a:latin typeface="+mn-ea"/>
              </a:rPr>
              <a:t>    依</a:t>
            </a:r>
            <a:r>
              <a:rPr lang="zh-CN" altLang="en-US" dirty="0">
                <a:latin typeface="+mn-ea"/>
              </a:rPr>
              <a:t>华严四法界说，证理法界，为初关；证理事无碍法界，为重关；证事事无碍法界，为牢关。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>
                <a:latin typeface="+mn-ea"/>
              </a:rPr>
              <a:t>    依</a:t>
            </a:r>
            <a:r>
              <a:rPr lang="en-US" altLang="zh-CN" dirty="0">
                <a:latin typeface="+mn-ea"/>
              </a:rPr>
              <a:t>《</a:t>
            </a:r>
            <a:r>
              <a:rPr lang="zh-CN" altLang="en-US" dirty="0">
                <a:latin typeface="+mn-ea"/>
              </a:rPr>
              <a:t>楞严经</a:t>
            </a:r>
            <a:r>
              <a:rPr lang="en-US" altLang="zh-CN" dirty="0">
                <a:latin typeface="+mn-ea"/>
              </a:rPr>
              <a:t>》</a:t>
            </a:r>
            <a:r>
              <a:rPr lang="zh-CN" altLang="en-US" dirty="0">
                <a:latin typeface="+mn-ea"/>
              </a:rPr>
              <a:t>之说法，解根尘三结，初证人空，为初关；解觉空二结，证法空，为重关（或说解觉结为重关）；解灭结，证无生法忍，为牢关（或说解空、灭二结为牢关）。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>
                <a:latin typeface="+mn-ea"/>
              </a:rPr>
              <a:t>    雍正</a:t>
            </a:r>
            <a:r>
              <a:rPr lang="zh-CN" altLang="en-US" dirty="0">
                <a:latin typeface="+mn-ea"/>
              </a:rPr>
              <a:t>皇帝说，前后际断，照体独立，悟空寂之自性，为初关；大死大活，从空性起妙用，色空不二，为重关；扫除悟迹，任运无为，为牢关</a:t>
            </a:r>
            <a:r>
              <a:rPr lang="zh-CN" altLang="en-US" dirty="0" smtClean="0">
                <a:latin typeface="+mn-ea"/>
              </a:rPr>
              <a:t>。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31726148"/>
      </p:ext>
    </p:extLst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11068717"/>
              </p:ext>
            </p:extLst>
          </p:nvPr>
        </p:nvGraphicFramePr>
        <p:xfrm>
          <a:off x="179511" y="116633"/>
          <a:ext cx="8784976" cy="6648721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353731"/>
                <a:gridCol w="2353731"/>
                <a:gridCol w="2206362"/>
                <a:gridCol w="1871152"/>
              </a:tblGrid>
              <a:tr h="663367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altLang="en-US" sz="2800" b="1" kern="100" dirty="0" smtClean="0"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对禅宗三关的诸种理解</a:t>
                      </a:r>
                    </a:p>
                    <a:p>
                      <a:pPr algn="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145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2000" b="1" kern="0" dirty="0">
                          <a:effectLst/>
                          <a:latin typeface="楷体"/>
                          <a:ea typeface="宋体"/>
                          <a:cs typeface="Courier New"/>
                        </a:rPr>
                        <a:t> </a:t>
                      </a: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2000" b="1" kern="0" dirty="0">
                          <a:effectLst/>
                          <a:latin typeface="Calibri"/>
                          <a:ea typeface="楷体"/>
                          <a:cs typeface="Courier New"/>
                        </a:rPr>
                        <a:t>初</a:t>
                      </a:r>
                      <a:r>
                        <a:rPr lang="zh-CN" sz="2000" b="1" kern="0" dirty="0">
                          <a:effectLst/>
                          <a:latin typeface="Calibri"/>
                          <a:ea typeface="楷体"/>
                          <a:cs typeface="宋体"/>
                        </a:rPr>
                        <a:t>关</a:t>
                      </a: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2000" b="1" kern="0" dirty="0">
                          <a:effectLst/>
                          <a:latin typeface="Calibri"/>
                          <a:ea typeface="楷体"/>
                          <a:cs typeface="Courier New"/>
                        </a:rPr>
                        <a:t>重关</a:t>
                      </a: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2000" b="1" kern="0">
                          <a:effectLst/>
                          <a:latin typeface="Calibri"/>
                          <a:ea typeface="楷体"/>
                          <a:cs typeface="Courier New"/>
                        </a:rPr>
                        <a:t>牢关</a:t>
                      </a:r>
                      <a:endParaRPr lang="zh-CN" sz="2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68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2000" b="1" kern="0" dirty="0">
                          <a:effectLst/>
                          <a:latin typeface="Calibri"/>
                          <a:ea typeface="楷体"/>
                          <a:cs typeface="Courier New"/>
                        </a:rPr>
                        <a:t>依相宗说</a:t>
                      </a: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2000" b="1" kern="0" dirty="0">
                          <a:effectLst/>
                          <a:latin typeface="Calibri"/>
                          <a:ea typeface="楷体"/>
                          <a:cs typeface="Courier New"/>
                        </a:rPr>
                        <a:t>破第六识</a:t>
                      </a: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2000" b="1" kern="0" dirty="0">
                          <a:effectLst/>
                          <a:latin typeface="Calibri"/>
                          <a:ea typeface="楷体"/>
                          <a:cs typeface="Courier New"/>
                        </a:rPr>
                        <a:t>破第七识</a:t>
                      </a: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2000" b="1" kern="0" dirty="0">
                          <a:effectLst/>
                          <a:latin typeface="Calibri"/>
                          <a:ea typeface="楷体"/>
                          <a:cs typeface="Courier New"/>
                        </a:rPr>
                        <a:t>破第八识</a:t>
                      </a: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22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2000" b="1" kern="0">
                          <a:effectLst/>
                          <a:latin typeface="Calibri"/>
                          <a:ea typeface="楷体"/>
                          <a:cs typeface="Courier New"/>
                        </a:rPr>
                        <a:t>依天台三谛三观说</a:t>
                      </a:r>
                      <a:endParaRPr lang="zh-CN" sz="2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2000" b="1" kern="0" dirty="0">
                          <a:effectLst/>
                          <a:latin typeface="Calibri"/>
                          <a:ea typeface="楷体"/>
                          <a:cs typeface="Courier New"/>
                        </a:rPr>
                        <a:t>证空谛</a:t>
                      </a: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2000" b="1" kern="0" dirty="0">
                          <a:effectLst/>
                          <a:latin typeface="Calibri"/>
                          <a:ea typeface="楷体"/>
                          <a:cs typeface="Courier New"/>
                        </a:rPr>
                        <a:t>证假谛</a:t>
                      </a: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2000" b="1" kern="0" dirty="0">
                          <a:effectLst/>
                          <a:latin typeface="Calibri"/>
                          <a:ea typeface="楷体"/>
                          <a:cs typeface="Courier New"/>
                        </a:rPr>
                        <a:t>证中道谛</a:t>
                      </a: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819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2000" b="1" kern="0" dirty="0">
                          <a:effectLst/>
                          <a:latin typeface="Calibri"/>
                          <a:ea typeface="楷体"/>
                          <a:cs typeface="Courier New"/>
                        </a:rPr>
                        <a:t>依大乘起信论说</a:t>
                      </a: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2000" b="1" kern="0" dirty="0">
                          <a:effectLst/>
                          <a:latin typeface="Calibri"/>
                          <a:ea typeface="楷体"/>
                          <a:cs typeface="Courier New"/>
                        </a:rPr>
                        <a:t>与体大相应</a:t>
                      </a: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2000" b="1" kern="0">
                          <a:effectLst/>
                          <a:latin typeface="Calibri"/>
                          <a:ea typeface="楷体"/>
                          <a:cs typeface="Courier New"/>
                        </a:rPr>
                        <a:t>与相大相应</a:t>
                      </a:r>
                      <a:endParaRPr lang="zh-CN" sz="2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2000" b="1" kern="0" dirty="0">
                          <a:effectLst/>
                          <a:latin typeface="Calibri"/>
                          <a:ea typeface="楷体"/>
                          <a:cs typeface="Courier New"/>
                        </a:rPr>
                        <a:t>与用大相应</a:t>
                      </a: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81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2000" b="1" kern="0" dirty="0">
                          <a:effectLst/>
                          <a:latin typeface="Calibri"/>
                          <a:ea typeface="楷体"/>
                          <a:cs typeface="Courier New"/>
                        </a:rPr>
                        <a:t>破异相</a:t>
                      </a: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2000" b="1" kern="0" dirty="0">
                          <a:effectLst/>
                          <a:latin typeface="Calibri"/>
                          <a:ea typeface="楷体"/>
                          <a:cs typeface="Courier New"/>
                        </a:rPr>
                        <a:t>破住相</a:t>
                      </a: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2000" b="1" kern="0" dirty="0">
                          <a:effectLst/>
                          <a:latin typeface="Calibri"/>
                          <a:ea typeface="楷体"/>
                          <a:cs typeface="Courier New"/>
                        </a:rPr>
                        <a:t>破生相</a:t>
                      </a: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921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2000" b="1" kern="0" dirty="0" smtClean="0">
                          <a:effectLst/>
                          <a:latin typeface="Calibri"/>
                          <a:ea typeface="楷体"/>
                          <a:cs typeface="Courier New"/>
                        </a:rPr>
                        <a:t>破计</a:t>
                      </a:r>
                      <a:r>
                        <a:rPr lang="zh-CN" sz="2000" b="1" kern="0" dirty="0">
                          <a:effectLst/>
                          <a:latin typeface="Calibri"/>
                          <a:ea typeface="楷体"/>
                          <a:cs typeface="Courier New"/>
                        </a:rPr>
                        <a:t>名字相、执取相</a:t>
                      </a: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2000" b="1" kern="0" dirty="0">
                          <a:effectLst/>
                          <a:latin typeface="Calibri"/>
                          <a:ea typeface="楷体"/>
                          <a:cs typeface="Courier New"/>
                        </a:rPr>
                        <a:t>破相续相、</a:t>
                      </a:r>
                      <a:r>
                        <a:rPr lang="zh-CN" sz="2000" b="1" kern="0" dirty="0" smtClean="0">
                          <a:effectLst/>
                          <a:latin typeface="Calibri"/>
                          <a:ea typeface="楷体"/>
                          <a:cs typeface="Courier New"/>
                        </a:rPr>
                        <a:t>智相</a:t>
                      </a: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2000" b="1" kern="0" dirty="0" smtClean="0">
                          <a:effectLst/>
                          <a:latin typeface="Calibri"/>
                          <a:ea typeface="楷体"/>
                          <a:cs typeface="Courier New"/>
                        </a:rPr>
                        <a:t>破</a:t>
                      </a:r>
                      <a:r>
                        <a:rPr lang="zh-CN" altLang="en-US" sz="2000" b="1" kern="0" dirty="0" smtClean="0">
                          <a:effectLst/>
                          <a:latin typeface="+mn-lt"/>
                          <a:ea typeface="楷体"/>
                          <a:cs typeface="Courier New"/>
                        </a:rPr>
                        <a:t>现相、转相、</a:t>
                      </a: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2000" b="1" kern="0" dirty="0" smtClean="0">
                          <a:effectLst/>
                          <a:latin typeface="Calibri"/>
                          <a:ea typeface="楷体"/>
                          <a:cs typeface="Courier New"/>
                        </a:rPr>
                        <a:t>生相</a:t>
                      </a: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0413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altLang="en-US" sz="20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破计名字相、执取相</a:t>
                      </a: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endParaRPr lang="zh-CN" sz="200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altLang="en-US" sz="2000" b="1" kern="100" dirty="0" smtClean="0">
                          <a:effectLst/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破相续相、智相、现相、转相、生相</a:t>
                      </a:r>
                      <a:endParaRPr lang="zh-CN" sz="2000" b="1" kern="100" dirty="0">
                        <a:effectLst/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5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2000" b="1" kern="0" dirty="0">
                          <a:effectLst/>
                          <a:latin typeface="Calibri"/>
                          <a:ea typeface="楷体"/>
                          <a:cs typeface="Courier New"/>
                        </a:rPr>
                        <a:t>依华严四法界说</a:t>
                      </a: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2000" b="1" kern="0" dirty="0">
                          <a:effectLst/>
                          <a:latin typeface="Calibri"/>
                          <a:ea typeface="楷体"/>
                          <a:cs typeface="Courier New"/>
                        </a:rPr>
                        <a:t>理法界</a:t>
                      </a: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2000" b="1" kern="0">
                          <a:effectLst/>
                          <a:latin typeface="Calibri"/>
                          <a:ea typeface="楷体"/>
                          <a:cs typeface="Courier New"/>
                        </a:rPr>
                        <a:t>理事无碍法界</a:t>
                      </a:r>
                      <a:endParaRPr lang="zh-CN" sz="2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2000" b="1" kern="0" dirty="0">
                          <a:effectLst/>
                          <a:latin typeface="Calibri"/>
                          <a:ea typeface="楷体"/>
                          <a:cs typeface="Courier New"/>
                        </a:rPr>
                        <a:t>事事无碍法界</a:t>
                      </a: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5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2000" b="1" kern="0">
                          <a:effectLst/>
                          <a:latin typeface="Calibri"/>
                          <a:ea typeface="楷体"/>
                          <a:cs typeface="Courier New"/>
                        </a:rPr>
                        <a:t>依楞严解六结说</a:t>
                      </a:r>
                      <a:endParaRPr lang="zh-CN" sz="2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2000" b="1" kern="0" dirty="0">
                          <a:effectLst/>
                          <a:latin typeface="Calibri"/>
                          <a:ea typeface="楷体"/>
                          <a:cs typeface="Courier New"/>
                        </a:rPr>
                        <a:t>解根尘二结</a:t>
                      </a: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2000" b="1" kern="0">
                          <a:effectLst/>
                          <a:latin typeface="Calibri"/>
                          <a:ea typeface="楷体"/>
                          <a:cs typeface="Courier New"/>
                        </a:rPr>
                        <a:t>解觉结</a:t>
                      </a:r>
                      <a:endParaRPr lang="zh-CN" sz="2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2000" b="1" kern="0" dirty="0">
                          <a:effectLst/>
                          <a:latin typeface="Calibri"/>
                          <a:ea typeface="楷体"/>
                          <a:cs typeface="Courier New"/>
                        </a:rPr>
                        <a:t>解空灭二结</a:t>
                      </a: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64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2000" b="1" kern="0" dirty="0">
                          <a:effectLst/>
                          <a:latin typeface="Calibri"/>
                          <a:ea typeface="楷体"/>
                          <a:cs typeface="Courier New"/>
                        </a:rPr>
                        <a:t>雍正皇帝说</a:t>
                      </a: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2000" b="1" kern="0" dirty="0" smtClean="0">
                          <a:effectLst/>
                          <a:latin typeface="Calibri"/>
                          <a:ea typeface="楷体"/>
                          <a:cs typeface="Courier New"/>
                        </a:rPr>
                        <a:t>前后际</a:t>
                      </a:r>
                      <a:r>
                        <a:rPr lang="zh-CN" sz="2000" b="1" kern="0" dirty="0">
                          <a:effectLst/>
                          <a:latin typeface="Calibri"/>
                          <a:ea typeface="楷体"/>
                          <a:cs typeface="Courier New"/>
                        </a:rPr>
                        <a:t>断，照体独立，悟空寂之自性</a:t>
                      </a: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2000" b="1" kern="0" dirty="0">
                          <a:effectLst/>
                          <a:latin typeface="Calibri"/>
                          <a:ea typeface="楷体"/>
                          <a:cs typeface="Courier New"/>
                        </a:rPr>
                        <a:t>大死大活，从空性起妙用，色空不二</a:t>
                      </a: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zh-CN" sz="2000" b="1" kern="0" dirty="0">
                          <a:effectLst/>
                          <a:latin typeface="Calibri"/>
                          <a:ea typeface="楷体"/>
                          <a:cs typeface="Courier New"/>
                        </a:rPr>
                        <a:t>扫除悟迹，任运无为</a:t>
                      </a: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9632858"/>
      </p:ext>
    </p:extLst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2100" b="1" dirty="0" smtClean="0">
                <a:latin typeface="黑体" pitchFamily="49" charset="-122"/>
                <a:ea typeface="黑体" pitchFamily="49" charset="-122"/>
              </a:rPr>
              <a:t>             理解禅宗三关需要注意的一个根本问题</a:t>
            </a:r>
            <a:endParaRPr lang="en-US" altLang="zh-CN" sz="21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100" dirty="0"/>
              <a:t> </a:t>
            </a:r>
            <a:r>
              <a:rPr lang="en-US" altLang="zh-CN" sz="2100" dirty="0" smtClean="0"/>
              <a:t>        </a:t>
            </a:r>
            <a:r>
              <a:rPr lang="zh-CN" altLang="en-US" sz="2100" dirty="0" smtClean="0"/>
              <a:t>上表所列观点，因未能明确划分位次所依之角度，故造成理解上的混乱。</a:t>
            </a:r>
            <a:endParaRPr lang="en-US" altLang="zh-CN" sz="21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100" dirty="0"/>
              <a:t> </a:t>
            </a:r>
            <a:r>
              <a:rPr lang="en-US" altLang="zh-CN" sz="2100" dirty="0" smtClean="0"/>
              <a:t>        </a:t>
            </a:r>
            <a:r>
              <a:rPr lang="zh-CN" altLang="en-US" sz="2100" dirty="0" smtClean="0"/>
              <a:t>功夫位次之划分，向来有两种：</a:t>
            </a:r>
            <a:endParaRPr lang="en-US" altLang="zh-CN" sz="21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100" dirty="0"/>
              <a:t> </a:t>
            </a:r>
            <a:r>
              <a:rPr lang="en-US" altLang="zh-CN" sz="2100" dirty="0" smtClean="0"/>
              <a:t>        </a:t>
            </a:r>
            <a:r>
              <a:rPr lang="zh-CN" altLang="en-US" sz="2100" dirty="0" smtClean="0"/>
              <a:t>一是就能观智（空假中）之成就</a:t>
            </a:r>
            <a:r>
              <a:rPr lang="zh-CN" altLang="en-US" sz="2100" dirty="0" smtClean="0">
                <a:solidFill>
                  <a:srgbClr val="FF0000"/>
                </a:solidFill>
              </a:rPr>
              <a:t>（智德及德用）， </a:t>
            </a:r>
            <a:r>
              <a:rPr lang="zh-CN" altLang="en-US" sz="2100" dirty="0"/>
              <a:t>即从入见道位、成就中道观</a:t>
            </a:r>
            <a:r>
              <a:rPr lang="zh-CN" altLang="en-US" sz="2100" dirty="0" smtClean="0"/>
              <a:t>智、证无生法忍的</a:t>
            </a:r>
            <a:r>
              <a:rPr lang="zh-CN" altLang="en-US" sz="2100" dirty="0"/>
              <a:t>角度来</a:t>
            </a:r>
            <a:r>
              <a:rPr lang="zh-CN" altLang="en-US" sz="2100" dirty="0" smtClean="0"/>
              <a:t>划分，共三个阶段；</a:t>
            </a:r>
            <a:endParaRPr lang="en-US" altLang="zh-CN" sz="21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100" dirty="0"/>
              <a:t> </a:t>
            </a:r>
            <a:r>
              <a:rPr lang="en-US" altLang="zh-CN" sz="2100" dirty="0" smtClean="0"/>
              <a:t>        </a:t>
            </a:r>
            <a:r>
              <a:rPr lang="zh-CN" altLang="en-US" sz="2100" dirty="0" smtClean="0"/>
              <a:t>二是从断惑之位次</a:t>
            </a:r>
            <a:r>
              <a:rPr lang="zh-CN" altLang="en-US" sz="2100" dirty="0" smtClean="0">
                <a:solidFill>
                  <a:srgbClr val="FF0000"/>
                </a:solidFill>
              </a:rPr>
              <a:t>（断德）</a:t>
            </a:r>
            <a:r>
              <a:rPr lang="zh-CN" altLang="en-US" sz="2100" dirty="0" smtClean="0"/>
              <a:t>，即从断尽五住惑、究竟圆满成佛的角度来划分，分四十二位。</a:t>
            </a:r>
            <a:endParaRPr lang="en-US" altLang="zh-CN" sz="21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100" dirty="0" smtClean="0"/>
              <a:t>          禅宗三关，以及天台</a:t>
            </a:r>
            <a:r>
              <a:rPr lang="en-US" altLang="zh-CN" sz="2100" dirty="0" smtClean="0"/>
              <a:t>《</a:t>
            </a:r>
            <a:r>
              <a:rPr lang="zh-CN" altLang="en-US" sz="2100" dirty="0" smtClean="0"/>
              <a:t>小止观</a:t>
            </a:r>
            <a:r>
              <a:rPr lang="en-US" altLang="zh-CN" sz="2100" dirty="0" smtClean="0"/>
              <a:t>》</a:t>
            </a:r>
            <a:r>
              <a:rPr lang="zh-CN" altLang="en-US" sz="2100" dirty="0"/>
              <a:t>对果证的论述</a:t>
            </a:r>
            <a:r>
              <a:rPr lang="zh-CN" altLang="en-US" sz="2100" dirty="0" smtClean="0"/>
              <a:t>，主要是依</a:t>
            </a:r>
            <a:r>
              <a:rPr lang="zh-CN" altLang="en-US" sz="21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入</a:t>
            </a:r>
            <a:r>
              <a:rPr lang="zh-CN" altLang="en-US" sz="21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见道</a:t>
            </a:r>
            <a:r>
              <a:rPr lang="zh-CN" altLang="en-US" sz="21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位、成就中道智、证法身佛而言</a:t>
            </a:r>
            <a:r>
              <a:rPr lang="zh-CN" altLang="en-US" sz="2100" b="1" dirty="0" smtClean="0"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100" dirty="0" smtClean="0"/>
              <a:t>即</a:t>
            </a:r>
            <a:r>
              <a:rPr lang="en-US" altLang="zh-CN" sz="2100" dirty="0" smtClean="0"/>
              <a:t>《</a:t>
            </a:r>
            <a:r>
              <a:rPr lang="zh-CN" altLang="en-US" sz="2100" dirty="0"/>
              <a:t>华严经</a:t>
            </a:r>
            <a:r>
              <a:rPr lang="en-US" altLang="zh-CN" sz="2100" dirty="0"/>
              <a:t>》</a:t>
            </a:r>
            <a:r>
              <a:rPr lang="zh-CN" altLang="en-US" sz="2100" dirty="0"/>
              <a:t>所说的“初发心菩萨即成正觉”，即相当于圆教的初住、别教的初地，而非究竟的</a:t>
            </a:r>
            <a:r>
              <a:rPr lang="zh-CN" altLang="en-US" sz="2100" dirty="0" smtClean="0"/>
              <a:t>成佛。</a:t>
            </a:r>
            <a:r>
              <a:rPr lang="en-US" altLang="zh-CN" sz="2100" dirty="0" smtClean="0"/>
              <a:t> </a:t>
            </a:r>
            <a:r>
              <a:rPr lang="zh-CN" altLang="en-US" sz="2100" dirty="0" smtClean="0"/>
              <a:t>入见道位之前，须经过十住（成就空观智、断见思惑，出分段生死粗相）、十行十向（成就假观智，断尘沙惑，出分段生死粗相）、初地（成就中道智，入无生忍，断一品无明，证一分法身）三个大的阶段。依观智之成就，十地等妙等十二位，皆可归于第三个阶段。</a:t>
            </a:r>
            <a:endParaRPr lang="en-US" altLang="zh-CN" sz="21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100" dirty="0"/>
              <a:t> </a:t>
            </a:r>
            <a:r>
              <a:rPr lang="en-US" altLang="zh-CN" sz="2100" dirty="0" smtClean="0"/>
              <a:t>         </a:t>
            </a:r>
            <a:r>
              <a:rPr lang="zh-CN" altLang="en-US" sz="2100" dirty="0" smtClean="0"/>
              <a:t>相对而言，</a:t>
            </a:r>
            <a:r>
              <a:rPr lang="en-US" altLang="zh-CN" sz="2100" dirty="0" smtClean="0"/>
              <a:t>《</a:t>
            </a:r>
            <a:r>
              <a:rPr lang="zh-CN" altLang="en-US" sz="2100" dirty="0" smtClean="0"/>
              <a:t>大论</a:t>
            </a:r>
            <a:r>
              <a:rPr lang="en-US" altLang="zh-CN" sz="2100" dirty="0" smtClean="0"/>
              <a:t>》</a:t>
            </a:r>
            <a:r>
              <a:rPr lang="zh-CN" altLang="en-US" sz="2100" dirty="0" smtClean="0"/>
              <a:t>以及别教四十二位等，对功夫次第的划分，则偏重于是从</a:t>
            </a:r>
            <a:r>
              <a:rPr lang="zh-CN" altLang="en-US" sz="21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断惑（断五住惑）的角度</a:t>
            </a:r>
            <a:r>
              <a:rPr lang="zh-CN" altLang="en-US" sz="2100" dirty="0" smtClean="0"/>
              <a:t>来讲的，所成之佛乃究竟圆满佛。</a:t>
            </a:r>
            <a:r>
              <a:rPr lang="en-US" altLang="zh-CN" sz="2100" dirty="0" smtClean="0"/>
              <a:t>       </a:t>
            </a:r>
            <a:endParaRPr lang="zh-CN" altLang="en-US" sz="2100" dirty="0"/>
          </a:p>
        </p:txBody>
      </p:sp>
    </p:spTree>
    <p:extLst>
      <p:ext uri="{BB962C8B-B14F-4D97-AF65-F5344CB8AC3E}">
        <p14:creationId xmlns:p14="http://schemas.microsoft.com/office/powerpoint/2010/main" val="1878365416"/>
      </p:ext>
    </p:extLst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zh-CN" altLang="en-US" dirty="0" smtClean="0"/>
              <a:t>         言</a:t>
            </a:r>
            <a:r>
              <a:rPr lang="zh-CN" altLang="en-US" dirty="0"/>
              <a:t>五住者，纪引大明法数云：谓三界见惑，为一住；三界思惑，分为三住；根本无明，为一住，共成五住也。由此五惑，能令众生住着生死，故名住地也</a:t>
            </a:r>
            <a:r>
              <a:rPr lang="en-US" altLang="zh-CN" dirty="0"/>
              <a:t>【</a:t>
            </a:r>
            <a:r>
              <a:rPr lang="zh-CN" altLang="en-US" dirty="0"/>
              <a:t>根本无明者，能生见思二，故名根本也</a:t>
            </a:r>
            <a:r>
              <a:rPr lang="en-US" altLang="zh-CN" dirty="0"/>
              <a:t>】</a:t>
            </a:r>
            <a:r>
              <a:rPr lang="zh-CN" altLang="en-US" dirty="0"/>
              <a:t>：</a:t>
            </a:r>
          </a:p>
          <a:p>
            <a:pPr marL="0" indent="0">
              <a:buNone/>
            </a:pPr>
            <a:r>
              <a:rPr lang="zh-CN" altLang="en-US" dirty="0" smtClean="0"/>
              <a:t>          一</a:t>
            </a:r>
            <a:r>
              <a:rPr lang="zh-CN" altLang="en-US" dirty="0"/>
              <a:t>、一切见住地惑。一切见者，即</a:t>
            </a:r>
            <a:r>
              <a:rPr lang="zh-CN" altLang="en-US" dirty="0">
                <a:solidFill>
                  <a:srgbClr val="FF0000"/>
                </a:solidFill>
              </a:rPr>
              <a:t>三界分别见惑</a:t>
            </a:r>
            <a:r>
              <a:rPr lang="zh-CN" altLang="en-US" dirty="0"/>
              <a:t>也。谓诸众生，由意根对法尘，分别起诸邪见，住着三界，故名一切见住地惑。</a:t>
            </a:r>
          </a:p>
          <a:p>
            <a:pPr marL="0" indent="0">
              <a:buNone/>
            </a:pPr>
            <a:r>
              <a:rPr lang="zh-CN" altLang="en-US" dirty="0" smtClean="0"/>
              <a:t>          二</a:t>
            </a:r>
            <a:r>
              <a:rPr lang="zh-CN" altLang="en-US" dirty="0"/>
              <a:t>、欲爱住地惑。欲爱者，即</a:t>
            </a:r>
            <a:r>
              <a:rPr lang="zh-CN" altLang="en-US" dirty="0">
                <a:solidFill>
                  <a:srgbClr val="FF0000"/>
                </a:solidFill>
              </a:rPr>
              <a:t>欲界思惑</a:t>
            </a:r>
            <a:r>
              <a:rPr lang="zh-CN" altLang="en-US" dirty="0"/>
              <a:t>也。谓诸众生，由五根对五尘境，起贪爱心，而于欲界住着生死，故名欲爱住地惑。</a:t>
            </a:r>
          </a:p>
          <a:p>
            <a:pPr marL="0" indent="0">
              <a:buNone/>
            </a:pPr>
            <a:r>
              <a:rPr lang="zh-CN" altLang="en-US" dirty="0" smtClean="0"/>
              <a:t>         三</a:t>
            </a:r>
            <a:r>
              <a:rPr lang="zh-CN" altLang="en-US" dirty="0"/>
              <a:t>、色爱住地惑。色爱者，即</a:t>
            </a:r>
            <a:r>
              <a:rPr lang="zh-CN" altLang="en-US" dirty="0">
                <a:solidFill>
                  <a:srgbClr val="FF0000"/>
                </a:solidFill>
              </a:rPr>
              <a:t>色界思惑</a:t>
            </a:r>
            <a:r>
              <a:rPr lang="zh-CN" altLang="en-US" dirty="0"/>
              <a:t>也。谓诸众生不了此惑，住着色界禅定，不能出离，故名色爱住地惑。</a:t>
            </a:r>
          </a:p>
          <a:p>
            <a:pPr marL="0" indent="0">
              <a:buNone/>
            </a:pPr>
            <a:r>
              <a:rPr lang="zh-CN" altLang="en-US" dirty="0" smtClean="0"/>
              <a:t>         四</a:t>
            </a:r>
            <a:r>
              <a:rPr lang="zh-CN" altLang="en-US" dirty="0"/>
              <a:t>、有爱住地惑。有爱者，即</a:t>
            </a:r>
            <a:r>
              <a:rPr lang="zh-CN" altLang="en-US" dirty="0">
                <a:solidFill>
                  <a:srgbClr val="FF0000"/>
                </a:solidFill>
              </a:rPr>
              <a:t>无色界思惑</a:t>
            </a:r>
            <a:r>
              <a:rPr lang="zh-CN" altLang="en-US" dirty="0"/>
              <a:t>也。谓诸众生不了此惑，住于无色界禅定，不能出离，故名有爱住地惑。</a:t>
            </a:r>
          </a:p>
          <a:p>
            <a:pPr marL="0" indent="0">
              <a:buNone/>
            </a:pPr>
            <a:r>
              <a:rPr lang="zh-CN" altLang="en-US" dirty="0" smtClean="0"/>
              <a:t>         五</a:t>
            </a:r>
            <a:r>
              <a:rPr lang="zh-CN" altLang="en-US" dirty="0"/>
              <a:t>、无明住地惑。无明者，即</a:t>
            </a:r>
            <a:r>
              <a:rPr lang="zh-CN" altLang="en-US" dirty="0">
                <a:solidFill>
                  <a:srgbClr val="FF0000"/>
                </a:solidFill>
              </a:rPr>
              <a:t>根本无明惑</a:t>
            </a:r>
            <a:r>
              <a:rPr lang="zh-CN" altLang="en-US" dirty="0"/>
              <a:t>也。谓声闻缘觉未了此惑，沉滞真空，即住方便土；大乘菩萨，方能除断，然余惑未尽，住实报庄严土，故名无明住地惑。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9282381"/>
      </p:ext>
    </p:extLst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34386675"/>
              </p:ext>
            </p:extLst>
          </p:nvPr>
        </p:nvGraphicFramePr>
        <p:xfrm>
          <a:off x="0" y="115888"/>
          <a:ext cx="9117014" cy="67024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3583"/>
                <a:gridCol w="792070"/>
                <a:gridCol w="432038"/>
                <a:gridCol w="504044"/>
                <a:gridCol w="1080095"/>
                <a:gridCol w="1296234"/>
                <a:gridCol w="432048"/>
                <a:gridCol w="2304256"/>
                <a:gridCol w="1232646"/>
              </a:tblGrid>
              <a:tr h="2225160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体真止、</a:t>
                      </a:r>
                      <a:endParaRPr lang="en-US" altLang="zh-CN" sz="200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空观之证相</a:t>
                      </a:r>
                      <a:endParaRPr lang="en-US" altLang="zh-CN" sz="200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en-US" altLang="zh-CN" sz="2000" b="1" dirty="0" smtClean="0">
                          <a:latin typeface="楷体" pitchFamily="49" charset="-122"/>
                          <a:ea typeface="楷体" pitchFamily="49" charset="-122"/>
                        </a:rPr>
                        <a:t>        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38" marR="91438" marT="45725" marB="45725"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从假入空观</a:t>
                      </a:r>
                      <a:endParaRPr lang="en-US" altLang="zh-CN" sz="200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38" marR="91438" marT="45725" marB="45725"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慧眼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38" marR="91438" marT="45725" marB="4572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一切智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38" marR="91438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圆教初信位至七信，别教初住至七住。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38" marR="91438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破见（圆初信、别初住）思惑（圆七信、别七住）、离人我执。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38" marR="91438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初关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38" marR="91438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住此观中，堕声闻辟支佛地，终不能发菩提心，虽得自解脱，不得他解脱。定力多而慧力少，故不见佛性。</a:t>
                      </a:r>
                      <a:endParaRPr lang="en-US" altLang="zh-CN" sz="200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38" marR="91438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3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此依因地初发心菩萨位而言成佛，即华严“初发心菩萨即成正觉”，所成者乃法身佛。</a:t>
                      </a:r>
                      <a:endParaRPr lang="en-US" altLang="zh-CN" sz="200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非果地究竟成佛。果地究竟成佛，须圆满智断二德。智德即菩提，断德即涅槃。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38" marR="91438" marT="45725" marB="45725"/>
                </a:tc>
              </a:tr>
              <a:tr h="2328714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方便随缘止、</a:t>
                      </a:r>
                      <a:endParaRPr lang="en-US" altLang="zh-CN" sz="200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假观之证相</a:t>
                      </a:r>
                      <a:endParaRPr lang="en-US" altLang="zh-CN" sz="200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en-US" altLang="zh-CN" sz="2000" b="1" dirty="0" smtClean="0">
                          <a:latin typeface="楷体" pitchFamily="49" charset="-122"/>
                          <a:ea typeface="楷体" pitchFamily="49" charset="-122"/>
                        </a:rPr>
                        <a:t>    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38" marR="91438" marT="45725" marB="45725"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从空入假观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38" marR="91438" marT="45725" marB="45725"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法眼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38" marR="91438" marT="45725" marB="4572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道种智</a:t>
                      </a:r>
                      <a:endParaRPr lang="en-US" altLang="zh-CN" sz="200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38" marR="91438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圆教八信至十信，别教八住至十向。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38" marR="91438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破界内界外尘沙惑，初断法我执。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38" marR="91438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重关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38" marR="91438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菩萨若住此观中，虽能从空起用，成就众生，智慧力多而定力少，虽见佛性而不明了。</a:t>
                      </a:r>
                      <a:endParaRPr lang="en-US" altLang="zh-CN" sz="200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38" marR="91438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2148552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息二边分别止、</a:t>
                      </a:r>
                      <a:endParaRPr lang="en-US" altLang="zh-CN" sz="200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中道观之证相</a:t>
                      </a:r>
                      <a:r>
                        <a:rPr lang="en-US" altLang="zh-CN" sz="2000" b="1" dirty="0" smtClean="0">
                          <a:latin typeface="楷体" pitchFamily="49" charset="-122"/>
                          <a:ea typeface="楷体" pitchFamily="49" charset="-122"/>
                        </a:rPr>
                        <a:t>  </a:t>
                      </a:r>
                    </a:p>
                  </a:txBody>
                  <a:tcPr marL="91438" marR="91438" marT="45725" marB="45725"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中道正观</a:t>
                      </a:r>
                      <a:r>
                        <a:rPr lang="en-US" altLang="zh-CN" sz="2000" b="1" dirty="0" smtClean="0">
                          <a:latin typeface="楷体" pitchFamily="49" charset="-122"/>
                          <a:ea typeface="楷体" pitchFamily="49" charset="-122"/>
                        </a:rPr>
                        <a:t>,</a:t>
                      </a:r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圆照二谛</a:t>
                      </a:r>
                      <a:endParaRPr lang="en-US" altLang="zh-CN" sz="200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38" marR="91438" marT="45725" marB="45725"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佛眼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38" marR="91438" marT="45725" marB="4572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一切种智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38" marR="91438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圆教初住、别教初地。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38" marR="91438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中道智现前，渐断无明惑，破一分无明，证一分法身。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38" marR="91438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牢关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38" marR="91438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菩萨行于中道正观，息空有二边，圆照空假二谛，彻见佛性，入萨婆若海。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91438" marR="91438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6060474"/>
      </p:ext>
    </p:extLst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33277647"/>
              </p:ext>
            </p:extLst>
          </p:nvPr>
        </p:nvGraphicFramePr>
        <p:xfrm>
          <a:off x="107505" y="116633"/>
          <a:ext cx="8928992" cy="64497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48286"/>
                <a:gridCol w="2415872"/>
                <a:gridCol w="3564834"/>
              </a:tblGrid>
              <a:tr h="359770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 smtClean="0">
                          <a:latin typeface="黑体" pitchFamily="49" charset="-122"/>
                          <a:ea typeface="黑体" pitchFamily="49" charset="-122"/>
                        </a:rPr>
                        <a:t>从入见道位和圆满断证的角度看禅宗三关</a:t>
                      </a:r>
                      <a:endParaRPr lang="zh-CN" altLang="en-US" sz="24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</a:tr>
              <a:tr h="3597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黑体" pitchFamily="49" charset="-122"/>
                          <a:ea typeface="黑体" pitchFamily="49" charset="-122"/>
                        </a:rPr>
                        <a:t>初关</a:t>
                      </a:r>
                      <a:endParaRPr lang="zh-CN" altLang="en-US" sz="18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黑体" pitchFamily="49" charset="-122"/>
                          <a:ea typeface="黑体" pitchFamily="49" charset="-122"/>
                        </a:rPr>
                        <a:t>重关</a:t>
                      </a:r>
                      <a:endParaRPr lang="zh-CN" altLang="en-US" sz="18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黑体" pitchFamily="49" charset="-122"/>
                          <a:ea typeface="黑体" pitchFamily="49" charset="-122"/>
                        </a:rPr>
                        <a:t>牢关</a:t>
                      </a:r>
                      <a:endParaRPr lang="zh-CN" altLang="en-US" sz="18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</a:tr>
              <a:tr h="532426">
                <a:tc>
                  <a:txBody>
                    <a:bodyPr/>
                    <a:lstStyle/>
                    <a:p>
                      <a:r>
                        <a:rPr lang="en-US" altLang="zh-CN" sz="1800" b="1" dirty="0" smtClean="0">
                          <a:latin typeface="楷体" pitchFamily="49" charset="-122"/>
                          <a:ea typeface="楷体" pitchFamily="49" charset="-122"/>
                        </a:rPr>
                        <a:t>《</a:t>
                      </a:r>
                      <a:r>
                        <a:rPr lang="zh-CN" altLang="en-US" sz="1800" b="1" dirty="0" smtClean="0">
                          <a:latin typeface="楷体" pitchFamily="49" charset="-122"/>
                          <a:ea typeface="楷体" pitchFamily="49" charset="-122"/>
                        </a:rPr>
                        <a:t>楞严</a:t>
                      </a:r>
                      <a:r>
                        <a:rPr lang="en-US" altLang="zh-CN" sz="1800" b="1" dirty="0" smtClean="0">
                          <a:latin typeface="楷体" pitchFamily="49" charset="-122"/>
                          <a:ea typeface="楷体" pitchFamily="49" charset="-122"/>
                        </a:rPr>
                        <a:t>》</a:t>
                      </a:r>
                      <a:r>
                        <a:rPr lang="zh-CN" altLang="en-US" sz="1800" b="1" dirty="0" smtClean="0">
                          <a:latin typeface="楷体" pitchFamily="49" charset="-122"/>
                          <a:ea typeface="楷体" pitchFamily="49" charset="-122"/>
                        </a:rPr>
                        <a:t>解“根尘三结”</a:t>
                      </a:r>
                      <a:endParaRPr lang="zh-CN" altLang="en-US" sz="18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800" b="1" dirty="0" smtClean="0">
                          <a:latin typeface="楷体" pitchFamily="49" charset="-122"/>
                          <a:ea typeface="楷体" pitchFamily="49" charset="-122"/>
                        </a:rPr>
                        <a:t>解“觉结”</a:t>
                      </a:r>
                      <a:endParaRPr lang="zh-CN" altLang="en-US" sz="18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800" b="1" dirty="0" smtClean="0">
                          <a:latin typeface="楷体" pitchFamily="49" charset="-122"/>
                          <a:ea typeface="楷体" pitchFamily="49" charset="-122"/>
                        </a:rPr>
                        <a:t>解“空、灭二结”</a:t>
                      </a:r>
                      <a:endParaRPr lang="zh-CN" altLang="en-US" sz="18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392237">
                <a:tc>
                  <a:txBody>
                    <a:bodyPr/>
                    <a:lstStyle/>
                    <a:p>
                      <a:r>
                        <a:rPr lang="zh-CN" altLang="en-US" sz="1800" b="1" dirty="0" smtClean="0">
                          <a:latin typeface="楷体" pitchFamily="49" charset="-122"/>
                          <a:ea typeface="楷体" pitchFamily="49" charset="-122"/>
                        </a:rPr>
                        <a:t>百丈“初善”</a:t>
                      </a:r>
                      <a:endParaRPr lang="zh-CN" altLang="en-US" sz="18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800" b="1" dirty="0" smtClean="0">
                          <a:latin typeface="楷体" pitchFamily="49" charset="-122"/>
                          <a:ea typeface="楷体" pitchFamily="49" charset="-122"/>
                        </a:rPr>
                        <a:t>“中善”</a:t>
                      </a:r>
                      <a:endParaRPr lang="zh-CN" altLang="en-US" sz="18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800" b="1" dirty="0" smtClean="0">
                          <a:latin typeface="楷体" pitchFamily="49" charset="-122"/>
                          <a:ea typeface="楷体" pitchFamily="49" charset="-122"/>
                        </a:rPr>
                        <a:t>“后善”及“超三句外”</a:t>
                      </a:r>
                      <a:endParaRPr lang="zh-CN" altLang="en-US" sz="18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r>
                        <a:rPr lang="zh-CN" altLang="en-US" sz="1800" b="1" dirty="0" smtClean="0">
                          <a:latin typeface="楷体" pitchFamily="49" charset="-122"/>
                          <a:ea typeface="楷体" pitchFamily="49" charset="-122"/>
                        </a:rPr>
                        <a:t>临济“夺境不夺人”</a:t>
                      </a:r>
                      <a:endParaRPr lang="zh-CN" altLang="en-US" sz="18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800" b="1" dirty="0" smtClean="0">
                          <a:latin typeface="楷体" pitchFamily="49" charset="-122"/>
                          <a:ea typeface="楷体" pitchFamily="49" charset="-122"/>
                        </a:rPr>
                        <a:t>“夺人不夺境”</a:t>
                      </a:r>
                      <a:endParaRPr lang="zh-CN" altLang="en-US" sz="18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800" b="1" dirty="0" smtClean="0">
                          <a:latin typeface="楷体" pitchFamily="49" charset="-122"/>
                          <a:ea typeface="楷体" pitchFamily="49" charset="-122"/>
                        </a:rPr>
                        <a:t>“人境俱夺，人境俱不夺”</a:t>
                      </a:r>
                      <a:endParaRPr lang="zh-CN" altLang="en-US" sz="18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420133">
                <a:tc>
                  <a:txBody>
                    <a:bodyPr/>
                    <a:lstStyle/>
                    <a:p>
                      <a:r>
                        <a:rPr lang="zh-CN" altLang="en-US" sz="1800" b="1" dirty="0" smtClean="0">
                          <a:latin typeface="楷体" pitchFamily="49" charset="-122"/>
                          <a:ea typeface="楷体" pitchFamily="49" charset="-122"/>
                        </a:rPr>
                        <a:t>云门“山河大地无纤毫过患”</a:t>
                      </a:r>
                      <a:endParaRPr lang="zh-CN" altLang="en-US" sz="18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800" b="1" dirty="0" smtClean="0">
                          <a:latin typeface="楷体" pitchFamily="49" charset="-122"/>
                          <a:ea typeface="楷体" pitchFamily="49" charset="-122"/>
                        </a:rPr>
                        <a:t>“不见一色”</a:t>
                      </a:r>
                      <a:endParaRPr lang="zh-CN" altLang="en-US" sz="18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800" b="1" dirty="0" smtClean="0">
                          <a:latin typeface="楷体" pitchFamily="49" charset="-122"/>
                          <a:ea typeface="楷体" pitchFamily="49" charset="-122"/>
                        </a:rPr>
                        <a:t>“向上全提”</a:t>
                      </a:r>
                      <a:endParaRPr lang="zh-CN" altLang="en-US" sz="18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438384">
                <a:tc>
                  <a:txBody>
                    <a:bodyPr/>
                    <a:lstStyle/>
                    <a:p>
                      <a:r>
                        <a:rPr lang="zh-CN" altLang="en-US" sz="1800" b="1" dirty="0" smtClean="0">
                          <a:latin typeface="楷体" pitchFamily="49" charset="-122"/>
                          <a:ea typeface="楷体" pitchFamily="49" charset="-122"/>
                        </a:rPr>
                        <a:t>天台“六妙门” 观门成就</a:t>
                      </a:r>
                      <a:endParaRPr lang="zh-CN" altLang="en-US" sz="18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b="1" dirty="0" smtClean="0">
                          <a:latin typeface="楷体" pitchFamily="49" charset="-122"/>
                          <a:ea typeface="楷体" pitchFamily="49" charset="-122"/>
                        </a:rPr>
                        <a:t>还门成就</a:t>
                      </a:r>
                      <a:endParaRPr lang="zh-CN" altLang="en-US" sz="18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b="1" dirty="0" smtClean="0">
                          <a:latin typeface="楷体" pitchFamily="49" charset="-122"/>
                          <a:ea typeface="楷体" pitchFamily="49" charset="-122"/>
                        </a:rPr>
                        <a:t>净门成就</a:t>
                      </a:r>
                      <a:endParaRPr lang="zh-CN" altLang="en-US" sz="18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7598">
                <a:tc>
                  <a:txBody>
                    <a:bodyPr/>
                    <a:lstStyle/>
                    <a:p>
                      <a:r>
                        <a:rPr lang="zh-CN" altLang="en-US" sz="1800" b="1" dirty="0" smtClean="0">
                          <a:latin typeface="楷体" pitchFamily="49" charset="-122"/>
                          <a:ea typeface="楷体" pitchFamily="49" charset="-122"/>
                        </a:rPr>
                        <a:t>天台“三止三观五禅门”之体真止、空观、体真禅</a:t>
                      </a:r>
                      <a:endParaRPr lang="zh-CN" altLang="en-US" sz="18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b="1" dirty="0" smtClean="0">
                          <a:latin typeface="楷体" pitchFamily="49" charset="-122"/>
                          <a:ea typeface="楷体" pitchFamily="49" charset="-122"/>
                        </a:rPr>
                        <a:t>方便随缘止、假观、方便随缘禅</a:t>
                      </a:r>
                      <a:endParaRPr lang="zh-CN" altLang="en-US" sz="18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b="1" dirty="0" smtClean="0">
                          <a:latin typeface="楷体" pitchFamily="49" charset="-122"/>
                          <a:ea typeface="楷体" pitchFamily="49" charset="-122"/>
                        </a:rPr>
                        <a:t>息二边分别止、中道观、息二边分别禅</a:t>
                      </a:r>
                      <a:endParaRPr lang="zh-CN" altLang="en-US" sz="18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640524">
                <a:tc>
                  <a:txBody>
                    <a:bodyPr/>
                    <a:lstStyle/>
                    <a:p>
                      <a:r>
                        <a:rPr lang="zh-CN" altLang="en-US" sz="1800" b="1" dirty="0" smtClean="0">
                          <a:latin typeface="楷体" pitchFamily="49" charset="-122"/>
                          <a:ea typeface="楷体" pitchFamily="49" charset="-122"/>
                        </a:rPr>
                        <a:t>圆教初信至七信，别教初住至七住</a:t>
                      </a:r>
                      <a:endParaRPr lang="zh-CN" altLang="en-US" sz="18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800" b="1" dirty="0" smtClean="0">
                          <a:latin typeface="楷体" pitchFamily="49" charset="-122"/>
                          <a:ea typeface="楷体" pitchFamily="49" charset="-122"/>
                        </a:rPr>
                        <a:t>圆教八信至十信，别教八住至十回向</a:t>
                      </a:r>
                      <a:endParaRPr lang="zh-CN" altLang="en-US" sz="18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800" b="1" dirty="0" smtClean="0">
                          <a:latin typeface="楷体" pitchFamily="49" charset="-122"/>
                          <a:ea typeface="楷体" pitchFamily="49" charset="-122"/>
                        </a:rPr>
                        <a:t>圆教初住、别教初地，历十地，至究竟成佛</a:t>
                      </a:r>
                      <a:endParaRPr lang="zh-CN" altLang="en-US" sz="18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1708910">
                <a:tc gridSpan="2">
                  <a:txBody>
                    <a:bodyPr/>
                    <a:lstStyle/>
                    <a:p>
                      <a:r>
                        <a:rPr lang="en-US" altLang="zh-CN" sz="1800" b="1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《</a:t>
                      </a:r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大论</a:t>
                      </a:r>
                      <a:r>
                        <a:rPr lang="en-US" altLang="zh-CN" sz="1800" b="1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》</a:t>
                      </a:r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“觉异相”，破“执取相、计名字相”。</a:t>
                      </a:r>
                      <a:endParaRPr lang="en-US" altLang="zh-CN" sz="1800" b="1" dirty="0" smtClean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二乘、三贤虽同破异相、解根尘三结、断见思惑，然二乘不知有第八识，执我空法有、执根尘断处为涅槃，故不能破觉结、断尘沙惑；而三贤知有第八识，能发回向心、修无相六度，故能破觉结、断尘沙惑。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觉“住相”“生相”，破“相续相、智相、现相、转相、业相”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452368">
                <a:tc gridSpan="2">
                  <a:txBody>
                    <a:bodyPr/>
                    <a:lstStyle/>
                    <a:p>
                      <a:r>
                        <a:rPr lang="zh-CN" altLang="en-US" sz="1800" b="1" dirty="0" smtClean="0">
                          <a:latin typeface="楷体" pitchFamily="49" charset="-122"/>
                          <a:ea typeface="楷体" pitchFamily="49" charset="-122"/>
                        </a:rPr>
                        <a:t>天台 “相似即佛”</a:t>
                      </a:r>
                      <a:endParaRPr lang="zh-CN" altLang="en-US" sz="18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800" b="1" dirty="0" smtClean="0">
                          <a:latin typeface="楷体" pitchFamily="49" charset="-122"/>
                          <a:ea typeface="楷体" pitchFamily="49" charset="-122"/>
                        </a:rPr>
                        <a:t>“分证即佛”“究竟即佛”</a:t>
                      </a:r>
                      <a:endParaRPr lang="zh-CN" altLang="en-US" sz="18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50668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036496" cy="5937523"/>
          </a:xfrm>
        </p:spPr>
        <p:txBody>
          <a:bodyPr>
            <a:normAutofit lnSpcReduction="10000"/>
          </a:bodyPr>
          <a:lstStyle/>
          <a:p>
            <a:pPr>
              <a:buNone/>
              <a:defRPr/>
            </a:pPr>
            <a:r>
              <a:rPr lang="en-US" altLang="zh-CN" b="1" dirty="0" smtClean="0">
                <a:latin typeface="+mn-ea"/>
              </a:rPr>
              <a:t>     </a:t>
            </a:r>
            <a:r>
              <a:rPr lang="en-US" altLang="zh-CN" dirty="0" smtClean="0">
                <a:latin typeface="+mn-ea"/>
              </a:rPr>
              <a:t>【</a:t>
            </a:r>
            <a:r>
              <a:rPr lang="zh-CN" altLang="en-US" dirty="0">
                <a:latin typeface="+mn-ea"/>
              </a:rPr>
              <a:t>按</a:t>
            </a:r>
            <a:r>
              <a:rPr lang="en-US" altLang="zh-CN" dirty="0">
                <a:latin typeface="+mn-ea"/>
              </a:rPr>
              <a:t>】</a:t>
            </a:r>
            <a:r>
              <a:rPr lang="zh-CN" altLang="en-US" dirty="0">
                <a:latin typeface="+mn-ea"/>
              </a:rPr>
              <a:t>憨山云：此由味尘而入者也。堪绍佛种故称法王子。药王多劫知味，非一时也。了知味性本空，约</a:t>
            </a:r>
            <a:r>
              <a:rPr lang="zh-CN" altLang="en-US" dirty="0" smtClean="0">
                <a:latin typeface="+mn-ea"/>
              </a:rPr>
              <a:t>身心，即</a:t>
            </a:r>
            <a:r>
              <a:rPr lang="zh-CN" altLang="en-US" dirty="0">
                <a:latin typeface="+mn-ea"/>
              </a:rPr>
              <a:t>根识与味尘对，观非即非离，则中道自显。分别味因，则无明体空，了证无生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>
              <a:buNone/>
              <a:defRPr/>
            </a:pPr>
            <a:endParaRPr lang="en-US" altLang="zh-CN" dirty="0">
              <a:latin typeface="+mn-ea"/>
            </a:endParaRPr>
          </a:p>
          <a:p>
            <a:pPr>
              <a:buNone/>
              <a:defRPr/>
            </a:pPr>
            <a:r>
              <a:rPr lang="zh-CN" altLang="en-US" dirty="0">
                <a:latin typeface="+mn-ea"/>
              </a:rPr>
              <a:t>      长水云：</a:t>
            </a:r>
            <a:r>
              <a:rPr lang="zh-CN" altLang="en-US" dirty="0">
                <a:solidFill>
                  <a:srgbClr val="FF0066"/>
                </a:solidFill>
                <a:latin typeface="+mn-ea"/>
              </a:rPr>
              <a:t>观味之因，从何而有？</a:t>
            </a:r>
            <a:r>
              <a:rPr lang="zh-CN" altLang="en-US" dirty="0" smtClean="0">
                <a:solidFill>
                  <a:srgbClr val="FF0066"/>
                </a:solidFill>
                <a:latin typeface="+mn-ea"/>
              </a:rPr>
              <a:t>空、有、身、心</a:t>
            </a:r>
            <a:r>
              <a:rPr lang="zh-CN" altLang="en-US" dirty="0">
                <a:solidFill>
                  <a:srgbClr val="FF0066"/>
                </a:solidFill>
                <a:latin typeface="+mn-ea"/>
              </a:rPr>
              <a:t>，若即若离，俱无生处。</a:t>
            </a:r>
            <a:r>
              <a:rPr lang="zh-CN" altLang="en-US" dirty="0">
                <a:latin typeface="+mn-ea"/>
              </a:rPr>
              <a:t>了知，即观察也。无生处故，尘味寂然，分别即息，能所亡泯，二俱绝朕，唯是一味清净宝觉，故云“从是开悟”，即证无生忍也。</a:t>
            </a:r>
          </a:p>
          <a:p>
            <a:pPr>
              <a:buNone/>
              <a:defRPr/>
            </a:pPr>
            <a:r>
              <a:rPr lang="zh-CN" altLang="en-US" b="1" dirty="0">
                <a:latin typeface="仿宋_GB2312" pitchFamily="49" charset="-122"/>
                <a:ea typeface="仿宋_GB2312" pitchFamily="49" charset="-122"/>
              </a:rPr>
              <a:t>	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1960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5888"/>
            <a:ext cx="9144000" cy="655347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800" b="1" dirty="0">
                <a:ea typeface="黑体" pitchFamily="49" charset="-122"/>
              </a:rPr>
              <a:t>三、末述入流成正觉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800" b="1" dirty="0"/>
              <a:t>        </a:t>
            </a:r>
            <a:r>
              <a:rPr lang="zh-CN" altLang="en-US" sz="2800" b="1" dirty="0" smtClean="0"/>
              <a:t>  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忽然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超越世出世间，十方圆明，获二殊胜。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800" dirty="0"/>
              <a:t>        </a:t>
            </a:r>
            <a:r>
              <a:rPr lang="zh-CN" altLang="en-US" sz="2800" dirty="0" smtClean="0"/>
              <a:t>     忽然</a:t>
            </a:r>
            <a:r>
              <a:rPr lang="zh-CN" altLang="en-US" sz="2800" dirty="0"/>
              <a:t>超越了世间、出世间，有为、无为，空、有等二边的束缚，大圆镜智现前，十方圆明，获得二种殊胜功德。</a:t>
            </a:r>
            <a:endParaRPr lang="zh-CN" altLang="en-US" sz="2800" b="1" dirty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一者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，上合十方诸佛，本妙觉心，与佛如来，同一慈力。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800" dirty="0"/>
              <a:t>         </a:t>
            </a:r>
            <a:r>
              <a:rPr lang="zh-CN" altLang="en-US" sz="2800" dirty="0" smtClean="0"/>
              <a:t>    上合</a:t>
            </a:r>
            <a:r>
              <a:rPr lang="zh-CN" altLang="en-US" sz="2800" dirty="0"/>
              <a:t>十方诸佛所证的本妙觉心，与佛如来同一慈力，能运无缘之大慈，广度有情界。（下文三十二应，即与诸佛同其用。）</a:t>
            </a:r>
            <a:endParaRPr lang="zh-CN" altLang="en-US" sz="2800" b="1" dirty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二者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，下合十方一切六道众生，与诸众生，同一悲仰。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800" dirty="0"/>
              <a:t>         </a:t>
            </a:r>
            <a:r>
              <a:rPr lang="zh-CN" altLang="en-US" sz="2800" dirty="0" smtClean="0"/>
              <a:t>    下合</a:t>
            </a:r>
            <a:r>
              <a:rPr lang="zh-CN" altLang="en-US" sz="2800" dirty="0"/>
              <a:t>十方一切六道众生之心性，与诸众生同一悲仰，能施无畏之力，与诸众生共其用。（下文十四无畏，即与众生共其用。）</a:t>
            </a:r>
          </a:p>
        </p:txBody>
      </p:sp>
    </p:spTree>
    <p:extLst>
      <p:ext uri="{BB962C8B-B14F-4D97-AF65-F5344CB8AC3E}">
        <p14:creationId xmlns:p14="http://schemas.microsoft.com/office/powerpoint/2010/main" val="411399627"/>
      </p:ext>
    </p:extLst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800" dirty="0" smtClean="0">
                <a:latin typeface="+mn-ea"/>
              </a:rPr>
              <a:t>长</a:t>
            </a:r>
            <a:r>
              <a:rPr lang="zh-CN" altLang="en-US" sz="2800" dirty="0">
                <a:latin typeface="+mn-ea"/>
              </a:rPr>
              <a:t>水</a:t>
            </a:r>
            <a:r>
              <a:rPr lang="zh-CN" altLang="en-US" sz="2800" dirty="0" smtClean="0">
                <a:latin typeface="+mn-ea"/>
              </a:rPr>
              <a:t>：</a:t>
            </a:r>
            <a:endParaRPr lang="en-US" altLang="zh-CN" sz="2800" dirty="0">
              <a:latin typeface="+mn-ea"/>
            </a:endParaRP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800" dirty="0" smtClean="0">
                <a:latin typeface="+mn-ea"/>
              </a:rPr>
              <a:t>       前</a:t>
            </a:r>
            <a:r>
              <a:rPr lang="zh-CN" altLang="en-US" sz="2800" dirty="0">
                <a:latin typeface="+mn-ea"/>
              </a:rPr>
              <a:t>寂灭现前是断德，本觉妙心是智德，慈悲二力是恩德。既是圆修，三德圆证，故超世间凡夫、出世三乘。此最上乘，唯佛与佛乃能究尽也</a:t>
            </a:r>
            <a:r>
              <a:rPr lang="zh-CN" altLang="en-US" sz="2800" dirty="0" smtClean="0">
                <a:latin typeface="+mn-ea"/>
              </a:rPr>
              <a:t>。 “十方圆明”</a:t>
            </a:r>
            <a:r>
              <a:rPr lang="zh-CN" altLang="en-US" sz="2800" dirty="0">
                <a:latin typeface="+mn-ea"/>
              </a:rPr>
              <a:t>者，证此境界，见十法界三种世间，无不是如，无不成佛。圆故，无德不备；明故，无障不尽</a:t>
            </a:r>
            <a:r>
              <a:rPr lang="zh-CN" altLang="en-US" sz="2800" dirty="0" smtClean="0">
                <a:latin typeface="+mn-ea"/>
              </a:rPr>
              <a:t>。无缘</a:t>
            </a:r>
            <a:r>
              <a:rPr lang="zh-CN" altLang="en-US" sz="2800" dirty="0">
                <a:latin typeface="+mn-ea"/>
              </a:rPr>
              <a:t>慈悲是佛心相，具足众德，是德之首，胜中胜法，故云“殊胜”</a:t>
            </a:r>
            <a:r>
              <a:rPr lang="zh-CN" altLang="en-US" sz="2800" dirty="0" smtClean="0">
                <a:latin typeface="+mn-ea"/>
              </a:rPr>
              <a:t>。本妙</a:t>
            </a:r>
            <a:r>
              <a:rPr lang="zh-CN" altLang="en-US" sz="2800" dirty="0">
                <a:latin typeface="+mn-ea"/>
              </a:rPr>
              <a:t>觉心即是己心，与诸如来无二圆满，今日亲证，故名为合，合故得乐，故同慈力</a:t>
            </a:r>
            <a:r>
              <a:rPr lang="zh-CN" altLang="en-US" sz="2800" dirty="0" smtClean="0">
                <a:latin typeface="+mn-ea"/>
              </a:rPr>
              <a:t>。一切</a:t>
            </a:r>
            <a:r>
              <a:rPr lang="zh-CN" altLang="en-US" sz="2800" dirty="0">
                <a:latin typeface="+mn-ea"/>
              </a:rPr>
              <a:t>众生亦是此心，无二无别，故亦彼合，合故见其本成佛道，枉自流浪，故可悲仰</a:t>
            </a:r>
            <a:r>
              <a:rPr lang="zh-CN" altLang="en-US" sz="2800" dirty="0" smtClean="0">
                <a:latin typeface="+mn-ea"/>
              </a:rPr>
              <a:t>。自</a:t>
            </a:r>
            <a:r>
              <a:rPr lang="zh-CN" altLang="en-US" sz="2800" dirty="0">
                <a:latin typeface="+mn-ea"/>
              </a:rPr>
              <a:t>下见应拔苦，皆由此二而流演耳</a:t>
            </a:r>
            <a:r>
              <a:rPr lang="zh-CN" altLang="en-US" sz="2800" dirty="0" smtClean="0">
                <a:latin typeface="+mn-ea"/>
              </a:rPr>
              <a:t>。</a:t>
            </a:r>
            <a:endParaRPr lang="en-US" altLang="zh-CN" sz="2800" dirty="0" smtClean="0">
              <a:latin typeface="+mn-ea"/>
            </a:endParaRP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endParaRPr lang="en-US" altLang="zh-CN" sz="2800" dirty="0">
              <a:latin typeface="+mn-ea"/>
            </a:endParaRP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800" dirty="0" smtClean="0">
                <a:latin typeface="+mn-ea"/>
              </a:rPr>
              <a:t>憨</a:t>
            </a:r>
            <a:r>
              <a:rPr lang="zh-CN" altLang="en-US" sz="2800" dirty="0">
                <a:latin typeface="+mn-ea"/>
              </a:rPr>
              <a:t>山解云：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800" dirty="0" smtClean="0">
                <a:latin typeface="+mn-ea"/>
              </a:rPr>
              <a:t>       此</a:t>
            </a:r>
            <a:r>
              <a:rPr lang="zh-CN" altLang="en-US" sz="2800" dirty="0">
                <a:latin typeface="+mn-ea"/>
              </a:rPr>
              <a:t>妙行已圆，而三谛一心，平等显现，故能忽然超越也。一念顿证故曰忽然，十界依正皆寂灭一心所现影像，故曰超越。圆满十方，洞然无碍，故曰圆明。即前云</a:t>
            </a:r>
            <a:r>
              <a:rPr lang="zh-CN" altLang="en-US" sz="2800" dirty="0" smtClean="0">
                <a:latin typeface="+mn-ea"/>
              </a:rPr>
              <a:t>“明相精纯，一切变现不为烦恼，皆合涅盘清净妙德”</a:t>
            </a:r>
            <a:r>
              <a:rPr lang="zh-CN" altLang="en-US" sz="2800" dirty="0">
                <a:latin typeface="+mn-ea"/>
              </a:rPr>
              <a:t>，故上合诸佛本妙觉心，圆照自心，众生无不愿度，故曰同一慈力。下与六道一切众生共一法身，以众生心中之悲仰，即诸佛拔苦之觉地，故曰同一悲仰。此二最胜一时获得，是所谓圆通超余者也。</a:t>
            </a:r>
          </a:p>
        </p:txBody>
      </p:sp>
    </p:spTree>
    <p:extLst>
      <p:ext uri="{BB962C8B-B14F-4D97-AF65-F5344CB8AC3E}">
        <p14:creationId xmlns:p14="http://schemas.microsoft.com/office/powerpoint/2010/main" val="690756824"/>
      </p:ext>
    </p:extLst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5888"/>
            <a:ext cx="9144000" cy="6742112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000" b="1" dirty="0">
                <a:ea typeface="黑体" pitchFamily="49" charset="-122"/>
              </a:rPr>
              <a:t>黄念祖老居士解云：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1800" b="1" dirty="0"/>
              <a:t>           </a:t>
            </a:r>
            <a:r>
              <a:rPr lang="zh-CN" altLang="en-US" sz="1800" b="1" dirty="0" smtClean="0"/>
              <a:t>        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“忽然”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指从闻思修，一刹那间，证入圆通，发挥全体大用的时候。</a:t>
            </a:r>
            <a:r>
              <a:rPr lang="en-US" altLang="zh-CN" sz="2400" b="1" dirty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通议</a:t>
            </a:r>
            <a:r>
              <a:rPr lang="en-US" altLang="zh-CN" sz="2400" b="1" dirty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说：“一念顿证，故曰忽然。”“超越”是解脱无碍之义。</a:t>
            </a:r>
            <a:r>
              <a:rPr lang="en-US" altLang="zh-CN" sz="2400" b="1" dirty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通议</a:t>
            </a:r>
            <a:r>
              <a:rPr lang="en-US" altLang="zh-CN" sz="2400" b="1" dirty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曰：“十界依正，皆寂灭一心所现影像，故曰超越。”（十界中，六凡是世间，四圣是出世间）如古德所云，十方所有诸法，无非自性光明，当然就解脱无碍了。自性光明，圆满十方，洞然无碍，故曰“十方圆明”。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      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心经</a:t>
            </a:r>
            <a:r>
              <a:rPr lang="en-US" altLang="zh-CN" sz="2400" b="1" dirty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大家熟，正好互相印证。经中一切皆无，无智无得，故云“无所得故”，但最后是“得阿耨多罗三藐三菩提”嘛！这里也是如此。生灭灭了之后，是“寂灭现前”。是“超越世出世间”，得到两个“殊胜”。一个“上合十方诸佛本妙觉心”。向上说，和诸佛本来明妙的大觉之心相合，与佛同体。又“与佛如来同一慈力”，跟佛如来同样的大慈大悲的力量。与佛同用，大士所证乃心佛众生三无差别的理体，故本心上合诸佛下合众生，所以我跟六道一切众生也是同心同体。“与诸众生同一悲仰”，悲者悲哀，仰者仰望，众生在苦难之中，哀求佛菩萨求度，菩萨就和同体的一切苦难众生同样悲仰。为什么念观世音菩萨名号，因为观世音菩萨跟我们同体嘛，你悲仰，观世音菩萨跟你同样的悲仰，但菩萨同时具有佛的慈力，所以众生马上得到救度。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       观世音菩萨成道的经过，一层一层，消除能所，连断六结，才证入圆通。所以我们也须直入宝山，不可在途中贪图小利，得少为足，甚至堕入魔途。</a:t>
            </a:r>
            <a:r>
              <a:rPr lang="en-US" altLang="zh-CN" sz="2400" b="1" dirty="0">
                <a:latin typeface="仿宋" pitchFamily="49" charset="-122"/>
                <a:ea typeface="仿宋" pitchFamily="49" charset="-122"/>
              </a:rPr>
              <a:t>……”</a:t>
            </a:r>
          </a:p>
        </p:txBody>
      </p:sp>
    </p:spTree>
    <p:extLst>
      <p:ext uri="{BB962C8B-B14F-4D97-AF65-F5344CB8AC3E}">
        <p14:creationId xmlns:p14="http://schemas.microsoft.com/office/powerpoint/2010/main" val="2356636576"/>
      </p:ext>
    </p:extLst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88640"/>
            <a:ext cx="9036496" cy="6552728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耳根圆通章后半部分之义理结构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三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、由证起用</a:t>
            </a:r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初明三十二应；二明十四无畏；三明四不思议无作妙德</a:t>
            </a:r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】</a:t>
            </a:r>
          </a:p>
          <a:p>
            <a:pPr marL="0" indent="0">
              <a:buNone/>
            </a:pP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（一）明三十二应：</a:t>
            </a:r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、现四圣法界；</a:t>
            </a:r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、现六凡法界</a:t>
            </a:r>
          </a:p>
          <a:p>
            <a:pPr marL="0" indent="0">
              <a:buNone/>
            </a:pPr>
            <a:r>
              <a:rPr lang="en-US" altLang="zh-CN" b="1" dirty="0" smtClean="0"/>
              <a:t>     </a:t>
            </a: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总明三十二应，大用所起</a:t>
            </a: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      </a:t>
            </a:r>
          </a:p>
          <a:p>
            <a:pPr marL="0" indent="0"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世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尊，由我供养观音如来，蒙彼如来授我如幻闻熏闻修金刚三昧，与佛如来同慈力故，令我身成三十二应，入诸国土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solidFill>
                  <a:srgbClr val="0000FF"/>
                </a:solidFill>
              </a:rPr>
              <a:t>      </a:t>
            </a: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现四圣法界</a:t>
            </a: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</a:p>
          <a:p>
            <a:pPr marL="0" indent="0">
              <a:buNone/>
            </a:pPr>
            <a:r>
              <a:rPr lang="zh-CN" altLang="en-US" dirty="0" smtClean="0"/>
              <a:t>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世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尊，若诸菩萨，入三摩地，进修无漏，胜解现圆，我现佛身而为说法，令其解脱。若诸有学，寂静妙明，胜妙现圆，我于彼前，现独觉身而为说法，令其解脱。若诸有学，断十二缘，缘断胜性，胜妙现圆，我于彼前，现缘觉身而为说法，令其解脱。若诸有学，得四谛空，修道入灭，胜性现圆，我于彼前，现声闻身而为说法，令其解脱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9259004"/>
      </p:ext>
    </p:extLst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62473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现六凡法界</a:t>
            </a: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】——</a:t>
            </a:r>
          </a:p>
          <a:p>
            <a:pPr marL="0" indent="0">
              <a:buNone/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      </a:t>
            </a: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成就乐欲</a:t>
            </a: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</a:p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若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诸众生，欲心明悟，不犯欲尘，欲身清净，我于彼前，现梵王身而为说法，令其解脱。若诸众生，欲为天主，统领诸天，我于彼前，现帝释身而为说法，令其成就。若诸众生，欲身自在游行十方，我于彼前，现自在天身而为说法，令其成就。若诸众生，欲身自在飞行虚空，我于彼前，现大自在天身而为说法，令其成就。若诸众生，爱统鬼神，救护国土，我于彼前，现天大将军身而为说法，令其成就。若诸众生，爱统世界，保护众生，我于彼前，现四天王身而为说法，令其成就。若诸众生，爱生天宫，驱使鬼神，我于彼前，现四天王国太子身而为说法，令其成就。若诸众生，乐为人王，我于彼前，现人王身而为说法，令其成就。若诸众生，爱主族姓，世间推让，我于彼前，现长者身而为说法，令其成就。若诸众生，爱谭名言，清净自居，我于彼前，现居士身而为说法，令其成就。若诸众生，爱治国土，剖断邦邑，我于彼前，现宰官身而为说法，令其成就。若诸众生，爱诸数术，摄卫自居，我于彼前，现婆罗门身，而为说法，令其成就。若有男子，好学出家，持诸戒律，我于彼前，现比丘身而为说法，令其成就。若有女人，好学出家，持诸禁戒，我于彼前，现比丘尼身而为说法，令其成就。若有男子，乐持五戒，我于彼前，现优婆塞身而为说法，令其成就。若有女子，五戒自居，我于彼前，现优婆夷身而为说法，令其成就。若有女人，内政立身，以修家国，我于彼前，现女主身及国夫人、命妇、大家而为说法，令其成就。若有众生，不坏男根，我于彼前，现童男身而为说法，令其成就。若有处女，爱乐处身，不求侵暴，我于彼前，现童女身而为说法，令其成就。</a:t>
            </a:r>
          </a:p>
        </p:txBody>
      </p:sp>
    </p:spTree>
    <p:extLst>
      <p:ext uri="{BB962C8B-B14F-4D97-AF65-F5344CB8AC3E}">
        <p14:creationId xmlns:p14="http://schemas.microsoft.com/office/powerpoint/2010/main" val="1613523278"/>
      </p:ext>
    </p:extLst>
  </p:cSld>
  <p:clrMapOvr>
    <a:masterClrMapping/>
  </p:clrMapOvr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     </a:t>
            </a: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成就厌离</a:t>
            </a: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若有诸天，乐出天伦，我现天身而为说法，令其成就。若有诸龙，乐出龙伦，我现龙身而为说法，令其成就。若有药叉，乐度本伦，我于彼前，现药叉身而为说法，令其成就。若干闼婆，乐脱其伦，我于彼前，现干闼婆身而为说法，令其成就。若阿修罗，乐脱其伦，我于彼前，现阿修罗身而为说法，令其成就。若紧那罗，乐脱其伦，我于彼前，现紧那罗身而为说法，令其成就。若摩呼罗伽，乐脱其伦，我于彼前，现摩呼罗伽身而为说法，令其成就。若诸众生，乐人修人，我现人身而为说法，令其成就。若诸非人，有形，无形，有想，无想，乐度其伦，我于彼前，皆现其身而为说法，令其成就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【</a:t>
            </a:r>
            <a:r>
              <a:rPr lang="zh-CN" altLang="en-US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结名三十二应，功由三昧</a:t>
            </a:r>
            <a:r>
              <a:rPr lang="en-US" altLang="zh-CN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</a:p>
          <a:p>
            <a:pPr marL="0" indent="0">
              <a:buNone/>
            </a:pPr>
            <a:r>
              <a:rPr lang="zh-CN" altLang="en-US" dirty="0"/>
              <a:t>     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是名妙净三十二应入国土身，皆以三昧闻熏闻修无作妙力自在成就。</a:t>
            </a:r>
          </a:p>
          <a:p>
            <a:pPr marL="0" indent="0">
              <a:buNone/>
            </a:pP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263378"/>
      </p:ext>
    </p:extLst>
  </p:cSld>
  <p:clrMapOvr>
    <a:masterClrMapping/>
  </p:clrMapOvr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0349" y="116632"/>
            <a:ext cx="8928992" cy="64807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（二）明十四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无畏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【1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、总明脱苦无畏；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、别明七难无畏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；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、别明三毒无畏；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、别明二求无畏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；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、结明持名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无畏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】</a:t>
            </a:r>
          </a:p>
          <a:p>
            <a:pPr marL="0" indent="0">
              <a:buNone/>
            </a:pP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en-US" altLang="zh-CN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总明十四无畏，大用所起</a:t>
            </a:r>
            <a:r>
              <a:rPr lang="en-US" altLang="zh-CN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  <a:endParaRPr lang="en-US" altLang="zh-CN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世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尊，我复以此闻熏闻修金刚三昧无作妙力，与诸十方三世六道一切众生同悲仰故，令诸众生，于我身心，获十四种无畏功德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初总明脱苦无畏</a:t>
            </a:r>
            <a:r>
              <a:rPr lang="en-US" altLang="zh-CN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</a:p>
          <a:p>
            <a:pPr marL="0" indent="0">
              <a:buNone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一者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由我不自观音、以观观者，令彼十方苦恼众生，观其音声，即得解脱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sz="24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4017838"/>
      </p:ext>
    </p:extLst>
  </p:cSld>
  <p:clrMapOvr>
    <a:masterClrMapping/>
  </p:clrMapOvr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5527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别明七难无畏</a:t>
            </a:r>
            <a:r>
              <a:rPr lang="en-US" altLang="zh-CN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  <a:endParaRPr lang="zh-CN" altLang="en-US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　　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二者知见旋复，令诸众生设入大火，火不能烧。三者观听旋复，令诸众生大水所漂，水不能溺。四者断灭妄想，心无杀害，令诸众生入诸鬼国，鬼不能害。五者熏闻成闻，六根销复，同于声听，能令众生临当被害，刀段段坏，使其兵戈犹如割水，亦如吹光，性无摇动。六者闻熏精明，明遍法界，则诸幽暗性不能全，能令众生，药叉罗刹鸠盘茶鬼及毗舍遮富单那等虽近其傍，目不能视。七者音性圆销，观听返入，离诸尘妄，能令众生，禁系枷锁所不能着。八者灭音圆闻，遍生慈力，能令众生经过险路，贼不能劫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5235542"/>
      </p:ext>
    </p:extLst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036496" cy="666936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别明三毒无畏</a:t>
            </a: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  <a:endParaRPr lang="zh-CN" altLang="en-US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dirty="0"/>
              <a:t>　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　九者熏闻离尘，色所不劫，能令一切多淫众生，远离贪欲。十者纯音无尘，根境圆融，无对所对，能令一切忿恨众生，离诸嗔恚。十一者销尘旋明，法界身心，犹如琉璃，朗彻无碍，能令一切昏钝性障诸阿颠迦，永离痴暗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en-US" altLang="zh-CN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别明二求无畏</a:t>
            </a:r>
            <a:r>
              <a:rPr lang="en-US" altLang="zh-CN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  <a:endParaRPr lang="zh-CN" altLang="en-US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dirty="0"/>
              <a:t>　　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十二者融形复闻，不动道场，涉入世间，不坏世界，能遍十方，供养微尘诸佛如来，各各佛边为法王子，能令法界无子众生欲求男者，诞生福德智慧之男。十三者六根圆通，明照无二，含十方界，立大圆镜，空如来藏，承顺十方微尘如来秘密法门，受领无失，能令法界无子众生欲求女者，诞生端正福德柔顺众人爱敬有相之女。</a:t>
            </a:r>
          </a:p>
          <a:p>
            <a:pPr marL="0" indent="0">
              <a:buNone/>
            </a:pP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64774877"/>
      </p:ext>
    </p:extLst>
  </p:cSld>
  <p:clrMapOvr>
    <a:masterClrMapping/>
  </p:clrMapOvr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087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结明持名无畏</a:t>
            </a: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  <a:endParaRPr lang="zh-CN" altLang="en-US" dirty="0"/>
          </a:p>
          <a:p>
            <a:pPr marL="0" indent="0">
              <a:buNone/>
            </a:pPr>
            <a:r>
              <a:rPr lang="zh-CN" altLang="en-US" dirty="0"/>
              <a:t>　　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十四者此三千大千世界，百亿日月，现住世间诸法王子，有六十二恒河沙数，修法垂范，教化众生，随顺众生方便智慧，各各不同。由我所得圆通本根，发妙耳门，然后身心微妙，含容周遍法界，能令众生持我名号，与彼共持六十二恒河沙诸法王子，二人福德正等无异。世尊，我一名号，与彼众多名号无异，由我修习得真圆通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结</a:t>
            </a:r>
            <a:r>
              <a:rPr lang="zh-CN" altLang="en-US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明福备</a:t>
            </a:r>
            <a:r>
              <a:rPr lang="zh-CN" altLang="en-US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众生</a:t>
            </a: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　　是名十四施无畏力，福备众生。</a:t>
            </a:r>
          </a:p>
          <a:p>
            <a:pPr marL="0" indent="0">
              <a:buNone/>
            </a:pP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06783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260649"/>
            <a:ext cx="8856984" cy="4608512"/>
          </a:xfrm>
        </p:spPr>
        <p:txBody>
          <a:bodyPr/>
          <a:lstStyle/>
          <a:p>
            <a:pPr marL="0" indent="0">
              <a:buNone/>
            </a:pP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    僧辞。师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（庐山归宗寺智常禅师）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问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：“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甚么处去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？”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曰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：“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诸方学五味禅去。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师曰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：“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诸方</a:t>
            </a:r>
            <a:r>
              <a:rPr lang="zh-TW" altLang="en-US" dirty="0">
                <a:latin typeface="宋体" pitchFamily="2" charset="-122"/>
                <a:ea typeface="宋体" pitchFamily="2" charset="-122"/>
              </a:rPr>
              <a:t>有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五味禅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我这里祇有一味禅。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曰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：“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如何</a:t>
            </a:r>
            <a:r>
              <a:rPr lang="zh-TW" altLang="en-US" dirty="0">
                <a:latin typeface="宋体" pitchFamily="2" charset="-122"/>
                <a:ea typeface="宋体" pitchFamily="2" charset="-122"/>
              </a:rPr>
              <a:t>是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一味禅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？”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师便</a:t>
            </a:r>
            <a:r>
              <a:rPr lang="zh-TW" altLang="en-US" dirty="0">
                <a:latin typeface="宋体" pitchFamily="2" charset="-122"/>
                <a:ea typeface="宋体" pitchFamily="2" charset="-122"/>
              </a:rPr>
              <a:t>打。僧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曰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：“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会也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！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会也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！”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师曰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：“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道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！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道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！”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僧拟开口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师又打。僧后到黄檗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举前话。檗上堂曰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：“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马大师出八十四人善知识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问着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个个屙</a:t>
            </a:r>
            <a:r>
              <a:rPr lang="zh-TW" altLang="en-US" dirty="0">
                <a:latin typeface="宋体" pitchFamily="2" charset="-122"/>
                <a:ea typeface="宋体" pitchFamily="2" charset="-122"/>
              </a:rPr>
              <a:t>漉漉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地</a:t>
            </a:r>
            <a:r>
              <a:rPr lang="zh-CN" altLang="en-US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（如珠走盘，灵动自在）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，只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有归宗较些子。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”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9361139"/>
      </p:ext>
    </p:extLst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74136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（三）明四不思议无作妙德：</a:t>
            </a:r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、现容不思议；</a:t>
            </a:r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、说咒不思议；</a:t>
            </a:r>
            <a:endParaRPr lang="en-US" altLang="zh-CN" sz="2400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                          3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、受供不思议；</a:t>
            </a:r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、兴供不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思议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endParaRPr lang="en-US" altLang="zh-CN" sz="24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en-US" altLang="zh-CN" sz="2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总明四无作妙德，大用所起</a:t>
            </a:r>
            <a:r>
              <a:rPr lang="en-US" altLang="zh-CN" sz="2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  <a:endParaRPr lang="zh-CN" altLang="en-US" sz="26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    世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尊，我又获是圆通，修证无上道故，又能善获四不思议无作妙德</a:t>
            </a: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6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sz="2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初现容不可思议</a:t>
            </a:r>
            <a:r>
              <a:rPr lang="en-US" altLang="zh-CN" sz="2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</a:p>
          <a:p>
            <a:pPr marL="0" indent="0">
              <a:buNone/>
            </a:pP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    一者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由我初获妙妙闻心，心精遗闻，见闻觉知不能分隔，成一圆融清净宝觉。故我能现众多妙容，能说无边秘密神咒。其中或现一首、三首、五首、七首、九首、十一首，如是乃至一百八首、千首、万首、八万四千烁迦罗首，二臂、四臂、六臂、八臂、十臂、十二臂、十四、十六、十八、二十、至二十四，如是乃至一百八臂、千臂、万臂、八万四千母陀罗臂，二目、三目、四目、九目，如是乃至一百八目、千目、万目、八万四千清净宝目，或慈或威，或定或慧，救护众生，得大自在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69945165"/>
      </p:ext>
    </p:extLst>
  </p:cSld>
  <p:clrMapOvr>
    <a:masterClrMapping/>
  </p:clrMapOvr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60648"/>
            <a:ext cx="8964488" cy="633670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说咒不思议</a:t>
            </a: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  <a:endParaRPr lang="zh-CN" altLang="en-US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dirty="0"/>
              <a:t>　　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二者由我闻思脱出六尘，如声度垣，不能为碍，故我妙能现一一形，诵一一咒，其形其咒，能以无畏施诸众生，是故十方微尘国土，皆名我为施无畏者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受</a:t>
            </a:r>
            <a:r>
              <a:rPr lang="zh-CN" altLang="en-US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供不</a:t>
            </a:r>
            <a:r>
              <a:rPr lang="zh-CN" altLang="en-US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思议</a:t>
            </a: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  <a:endParaRPr lang="zh-CN" altLang="en-US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dirty="0"/>
              <a:t>　　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三者由我修习本妙圆通、清净本根，所游世界，皆令众生舍身珍宝，求我哀愍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兴供不</a:t>
            </a:r>
            <a:r>
              <a:rPr lang="zh-CN" altLang="en-US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思议</a:t>
            </a: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  <a:endParaRPr lang="zh-CN" altLang="en-US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dirty="0"/>
              <a:t>　　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四者我得佛心，证于究竟，能以珍宝种种，供养十方如来，傍及法界六道众生，求妻得妻，求子得子，求三昧得三昧，求长寿得长寿，如是乃至求大涅盘得大涅盘。</a:t>
            </a:r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6017609"/>
      </p:ext>
    </p:extLst>
  </p:cSld>
  <p:clrMapOvr>
    <a:masterClrMapping/>
  </p:clrMapOvr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856984" cy="674136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altLang="zh-CN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观音菩萨总答佛之所问</a:t>
            </a:r>
            <a:r>
              <a:rPr lang="en-US" altLang="zh-CN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佛问圆通，我从耳门圆照三昧，缘心自在，因入流相，得三摩提，成就菩提，斯为第一。世尊，彼佛如来，叹我善得圆通法门，于大会中，授记我为观世音号，由我观听十方圆明，故观音名遍十方界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endParaRPr lang="en-US" altLang="zh-CN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诸佛放光，结二十五圣圆通之益</a:t>
            </a:r>
            <a:endParaRPr lang="en-US" altLang="zh-CN" b="1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尔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时，世尊于师子座，从其五体，同放宝光，远灌十方微尘如来，及法王子诸菩萨顶。彼诸如来，亦于五体同放宝光，从微尘方来灌佛顶，并灌会中诸大菩萨及阿罗汉，林木池沼，皆演法音，交光相罗，如宝丝网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。是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诸大众得未曾有，一切普获金刚三昧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实时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，天雨百宝莲华，青、黄、赤、白，间错纷糅，十方虚空成七宝色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此娑婆界，大地山河，俱时不现，唯见十方微尘国土，合成一界，梵呗咏歌，自然敷奏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9259368"/>
      </p:ext>
    </p:extLst>
  </p:cSld>
  <p:clrMapOvr>
    <a:masterClrMapping/>
  </p:clrMapOvr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5888"/>
            <a:ext cx="9144000" cy="54737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●佛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敕文殊简择，独推耳根圆通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400" b="1" dirty="0">
                <a:latin typeface="仿宋_GB2312" pitchFamily="49" charset="-122"/>
                <a:ea typeface="仿宋_GB2312" pitchFamily="49" charset="-122"/>
              </a:rPr>
              <a:t>    1</a:t>
            </a:r>
            <a:r>
              <a:rPr lang="zh-CN" altLang="en-US" sz="2400" b="1" dirty="0">
                <a:latin typeface="仿宋_GB2312" pitchFamily="49" charset="-122"/>
                <a:ea typeface="仿宋_GB2312" pitchFamily="49" charset="-122"/>
              </a:rPr>
              <a:t>、颂真妄双源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400" b="1" dirty="0">
                <a:latin typeface="仿宋_GB2312" pitchFamily="49" charset="-122"/>
                <a:ea typeface="仿宋_GB2312" pitchFamily="49" charset="-122"/>
              </a:rPr>
              <a:t>    </a:t>
            </a:r>
            <a:r>
              <a:rPr lang="en-US" altLang="zh-CN" sz="2400" b="1" dirty="0">
                <a:latin typeface="仿宋_GB2312" pitchFamily="49" charset="-122"/>
                <a:ea typeface="仿宋_GB2312" pitchFamily="49" charset="-122"/>
              </a:rPr>
              <a:t>2</a:t>
            </a:r>
            <a:r>
              <a:rPr lang="zh-CN" altLang="en-US" sz="2400" b="1" dirty="0">
                <a:latin typeface="仿宋_GB2312" pitchFamily="49" charset="-122"/>
                <a:ea typeface="仿宋_GB2312" pitchFamily="49" charset="-122"/>
              </a:rPr>
              <a:t>、简择诸</a:t>
            </a:r>
            <a:r>
              <a:rPr lang="zh-CN" altLang="en-US" sz="2400" b="1" dirty="0" smtClean="0">
                <a:latin typeface="仿宋_GB2312" pitchFamily="49" charset="-122"/>
                <a:ea typeface="仿宋_GB2312" pitchFamily="49" charset="-122"/>
              </a:rPr>
              <a:t>圣</a:t>
            </a:r>
            <a:endParaRPr lang="en-US" altLang="zh-CN" sz="2400" b="1" dirty="0" smtClean="0">
              <a:latin typeface="仿宋_GB2312" pitchFamily="49" charset="-122"/>
              <a:ea typeface="仿宋_GB2312" pitchFamily="49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400" b="1" dirty="0" smtClean="0">
                <a:latin typeface="仿宋_GB2312" pitchFamily="49" charset="-122"/>
                <a:ea typeface="仿宋_GB2312" pitchFamily="49" charset="-122"/>
              </a:rPr>
              <a:t>     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000" b="1" dirty="0">
                <a:latin typeface="仿宋_GB2312" pitchFamily="49" charset="-122"/>
                <a:ea typeface="仿宋_GB2312" pitchFamily="49" charset="-122"/>
              </a:rPr>
              <a:t>1</a:t>
            </a:r>
            <a:r>
              <a:rPr lang="zh-CN" altLang="en-US" sz="2000" b="1" dirty="0">
                <a:latin typeface="仿宋_GB2312" pitchFamily="49" charset="-122"/>
                <a:ea typeface="仿宋_GB2312" pitchFamily="49" charset="-122"/>
              </a:rPr>
              <a:t>）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简六尘；（</a:t>
            </a:r>
            <a:r>
              <a:rPr lang="en-US" altLang="zh-CN" sz="2000" b="1" dirty="0">
                <a:latin typeface="仿宋_GB2312" pitchFamily="49" charset="-122"/>
                <a:ea typeface="仿宋_GB2312" pitchFamily="49" charset="-122"/>
              </a:rPr>
              <a:t>2</a:t>
            </a:r>
            <a:r>
              <a:rPr lang="zh-CN" altLang="en-US" sz="2000" b="1" dirty="0">
                <a:latin typeface="仿宋_GB2312" pitchFamily="49" charset="-122"/>
                <a:ea typeface="仿宋_GB2312" pitchFamily="49" charset="-122"/>
              </a:rPr>
              <a:t>）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简五根；（</a:t>
            </a:r>
            <a:r>
              <a:rPr lang="en-US" altLang="zh-CN" sz="2000" b="1" dirty="0">
                <a:latin typeface="仿宋_GB2312" pitchFamily="49" charset="-122"/>
                <a:ea typeface="仿宋_GB2312" pitchFamily="49" charset="-122"/>
              </a:rPr>
              <a:t>3</a:t>
            </a:r>
            <a:r>
              <a:rPr lang="zh-CN" altLang="en-US" sz="2000" b="1" dirty="0">
                <a:latin typeface="仿宋_GB2312" pitchFamily="49" charset="-122"/>
                <a:ea typeface="仿宋_GB2312" pitchFamily="49" charset="-122"/>
              </a:rPr>
              <a:t>）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简六识；（</a:t>
            </a:r>
            <a:r>
              <a:rPr lang="en-US" altLang="zh-CN" sz="2000" b="1" dirty="0">
                <a:latin typeface="仿宋_GB2312" pitchFamily="49" charset="-122"/>
                <a:ea typeface="仿宋_GB2312" pitchFamily="49" charset="-122"/>
              </a:rPr>
              <a:t>4</a:t>
            </a:r>
            <a:r>
              <a:rPr lang="zh-CN" altLang="en-US" sz="2000" b="1" dirty="0">
                <a:latin typeface="仿宋_GB2312" pitchFamily="49" charset="-122"/>
                <a:ea typeface="仿宋_GB2312" pitchFamily="49" charset="-122"/>
              </a:rPr>
              <a:t>）简七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大</a:t>
            </a:r>
            <a:endParaRPr lang="zh-CN" altLang="en-US" sz="2000" b="1" dirty="0">
              <a:latin typeface="仿宋_GB2312" pitchFamily="49" charset="-122"/>
              <a:ea typeface="仿宋_GB2312" pitchFamily="49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400" b="1" dirty="0">
                <a:latin typeface="仿宋_GB2312" pitchFamily="49" charset="-122"/>
                <a:ea typeface="仿宋_GB2312" pitchFamily="49" charset="-122"/>
              </a:rPr>
              <a:t>    3</a:t>
            </a:r>
            <a:r>
              <a:rPr lang="zh-CN" altLang="en-US" sz="2400" b="1" dirty="0">
                <a:latin typeface="仿宋_GB2312" pitchFamily="49" charset="-122"/>
                <a:ea typeface="仿宋_GB2312" pitchFamily="49" charset="-122"/>
              </a:rPr>
              <a:t>、独推耳根</a:t>
            </a:r>
            <a:r>
              <a:rPr lang="zh-CN" altLang="en-US" sz="2400" b="1" dirty="0" smtClean="0">
                <a:latin typeface="仿宋_GB2312" pitchFamily="49" charset="-122"/>
                <a:ea typeface="仿宋_GB2312" pitchFamily="49" charset="-122"/>
              </a:rPr>
              <a:t>圆通</a:t>
            </a:r>
            <a:endParaRPr lang="en-US" altLang="zh-CN" sz="2400" b="1" dirty="0" smtClean="0">
              <a:latin typeface="仿宋_GB2312" pitchFamily="49" charset="-122"/>
              <a:ea typeface="仿宋_GB2312" pitchFamily="49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400" b="1" dirty="0" smtClean="0">
                <a:latin typeface="仿宋_GB2312" pitchFamily="49" charset="-122"/>
                <a:ea typeface="仿宋_GB2312" pitchFamily="49" charset="-122"/>
              </a:rPr>
              <a:t>     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000" b="1" dirty="0">
                <a:latin typeface="仿宋_GB2312" pitchFamily="49" charset="-122"/>
                <a:ea typeface="仿宋_GB2312" pitchFamily="49" charset="-122"/>
              </a:rPr>
              <a:t>1</a:t>
            </a:r>
            <a:r>
              <a:rPr lang="zh-CN" altLang="en-US" sz="2000" b="1" dirty="0">
                <a:latin typeface="仿宋_GB2312" pitchFamily="49" charset="-122"/>
                <a:ea typeface="仿宋_GB2312" pitchFamily="49" charset="-122"/>
              </a:rPr>
              <a:t>）倍彰门妙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000" b="1" dirty="0" smtClean="0">
                <a:latin typeface="仿宋_GB2312" pitchFamily="49" charset="-122"/>
                <a:ea typeface="仿宋_GB2312" pitchFamily="49" charset="-122"/>
              </a:rPr>
              <a:t>          A</a:t>
            </a:r>
            <a:r>
              <a:rPr lang="zh-CN" altLang="en-US" sz="2000" b="1" dirty="0">
                <a:latin typeface="仿宋_GB2312" pitchFamily="49" charset="-122"/>
                <a:ea typeface="仿宋_GB2312" pitchFamily="49" charset="-122"/>
              </a:rPr>
              <a:t>、根随此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方；</a:t>
            </a:r>
            <a:endParaRPr lang="en-US" altLang="zh-CN" sz="2000" b="1" dirty="0" smtClean="0">
              <a:latin typeface="仿宋_GB2312" pitchFamily="49" charset="-122"/>
              <a:ea typeface="仿宋_GB2312" pitchFamily="49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000" b="1" dirty="0">
                <a:latin typeface="仿宋_GB2312" pitchFamily="49" charset="-122"/>
                <a:ea typeface="仿宋_GB2312" pitchFamily="49" charset="-122"/>
              </a:rPr>
              <a:t> </a:t>
            </a:r>
            <a:r>
              <a:rPr lang="en-US" altLang="zh-CN" sz="2000" b="1" dirty="0" smtClean="0">
                <a:latin typeface="仿宋_GB2312" pitchFamily="49" charset="-122"/>
                <a:ea typeface="仿宋_GB2312" pitchFamily="49" charset="-122"/>
              </a:rPr>
              <a:t>         B</a:t>
            </a:r>
            <a:r>
              <a:rPr lang="zh-CN" altLang="en-US" sz="2000" b="1" dirty="0">
                <a:latin typeface="仿宋_GB2312" pitchFamily="49" charset="-122"/>
                <a:ea typeface="仿宋_GB2312" pitchFamily="49" charset="-122"/>
              </a:rPr>
              <a:t>、法以人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胜；</a:t>
            </a:r>
            <a:endParaRPr lang="en-US" altLang="zh-CN" sz="2000" b="1" dirty="0" smtClean="0">
              <a:latin typeface="仿宋_GB2312" pitchFamily="49" charset="-122"/>
              <a:ea typeface="仿宋_GB2312" pitchFamily="49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000" b="1" dirty="0">
                <a:latin typeface="仿宋_GB2312" pitchFamily="49" charset="-122"/>
                <a:ea typeface="仿宋_GB2312" pitchFamily="49" charset="-122"/>
              </a:rPr>
              <a:t> </a:t>
            </a:r>
            <a:r>
              <a:rPr lang="en-US" altLang="zh-CN" sz="2000" b="1" dirty="0" smtClean="0">
                <a:latin typeface="仿宋_GB2312" pitchFamily="49" charset="-122"/>
                <a:ea typeface="仿宋_GB2312" pitchFamily="49" charset="-122"/>
              </a:rPr>
              <a:t>         C</a:t>
            </a:r>
            <a:r>
              <a:rPr lang="zh-CN" altLang="en-US" sz="2000" b="1" dirty="0">
                <a:latin typeface="仿宋_GB2312" pitchFamily="49" charset="-122"/>
                <a:ea typeface="仿宋_GB2312" pitchFamily="49" charset="-122"/>
              </a:rPr>
              <a:t>、示法真实（圆真实，通真实，圆真实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）；</a:t>
            </a:r>
            <a:endParaRPr lang="en-US" altLang="zh-CN" sz="2000" b="1" dirty="0" smtClean="0">
              <a:latin typeface="仿宋_GB2312" pitchFamily="49" charset="-122"/>
              <a:ea typeface="仿宋_GB2312" pitchFamily="49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000" b="1" dirty="0">
                <a:latin typeface="仿宋_GB2312" pitchFamily="49" charset="-122"/>
                <a:ea typeface="仿宋_GB2312" pitchFamily="49" charset="-122"/>
              </a:rPr>
              <a:t> </a:t>
            </a:r>
            <a:r>
              <a:rPr lang="en-US" altLang="zh-CN" sz="2000" b="1" dirty="0" smtClean="0">
                <a:latin typeface="仿宋_GB2312" pitchFamily="49" charset="-122"/>
                <a:ea typeface="仿宋_GB2312" pitchFamily="49" charset="-122"/>
              </a:rPr>
              <a:t>         D</a:t>
            </a:r>
            <a:r>
              <a:rPr lang="zh-CN" altLang="en-US" sz="2000" b="1" dirty="0">
                <a:latin typeface="仿宋_GB2312" pitchFamily="49" charset="-122"/>
                <a:ea typeface="仿宋_GB2312" pitchFamily="49" charset="-122"/>
              </a:rPr>
              <a:t>、显行当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机；</a:t>
            </a:r>
            <a:endParaRPr lang="en-US" altLang="zh-CN" sz="2000" b="1" dirty="0" smtClean="0">
              <a:latin typeface="仿宋_GB2312" pitchFamily="49" charset="-122"/>
              <a:ea typeface="仿宋_GB2312" pitchFamily="49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000" b="1" dirty="0">
                <a:latin typeface="仿宋_GB2312" pitchFamily="49" charset="-122"/>
                <a:ea typeface="仿宋_GB2312" pitchFamily="49" charset="-122"/>
              </a:rPr>
              <a:t> </a:t>
            </a:r>
            <a:r>
              <a:rPr lang="en-US" altLang="zh-CN" sz="2000" b="1" dirty="0" smtClean="0">
                <a:latin typeface="仿宋_GB2312" pitchFamily="49" charset="-122"/>
                <a:ea typeface="仿宋_GB2312" pitchFamily="49" charset="-122"/>
              </a:rPr>
              <a:t>         E</a:t>
            </a:r>
            <a:r>
              <a:rPr lang="zh-CN" altLang="en-US" sz="2000" b="1" dirty="0">
                <a:latin typeface="仿宋_GB2312" pitchFamily="49" charset="-122"/>
                <a:ea typeface="仿宋_GB2312" pitchFamily="49" charset="-122"/>
              </a:rPr>
              <a:t>、观行殊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胜。</a:t>
            </a:r>
            <a:endParaRPr lang="zh-CN" altLang="en-US" sz="2000" b="1" dirty="0">
              <a:latin typeface="仿宋_GB2312" pitchFamily="49" charset="-122"/>
              <a:ea typeface="仿宋_GB2312" pitchFamily="49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      （</a:t>
            </a:r>
            <a:r>
              <a:rPr lang="en-US" altLang="zh-CN" sz="2000" b="1" dirty="0">
                <a:latin typeface="仿宋_GB2312" pitchFamily="49" charset="-122"/>
                <a:ea typeface="仿宋_GB2312" pitchFamily="49" charset="-122"/>
              </a:rPr>
              <a:t>2</a:t>
            </a:r>
            <a:r>
              <a:rPr lang="zh-CN" altLang="en-US" sz="2000" b="1" dirty="0">
                <a:latin typeface="仿宋_GB2312" pitchFamily="49" charset="-122"/>
                <a:ea typeface="仿宋_GB2312" pitchFamily="49" charset="-122"/>
              </a:rPr>
              <a:t>）普劝修证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altLang="zh-CN" dirty="0">
              <a:latin typeface="仿宋_GB2312" pitchFamily="49" charset="-122"/>
              <a:ea typeface="仿宋_GB2312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2882926"/>
      </p:ext>
    </p:extLst>
  </p:cSld>
  <p:clrMapOvr>
    <a:masterClrMapping/>
  </p:clrMapOvr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7504" y="188913"/>
            <a:ext cx="8856984" cy="4103687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  于是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，如来告文殊师利法王子：“汝今观此二十五无学诸大菩萨及阿罗汉，各说最初成道方便，皆言修习真实圆通。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彼等修行，实无优劣前后差别。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我今欲令阿难开悟，二十五行，谁当其根？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兼我灭后，此界众生入菩萨乘，求无上道，何方便门得易成就？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”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  文殊师利法王子，奉佛慈旨，即从座起，顶礼佛足，承佛威神，说偈对佛：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5352395"/>
      </p:ext>
    </p:extLst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504" y="0"/>
            <a:ext cx="8928992" cy="6381328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  <a:defRPr/>
            </a:pP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【1</a:t>
            </a:r>
            <a:r>
              <a:rPr lang="zh-CN" altLang="en-US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、颂真妄双源</a:t>
            </a: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</a:p>
          <a:p>
            <a:pPr>
              <a:buFont typeface="Wingdings" pitchFamily="2" charset="2"/>
              <a:buNone/>
              <a:defRPr/>
            </a:pP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海性澄圆，圆澄觉元妙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（真如本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觉离相绝待，圆照法界，不可思议，为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世界、众生、业果三种相续之体）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。元明照生所，所立照性亡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（无明之生起）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。迷妄有虚空，依空立世界。想澄成国土，知觉乃众生。空生大觉中，如海一沤发。有漏微尘国，皆依空所生。沤灭空本无，况复诸三有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（世界、众生、业果三种相续之生起）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>
              <a:buFont typeface="Wingdings" pitchFamily="2" charset="2"/>
              <a:buNone/>
              <a:defRPr/>
            </a:pP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【2</a:t>
            </a:r>
            <a:r>
              <a:rPr lang="zh-CN" altLang="en-US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、简择诸圣</a:t>
            </a: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</a:p>
          <a:p>
            <a:pPr>
              <a:buFont typeface="Wingdings" pitchFamily="2" charset="2"/>
              <a:buNone/>
              <a:defRPr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归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元性无二，方便有多门。圣性无不通，顺逆皆方便。初心入三昧，迟速不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同伦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…… </a:t>
            </a:r>
          </a:p>
        </p:txBody>
      </p:sp>
    </p:spTree>
    <p:extLst>
      <p:ext uri="{BB962C8B-B14F-4D97-AF65-F5344CB8AC3E}">
        <p14:creationId xmlns:p14="http://schemas.microsoft.com/office/powerpoint/2010/main" val="3784704708"/>
      </p:ext>
    </p:extLst>
  </p:cSld>
  <p:clrMapOvr>
    <a:masterClrMapping/>
  </p:clrMapOvr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36050" cy="6165304"/>
          </a:xfrm>
        </p:spPr>
        <p:txBody>
          <a:bodyPr/>
          <a:lstStyle/>
          <a:p>
            <a:pPr marL="0" indent="0">
              <a:buFont typeface="Wingdings" pitchFamily="2" charset="2"/>
              <a:buNone/>
              <a:defRPr/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【3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、独推耳根圆通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】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根随此方</a:t>
            </a: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        我今白世尊，佛出娑婆界。此方真教体，清净在音闻。欲取三摩提，实以闻中入。</a:t>
            </a:r>
            <a:endParaRPr lang="en-US" altLang="zh-CN" b="1" dirty="0" smtClean="0">
              <a:latin typeface="华文楷体" pitchFamily="2" charset="-122"/>
              <a:ea typeface="华文楷体" pitchFamily="2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法以人胜</a:t>
            </a: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离苦得解脱，良哉观世音！于恒沙劫中，入微尘佛国，得大自在力，无畏施众生。妙音观世音，梵音海潮音，救世悉安宁，出世获常住。</a:t>
            </a:r>
          </a:p>
          <a:p>
            <a:pPr marL="0" indent="0">
              <a:buFont typeface="Wingdings" pitchFamily="2" charset="2"/>
              <a:buNone/>
              <a:defRPr/>
            </a:pPr>
            <a:endParaRPr lang="zh-CN" altLang="en-US" b="1" dirty="0" smtClean="0">
              <a:latin typeface="楷体_GB2312" pitchFamily="49" charset="-122"/>
              <a:ea typeface="楷体_GB2312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9995327"/>
      </p:ext>
    </p:extLst>
  </p:cSld>
  <p:clrMapOvr>
    <a:masterClrMapping/>
  </p:clrMapOvr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036496" cy="68580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  <a:defRPr/>
            </a:pPr>
            <a:r>
              <a:rPr lang="en-US" altLang="zh-CN" sz="2800" b="1" dirty="0">
                <a:latin typeface="+mn-ea"/>
              </a:rPr>
              <a:t> </a:t>
            </a: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示法真实</a:t>
            </a: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</a:p>
          <a:p>
            <a:pPr>
              <a:buFont typeface="Wingdings" pitchFamily="2" charset="2"/>
              <a:buNone/>
              <a:defRPr/>
            </a:pPr>
            <a:r>
              <a:rPr lang="en-US" altLang="zh-CN" b="1" dirty="0">
                <a:latin typeface="Arial"/>
                <a:ea typeface="楷体_GB2312" pitchFamily="49" charset="-122"/>
              </a:rPr>
              <a:t> </a:t>
            </a:r>
            <a:r>
              <a:rPr lang="en-US" altLang="zh-CN" b="1" dirty="0" smtClean="0">
                <a:latin typeface="Arial"/>
                <a:ea typeface="楷体_GB2312" pitchFamily="49" charset="-122"/>
              </a:rPr>
              <a:t>  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我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今启如来，如观音所说。譬如人静居，十方俱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击鼓，十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处一时闻，此则圆真实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（闻性具“圆真实”）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。目非观障外，口鼻亦复然。身以合方知，心念纷无绪。隔垣听音响，遐迩俱可闻。五根所不齐，是则通真实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（闻性具“通真实”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音声性动静，闻中为有无。无声号无闻，非实闻无性。声无既无灭，声有亦非生。生灭二圆离，是则常真实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（闻性具“常真实”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。纵令在梦想，不为不思无，觉观出思惟，身心不能及。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>
              <a:buFont typeface="Wingdings" pitchFamily="2" charset="2"/>
              <a:buNone/>
              <a:defRPr/>
            </a:pPr>
            <a:r>
              <a:rPr lang="zh-CN" altLang="en-US" b="1" dirty="0">
                <a:ea typeface="楷体_GB2312" pitchFamily="49" charset="-122"/>
              </a:rPr>
              <a:t>       </a:t>
            </a:r>
            <a:r>
              <a:rPr lang="zh-CN" altLang="en-US" b="1" dirty="0" smtClean="0">
                <a:ea typeface="楷体_GB2312" pitchFamily="49" charset="-122"/>
              </a:rPr>
              <a:t>     </a:t>
            </a:r>
            <a:r>
              <a:rPr lang="en-US" altLang="zh-CN" b="1" dirty="0" smtClean="0"/>
              <a:t>【</a:t>
            </a:r>
            <a:r>
              <a:rPr lang="zh-CN" altLang="en-US" b="1" dirty="0"/>
              <a:t>按</a:t>
            </a:r>
            <a:r>
              <a:rPr lang="en-US" altLang="zh-CN" b="1" dirty="0"/>
              <a:t>】</a:t>
            </a:r>
            <a:r>
              <a:rPr lang="zh-CN" altLang="en-US" b="1" dirty="0"/>
              <a:t>闻性具圆、通、常三性，为本觉妙用在因地的现行，故为修行之因地真心。</a:t>
            </a:r>
          </a:p>
        </p:txBody>
      </p:sp>
    </p:spTree>
    <p:extLst>
      <p:ext uri="{BB962C8B-B14F-4D97-AF65-F5344CB8AC3E}">
        <p14:creationId xmlns:p14="http://schemas.microsoft.com/office/powerpoint/2010/main" val="4294722102"/>
      </p:ext>
    </p:extLst>
  </p:cSld>
  <p:clrMapOvr>
    <a:masterClrMapping/>
  </p:clrMapOvr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88912"/>
            <a:ext cx="9144000" cy="6669088"/>
          </a:xfrm>
        </p:spPr>
        <p:txBody>
          <a:bodyPr>
            <a:normAutofit fontScale="92500" lnSpcReduction="10000"/>
          </a:bodyPr>
          <a:lstStyle/>
          <a:p>
            <a:pPr marL="0" indent="0">
              <a:buFont typeface="Wingdings" pitchFamily="2" charset="2"/>
              <a:buNone/>
              <a:defRPr/>
            </a:pPr>
            <a:r>
              <a:rPr lang="en-US" altLang="zh-CN" sz="2800" b="1" dirty="0"/>
              <a:t>   </a:t>
            </a:r>
            <a:r>
              <a:rPr lang="en-US" altLang="zh-CN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显行当机</a:t>
            </a:r>
            <a:r>
              <a:rPr lang="en-US" altLang="zh-CN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    今此娑婆国，声论得宣明。众生迷本闻，循声故流转。阿难纵强记，不免落邪思，岂非随所沦，旋流获无妄？阿难汝谛听，我承佛威力，宣说金刚王，如幻不思议，佛母真三昧 。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en-US" altLang="zh-CN" sz="2800" b="1" dirty="0" smtClean="0"/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观行殊胜</a:t>
            </a: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  汝闻微尘佛，一切秘密门，欲漏不先除，畜闻成过误。将闻持佛佛，何不自闻闻？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  闻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（能闻）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非自然生，因声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（所闻）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有名字。旋闻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（能闻）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与声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（所闻）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脱，能脱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（指闻性，面对声尘而不动者）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欲谁名。一根既返源，六根成解脱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（耳根之根结若解，六根结一时俱解）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。见闻如幻翳，三界若空华。闻复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（反闻闻性）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翳根除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（障碍圆通心的耳根即可脱除）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，尘消觉圆净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（根尘一脱，圆通心即得现前）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。净极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（根尘迥脱，谓之净极）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光通达，寂照含虗空。却来观世间，犹如梦中事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。摩登伽在梦，谁能留汝形？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4258453"/>
      </p:ext>
    </p:extLst>
  </p:cSld>
  <p:clrMapOvr>
    <a:masterClrMapping/>
  </p:clrMapOvr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88912"/>
            <a:ext cx="9144000" cy="5904383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世巧幻师，幻作诸男女。虽见诸根动，要以一机抽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（六根之用，乃依圆通心为体。因无明不觉，幻作根尘之妄动）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。息机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（根尘之妄动既灭）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归寂然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（回归不动圆通觉体），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诸幻成无性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（诸幻法的无有自体之空性即可现前）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。六根亦如是，元依一精明，分成六和合。一处成休复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（一根既脱，不循尘境，返本还源），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六用皆不成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（其他六根结当下消除）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。尘垢应念消，成圆明净妙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。余尘尚诸学，明极即如来。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58830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buNone/>
              <a:defRPr/>
            </a:pPr>
            <a:r>
              <a:rPr lang="en-US" altLang="zh-CN" sz="2300" b="1" dirty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300" b="1" dirty="0">
                <a:latin typeface="黑体" pitchFamily="49" charset="-122"/>
                <a:ea typeface="黑体" pitchFamily="49" charset="-122"/>
              </a:rPr>
              <a:t>、跋陀婆罗观</a:t>
            </a:r>
            <a:r>
              <a:rPr lang="zh-CN" altLang="en-US" sz="2300" b="1" dirty="0" smtClean="0">
                <a:latin typeface="黑体" pitchFamily="49" charset="-122"/>
                <a:ea typeface="黑体" pitchFamily="49" charset="-122"/>
              </a:rPr>
              <a:t>触</a:t>
            </a:r>
            <a:endParaRPr lang="en-US" altLang="zh-CN" sz="2300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  <a:buNone/>
              <a:defRPr/>
            </a:pPr>
            <a:r>
              <a:rPr lang="zh-CN" altLang="en-US" sz="2300" b="1" dirty="0" smtClean="0">
                <a:latin typeface="仿宋_GB2312" pitchFamily="49" charset="-122"/>
                <a:ea typeface="仿宋_GB2312" pitchFamily="49" charset="-122"/>
              </a:rPr>
              <a:t>      </a:t>
            </a:r>
            <a:r>
              <a:rPr lang="zh-CN" altLang="en-US" sz="2300" b="1" dirty="0" smtClean="0">
                <a:latin typeface="楷体" pitchFamily="49" charset="-122"/>
                <a:ea typeface="楷体" pitchFamily="49" charset="-122"/>
              </a:rPr>
              <a:t>跋</a:t>
            </a:r>
            <a:r>
              <a:rPr lang="zh-CN" altLang="en-US" sz="2300" b="1" dirty="0">
                <a:latin typeface="楷体" pitchFamily="49" charset="-122"/>
                <a:ea typeface="楷体" pitchFamily="49" charset="-122"/>
              </a:rPr>
              <a:t>陀婆</a:t>
            </a:r>
            <a:r>
              <a:rPr lang="zh-CN" altLang="en-US" sz="2300" b="1" dirty="0" smtClean="0">
                <a:latin typeface="楷体" pitchFamily="49" charset="-122"/>
                <a:ea typeface="楷体" pitchFamily="49" charset="-122"/>
              </a:rPr>
              <a:t>罗</a:t>
            </a:r>
            <a:r>
              <a:rPr lang="zh-CN" altLang="en-US" sz="23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（贤</a:t>
            </a:r>
            <a:r>
              <a:rPr lang="zh-CN" altLang="en-US" sz="23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护</a:t>
            </a:r>
            <a:r>
              <a:rPr lang="zh-CN" altLang="en-US" sz="23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。长水：准</a:t>
            </a:r>
            <a:r>
              <a:rPr lang="en-US" altLang="zh-CN" sz="23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3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法华</a:t>
            </a:r>
            <a:r>
              <a:rPr lang="en-US" altLang="zh-CN" sz="23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3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说，威</a:t>
            </a:r>
            <a:r>
              <a:rPr lang="zh-CN" altLang="en-US" sz="23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音王佛有二万亿，相继出世。此人初佛像法之中，为上慢者，毁常不轻，由是堕</a:t>
            </a:r>
            <a:r>
              <a:rPr lang="zh-CN" altLang="en-US" sz="23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狱，经</a:t>
            </a:r>
            <a:r>
              <a:rPr lang="zh-CN" altLang="en-US" sz="23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于千劫，罪毕得出，值后威音，出家获悟也）</a:t>
            </a:r>
            <a:r>
              <a:rPr lang="zh-CN" altLang="en-US" sz="2300" b="1" dirty="0" smtClean="0">
                <a:latin typeface="楷体" pitchFamily="49" charset="-122"/>
                <a:ea typeface="楷体" pitchFamily="49" charset="-122"/>
              </a:rPr>
              <a:t>并</a:t>
            </a:r>
            <a:r>
              <a:rPr lang="zh-CN" altLang="en-US" sz="2300" b="1" dirty="0">
                <a:latin typeface="楷体" pitchFamily="49" charset="-122"/>
                <a:ea typeface="楷体" pitchFamily="49" charset="-122"/>
              </a:rPr>
              <a:t>其同伴十六开</a:t>
            </a:r>
            <a:r>
              <a:rPr lang="zh-CN" altLang="en-US" sz="2300" b="1" dirty="0" smtClean="0">
                <a:latin typeface="楷体" pitchFamily="49" charset="-122"/>
                <a:ea typeface="楷体" pitchFamily="49" charset="-122"/>
              </a:rPr>
              <a:t>士，即</a:t>
            </a:r>
            <a:r>
              <a:rPr lang="zh-CN" altLang="en-US" sz="2300" b="1" dirty="0">
                <a:latin typeface="楷体" pitchFamily="49" charset="-122"/>
                <a:ea typeface="楷体" pitchFamily="49" charset="-122"/>
              </a:rPr>
              <a:t>从座</a:t>
            </a:r>
            <a:r>
              <a:rPr lang="zh-CN" altLang="en-US" sz="2300" b="1" dirty="0" smtClean="0">
                <a:latin typeface="楷体" pitchFamily="49" charset="-122"/>
                <a:ea typeface="楷体" pitchFamily="49" charset="-122"/>
              </a:rPr>
              <a:t>起，顶</a:t>
            </a:r>
            <a:r>
              <a:rPr lang="zh-CN" altLang="en-US" sz="2300" b="1" dirty="0">
                <a:latin typeface="楷体" pitchFamily="49" charset="-122"/>
                <a:ea typeface="楷体" pitchFamily="49" charset="-122"/>
              </a:rPr>
              <a:t>礼佛</a:t>
            </a:r>
            <a:r>
              <a:rPr lang="zh-CN" altLang="en-US" sz="2300" b="1" dirty="0" smtClean="0">
                <a:latin typeface="楷体" pitchFamily="49" charset="-122"/>
                <a:ea typeface="楷体" pitchFamily="49" charset="-122"/>
              </a:rPr>
              <a:t>足，而</a:t>
            </a:r>
            <a:r>
              <a:rPr lang="zh-CN" altLang="en-US" sz="2300" b="1" dirty="0">
                <a:latin typeface="楷体" pitchFamily="49" charset="-122"/>
                <a:ea typeface="楷体" pitchFamily="49" charset="-122"/>
              </a:rPr>
              <a:t>白佛</a:t>
            </a:r>
            <a:r>
              <a:rPr lang="zh-CN" altLang="en-US" sz="2300" b="1" dirty="0" smtClean="0">
                <a:latin typeface="楷体" pitchFamily="49" charset="-122"/>
                <a:ea typeface="楷体" pitchFamily="49" charset="-122"/>
              </a:rPr>
              <a:t>言：“我等先于威音王佛，闻法出家。于浴僧时，随</a:t>
            </a:r>
            <a:r>
              <a:rPr lang="zh-CN" altLang="en-US" sz="2300" b="1" dirty="0">
                <a:latin typeface="楷体" pitchFamily="49" charset="-122"/>
                <a:ea typeface="楷体" pitchFamily="49" charset="-122"/>
              </a:rPr>
              <a:t>例入</a:t>
            </a:r>
            <a:r>
              <a:rPr lang="zh-CN" altLang="en-US" sz="2300" b="1" dirty="0" smtClean="0">
                <a:latin typeface="楷体" pitchFamily="49" charset="-122"/>
                <a:ea typeface="楷体" pitchFamily="49" charset="-122"/>
              </a:rPr>
              <a:t>室，忽</a:t>
            </a:r>
            <a:r>
              <a:rPr lang="zh-CN" altLang="en-US" sz="2300" b="1" dirty="0">
                <a:latin typeface="楷体" pitchFamily="49" charset="-122"/>
                <a:ea typeface="楷体" pitchFamily="49" charset="-122"/>
              </a:rPr>
              <a:t>欲悟水</a:t>
            </a:r>
            <a:r>
              <a:rPr lang="zh-CN" altLang="en-US" sz="2300" b="1" dirty="0" smtClean="0">
                <a:latin typeface="楷体" pitchFamily="49" charset="-122"/>
                <a:ea typeface="楷体" pitchFamily="49" charset="-122"/>
              </a:rPr>
              <a:t>因</a:t>
            </a:r>
            <a:r>
              <a:rPr lang="zh-CN" altLang="en-US" sz="23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（因水成触，故名水因。亦指悟水性空，了不可得）</a:t>
            </a:r>
            <a:r>
              <a:rPr lang="zh-CN" altLang="en-US" sz="2300" b="1" dirty="0" smtClean="0">
                <a:latin typeface="楷体" pitchFamily="49" charset="-122"/>
                <a:ea typeface="楷体" pitchFamily="49" charset="-122"/>
              </a:rPr>
              <a:t>。既</a:t>
            </a:r>
            <a:r>
              <a:rPr lang="zh-CN" altLang="en-US" sz="2300" b="1" dirty="0">
                <a:latin typeface="楷体" pitchFamily="49" charset="-122"/>
                <a:ea typeface="楷体" pitchFamily="49" charset="-122"/>
              </a:rPr>
              <a:t>不</a:t>
            </a:r>
            <a:r>
              <a:rPr lang="zh-CN" altLang="en-US" sz="2300" b="1" dirty="0" smtClean="0">
                <a:latin typeface="楷体" pitchFamily="49" charset="-122"/>
                <a:ea typeface="楷体" pitchFamily="49" charset="-122"/>
              </a:rPr>
              <a:t>洗尘</a:t>
            </a:r>
            <a:r>
              <a:rPr lang="zh-CN" altLang="en-US" sz="23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（尘空，了不可得）</a:t>
            </a:r>
            <a:r>
              <a:rPr lang="zh-CN" altLang="en-US" sz="2300" b="1" dirty="0" smtClean="0">
                <a:latin typeface="楷体" pitchFamily="49" charset="-122"/>
                <a:ea typeface="楷体" pitchFamily="49" charset="-122"/>
              </a:rPr>
              <a:t>，亦</a:t>
            </a:r>
            <a:r>
              <a:rPr lang="zh-CN" altLang="en-US" sz="2300" b="1" dirty="0">
                <a:latin typeface="楷体" pitchFamily="49" charset="-122"/>
                <a:ea typeface="楷体" pitchFamily="49" charset="-122"/>
              </a:rPr>
              <a:t>不洗</a:t>
            </a:r>
            <a:r>
              <a:rPr lang="zh-CN" altLang="en-US" sz="2300" b="1" dirty="0" smtClean="0">
                <a:latin typeface="楷体" pitchFamily="49" charset="-122"/>
                <a:ea typeface="楷体" pitchFamily="49" charset="-122"/>
              </a:rPr>
              <a:t>体</a:t>
            </a:r>
            <a:r>
              <a:rPr lang="zh-CN" altLang="en-US" sz="23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（体空，了不可得），</a:t>
            </a:r>
            <a:r>
              <a:rPr lang="zh-CN" altLang="en-US" sz="2300" b="1" dirty="0" smtClean="0">
                <a:latin typeface="楷体" pitchFamily="49" charset="-122"/>
                <a:ea typeface="楷体" pitchFamily="49" charset="-122"/>
              </a:rPr>
              <a:t>中间安然，得</a:t>
            </a:r>
            <a:r>
              <a:rPr lang="zh-CN" altLang="en-US" sz="2300" b="1" dirty="0">
                <a:latin typeface="楷体" pitchFamily="49" charset="-122"/>
                <a:ea typeface="楷体" pitchFamily="49" charset="-122"/>
              </a:rPr>
              <a:t>无所有</a:t>
            </a:r>
            <a:r>
              <a:rPr lang="zh-CN" altLang="en-US" sz="23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（忽然悟知水加到身上，而现有冷、暖、涩、滑等觉触之因。这觉触，既不是因洗尘垢而</a:t>
            </a:r>
            <a:r>
              <a:rPr lang="zh-CN" altLang="en-US" sz="23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有，以尘垢</a:t>
            </a:r>
            <a:r>
              <a:rPr lang="zh-CN" altLang="en-US" sz="23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无知，不生</a:t>
            </a:r>
            <a:r>
              <a:rPr lang="zh-CN" altLang="en-US" sz="23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触觉；也</a:t>
            </a:r>
            <a:r>
              <a:rPr lang="zh-CN" altLang="en-US" sz="23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不因洗身体而</a:t>
            </a:r>
            <a:r>
              <a:rPr lang="zh-CN" altLang="en-US" sz="23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有，以四</a:t>
            </a:r>
            <a:r>
              <a:rPr lang="zh-CN" altLang="en-US" sz="23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大假合之身，本属无情，不能生</a:t>
            </a:r>
            <a:r>
              <a:rPr lang="zh-CN" altLang="en-US" sz="23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触。由</a:t>
            </a:r>
            <a:r>
              <a:rPr lang="zh-CN" altLang="en-US" sz="23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是根尘双泯，能所双亡，中间安然，欲求触尘之相，则了无</a:t>
            </a:r>
            <a:r>
              <a:rPr lang="zh-CN" altLang="en-US" sz="23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所有）</a:t>
            </a:r>
            <a:r>
              <a:rPr lang="zh-CN" altLang="en-US" sz="2300" b="1" dirty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300" b="1" dirty="0" smtClean="0">
                <a:latin typeface="楷体" pitchFamily="49" charset="-122"/>
                <a:ea typeface="楷体" pitchFamily="49" charset="-122"/>
              </a:rPr>
              <a:t>宿</a:t>
            </a:r>
            <a:r>
              <a:rPr lang="zh-CN" altLang="en-US" sz="2300" b="1" dirty="0">
                <a:latin typeface="楷体" pitchFamily="49" charset="-122"/>
                <a:ea typeface="楷体" pitchFamily="49" charset="-122"/>
              </a:rPr>
              <a:t>习无</a:t>
            </a:r>
            <a:r>
              <a:rPr lang="zh-CN" altLang="en-US" sz="2300" b="1" dirty="0" smtClean="0">
                <a:latin typeface="楷体" pitchFamily="49" charset="-122"/>
                <a:ea typeface="楷体" pitchFamily="49" charset="-122"/>
              </a:rPr>
              <a:t>忘，乃至</a:t>
            </a:r>
            <a:r>
              <a:rPr lang="zh-CN" altLang="en-US" sz="2300" b="1" dirty="0">
                <a:latin typeface="楷体" pitchFamily="49" charset="-122"/>
                <a:ea typeface="楷体" pitchFamily="49" charset="-122"/>
              </a:rPr>
              <a:t>今时从佛</a:t>
            </a:r>
            <a:r>
              <a:rPr lang="zh-CN" altLang="en-US" sz="2300" b="1" dirty="0" smtClean="0">
                <a:latin typeface="楷体" pitchFamily="49" charset="-122"/>
                <a:ea typeface="楷体" pitchFamily="49" charset="-122"/>
              </a:rPr>
              <a:t>出家，令</a:t>
            </a:r>
            <a:r>
              <a:rPr lang="zh-CN" altLang="en-US" sz="2300" b="1" dirty="0">
                <a:latin typeface="楷体" pitchFamily="49" charset="-122"/>
                <a:ea typeface="楷体" pitchFamily="49" charset="-122"/>
              </a:rPr>
              <a:t>得无</a:t>
            </a:r>
            <a:r>
              <a:rPr lang="zh-CN" altLang="en-US" sz="2300" b="1" dirty="0" smtClean="0">
                <a:latin typeface="楷体" pitchFamily="49" charset="-122"/>
                <a:ea typeface="楷体" pitchFamily="49" charset="-122"/>
              </a:rPr>
              <a:t>学。彼</a:t>
            </a:r>
            <a:r>
              <a:rPr lang="zh-CN" altLang="en-US" sz="2300" b="1" dirty="0">
                <a:latin typeface="楷体" pitchFamily="49" charset="-122"/>
                <a:ea typeface="楷体" pitchFamily="49" charset="-122"/>
              </a:rPr>
              <a:t>佛名我跋跎婆</a:t>
            </a:r>
            <a:r>
              <a:rPr lang="zh-CN" altLang="en-US" sz="2300" b="1" dirty="0" smtClean="0">
                <a:latin typeface="楷体" pitchFamily="49" charset="-122"/>
                <a:ea typeface="楷体" pitchFamily="49" charset="-122"/>
              </a:rPr>
              <a:t>罗，妙</a:t>
            </a:r>
            <a:r>
              <a:rPr lang="zh-CN" altLang="en-US" sz="2300" b="1" dirty="0">
                <a:latin typeface="楷体" pitchFamily="49" charset="-122"/>
                <a:ea typeface="楷体" pitchFamily="49" charset="-122"/>
              </a:rPr>
              <a:t>触宣</a:t>
            </a:r>
            <a:r>
              <a:rPr lang="zh-CN" altLang="en-US" sz="2300" b="1" dirty="0" smtClean="0">
                <a:latin typeface="楷体" pitchFamily="49" charset="-122"/>
                <a:ea typeface="楷体" pitchFamily="49" charset="-122"/>
              </a:rPr>
              <a:t>明</a:t>
            </a:r>
            <a:r>
              <a:rPr lang="zh-CN" altLang="en-US" sz="23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（观触非因缘非自然，当体即藏性），</a:t>
            </a:r>
            <a:r>
              <a:rPr lang="zh-CN" altLang="en-US" sz="2300" b="1" dirty="0" smtClean="0">
                <a:latin typeface="楷体" pitchFamily="49" charset="-122"/>
                <a:ea typeface="楷体" pitchFamily="49" charset="-122"/>
              </a:rPr>
              <a:t>成</a:t>
            </a:r>
            <a:r>
              <a:rPr lang="zh-CN" altLang="en-US" sz="2300" b="1" dirty="0">
                <a:latin typeface="楷体" pitchFamily="49" charset="-122"/>
                <a:ea typeface="楷体" pitchFamily="49" charset="-122"/>
              </a:rPr>
              <a:t>佛子住</a:t>
            </a:r>
            <a:r>
              <a:rPr lang="zh-CN" altLang="en-US" sz="23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（得</a:t>
            </a:r>
            <a:r>
              <a:rPr lang="zh-CN" altLang="en-US" sz="23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证无生法忍，</a:t>
            </a:r>
            <a:r>
              <a:rPr lang="zh-CN" altLang="en-US" sz="23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成真正的佛子，</a:t>
            </a:r>
            <a:r>
              <a:rPr lang="zh-CN" altLang="en-US" sz="23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堪当住持</a:t>
            </a:r>
            <a:r>
              <a:rPr lang="zh-CN" altLang="en-US" sz="23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如来家业）</a:t>
            </a:r>
            <a:r>
              <a:rPr lang="zh-CN" altLang="en-US" sz="2300" b="1" dirty="0">
                <a:latin typeface="楷体" pitchFamily="49" charset="-122"/>
                <a:ea typeface="楷体" pitchFamily="49" charset="-122"/>
              </a:rPr>
              <a:t>。佛问</a:t>
            </a:r>
            <a:r>
              <a:rPr lang="zh-CN" altLang="en-US" sz="2300" b="1" dirty="0" smtClean="0">
                <a:latin typeface="楷体" pitchFamily="49" charset="-122"/>
                <a:ea typeface="楷体" pitchFamily="49" charset="-122"/>
              </a:rPr>
              <a:t>圆通，如</a:t>
            </a:r>
            <a:r>
              <a:rPr lang="zh-CN" altLang="en-US" sz="2300" b="1" dirty="0">
                <a:latin typeface="楷体" pitchFamily="49" charset="-122"/>
                <a:ea typeface="楷体" pitchFamily="49" charset="-122"/>
              </a:rPr>
              <a:t>我所</a:t>
            </a:r>
            <a:r>
              <a:rPr lang="zh-CN" altLang="en-US" sz="2300" b="1" dirty="0" smtClean="0">
                <a:latin typeface="楷体" pitchFamily="49" charset="-122"/>
                <a:ea typeface="楷体" pitchFamily="49" charset="-122"/>
              </a:rPr>
              <a:t>证，触</a:t>
            </a:r>
            <a:r>
              <a:rPr lang="zh-CN" altLang="en-US" sz="2300" b="1" dirty="0">
                <a:latin typeface="楷体" pitchFamily="49" charset="-122"/>
                <a:ea typeface="楷体" pitchFamily="49" charset="-122"/>
              </a:rPr>
              <a:t>因为</a:t>
            </a:r>
            <a:r>
              <a:rPr lang="zh-CN" altLang="en-US" sz="2300" b="1" dirty="0" smtClean="0">
                <a:latin typeface="楷体" pitchFamily="49" charset="-122"/>
                <a:ea typeface="楷体" pitchFamily="49" charset="-122"/>
              </a:rPr>
              <a:t>上。”</a:t>
            </a:r>
            <a:endParaRPr lang="zh-CN" altLang="en-US" sz="2300" b="1" dirty="0">
              <a:latin typeface="仿宋_GB2312" pitchFamily="49" charset="-122"/>
              <a:ea typeface="仿宋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6327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5888"/>
            <a:ext cx="8964488" cy="6625480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None/>
              <a:defRPr/>
            </a:pPr>
            <a:r>
              <a:rPr lang="en-US" altLang="zh-CN" sz="2800" b="1" dirty="0"/>
              <a:t>   </a:t>
            </a: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【4</a:t>
            </a:r>
            <a:r>
              <a:rPr lang="zh-CN" altLang="en-US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、普劝修证</a:t>
            </a: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</a:p>
          <a:p>
            <a:pPr>
              <a:buFont typeface="Wingdings" pitchFamily="2" charset="2"/>
              <a:buNone/>
              <a:defRPr/>
            </a:pPr>
            <a:r>
              <a:rPr lang="zh-CN" altLang="en-US" b="1" dirty="0" smtClean="0">
                <a:ea typeface="楷体_GB2312" pitchFamily="49" charset="-122"/>
              </a:rPr>
              <a:t>     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大众及阿难，旋汝倒闻机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（背声尘而合闻性），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反闻闻自性，性成无上道，圆通实如是。此是微尘佛，一路涅槃门。过去诸如来，斯门已成就。现在诸菩萨，今各入圆明。未来修学人，当依如是法。我亦从中证，非惟观世音。诚如佛世尊，询我诸方便，以救诸末劫，求出世间人，成就涅盘心，观世音为最。自余诸方便，皆是佛威神，即事舍尘劳，非是长修学，浅深同说法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>
              <a:buFont typeface="Wingdings" pitchFamily="2" charset="2"/>
              <a:buNone/>
              <a:defRPr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  顶礼如来藏，无漏不思议 ；愿加被未来，于此门无惑，方便易成就。堪以教阿难，及末劫沉沦，但以此根修，圆通超余者，真实心如是。</a:t>
            </a:r>
            <a:endParaRPr lang="en-US" altLang="zh-CN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1625384"/>
      </p:ext>
    </p:extLst>
  </p:cSld>
  <p:clrMapOvr>
    <a:masterClrMapping/>
  </p:clrMapOvr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552728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时众</a:t>
            </a:r>
            <a:r>
              <a:rPr lang="zh-CN" altLang="en-US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得益</a:t>
            </a:r>
            <a:endParaRPr lang="en-US" altLang="zh-CN" b="1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于是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阿难及诸大众，身心了然，得大开示。观佛菩提及大涅槃，犹如有人因事远游，未得归还，明了其家所归道路。普会大众，天龙八部，有学二乘，及诸一切新发心菩萨，其数凡有十恒河沙，皆得本心，远尘离垢，获法眼净。性比丘尼闻说偈已，成阿罗汉。无量众生，皆发无等等阿耨多罗三藐三菩提心。</a:t>
            </a:r>
          </a:p>
        </p:txBody>
      </p:sp>
    </p:spTree>
    <p:extLst>
      <p:ext uri="{BB962C8B-B14F-4D97-AF65-F5344CB8AC3E}">
        <p14:creationId xmlns:p14="http://schemas.microsoft.com/office/powerpoint/2010/main" val="325946480"/>
      </p:ext>
    </p:extLst>
  </p:cSld>
  <p:clrMapOvr>
    <a:masterClrMapping/>
  </p:clrMapOvr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666936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课后思考题：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二十五圣圆通，分为“灭尘合觉证”、“旋根归性证”、“湛识循源证”、“复大同本证”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，以其中对你印象最深刻的一圣之开示为例，谈谈它们各自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的修证特色是什么？</a:t>
            </a: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如何做到“都摄六根，净念相继”？</a:t>
            </a: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结合大势至菩萨念佛圆通章，谈谈你对“念佛是无上深妙禅”的理解。</a:t>
            </a: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4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闻性无形无相，如何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返闻闻自性？</a:t>
            </a: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5.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耳根圆通章中所说的闻思修是什么意思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？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6.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观音菩萨修耳根圆通成就后，有哪些胜妙功德？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6.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结合观音菩萨耳根圆通章，谈谈你对解六结以及止观功夫次第的理解。</a:t>
            </a: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7.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结合念佛圆通和耳根圆通，谈谈你对念佛禅的理解；对末法时代众生修行证解脱，有何意义？</a:t>
            </a:r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38854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856984" cy="6624736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+mn-ea"/>
              </a:rPr>
              <a:t>  </a:t>
            </a:r>
            <a:r>
              <a:rPr lang="en-US" altLang="zh-CN" dirty="0">
                <a:latin typeface="+mn-ea"/>
              </a:rPr>
              <a:t>【</a:t>
            </a:r>
            <a:r>
              <a:rPr lang="zh-CN" altLang="en-US" dirty="0">
                <a:latin typeface="+mn-ea"/>
              </a:rPr>
              <a:t>按</a:t>
            </a:r>
            <a:r>
              <a:rPr lang="en-US" altLang="zh-CN" dirty="0">
                <a:latin typeface="+mn-ea"/>
              </a:rPr>
              <a:t>】</a:t>
            </a:r>
            <a:r>
              <a:rPr lang="zh-CN" altLang="en-US" dirty="0">
                <a:latin typeface="+mn-ea"/>
              </a:rPr>
              <a:t>憨山云：此由触尘而入者也。跋陀婆罗，此云“贤护”。忽悟水因。既不洗尘，境空也；亦不洗体，根空也。根尘既空，而中间安然，得无所有。此脱根尘而入空</a:t>
            </a:r>
            <a:r>
              <a:rPr lang="zh-CN" altLang="en-US" dirty="0" smtClean="0">
                <a:latin typeface="+mn-ea"/>
              </a:rPr>
              <a:t>性。</a:t>
            </a:r>
            <a:r>
              <a:rPr lang="zh-CN" altLang="en-US" b="1" dirty="0" smtClean="0">
                <a:latin typeface="+mn-ea"/>
              </a:rPr>
              <a:t>  </a:t>
            </a:r>
            <a:endParaRPr lang="en-US" altLang="zh-CN" b="1" dirty="0" smtClean="0">
              <a:latin typeface="+mn-ea"/>
            </a:endParaRPr>
          </a:p>
          <a:p>
            <a:pPr marL="0" indent="0">
              <a:buNone/>
            </a:pPr>
            <a:endParaRPr lang="en-US" altLang="zh-CN" b="1" dirty="0">
              <a:latin typeface="+mn-ea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+mn-ea"/>
              </a:rPr>
              <a:t>***</a:t>
            </a:r>
            <a:r>
              <a:rPr lang="zh-CN" altLang="en-US" dirty="0" smtClean="0">
                <a:latin typeface="+mn-ea"/>
              </a:rPr>
              <a:t>长</a:t>
            </a:r>
            <a:r>
              <a:rPr lang="zh-CN" altLang="en-US" dirty="0">
                <a:latin typeface="+mn-ea"/>
              </a:rPr>
              <a:t>水云：“跋陀婆罗”，云“贤护”。准</a:t>
            </a:r>
            <a:r>
              <a:rPr lang="en-US" altLang="zh-CN" dirty="0">
                <a:latin typeface="+mn-ea"/>
              </a:rPr>
              <a:t>《</a:t>
            </a:r>
            <a:r>
              <a:rPr lang="zh-CN" altLang="en-US" dirty="0">
                <a:latin typeface="+mn-ea"/>
              </a:rPr>
              <a:t>法华</a:t>
            </a:r>
            <a:r>
              <a:rPr lang="en-US" altLang="zh-CN" dirty="0">
                <a:latin typeface="+mn-ea"/>
              </a:rPr>
              <a:t>》</a:t>
            </a:r>
            <a:r>
              <a:rPr lang="zh-CN" altLang="en-US" dirty="0">
                <a:latin typeface="+mn-ea"/>
              </a:rPr>
              <a:t>说：</a:t>
            </a:r>
            <a:r>
              <a:rPr lang="zh-CN" altLang="en-US" dirty="0">
                <a:solidFill>
                  <a:srgbClr val="FF0066"/>
                </a:solidFill>
                <a:latin typeface="+mn-ea"/>
              </a:rPr>
              <a:t>威音王佛</a:t>
            </a:r>
            <a:r>
              <a:rPr lang="zh-CN" altLang="en-US" dirty="0">
                <a:latin typeface="+mn-ea"/>
              </a:rPr>
              <a:t>有二万亿，相继出世。此人初佛像法之中，为上慢者，毁</a:t>
            </a:r>
            <a:r>
              <a:rPr lang="zh-CN" altLang="en-US" dirty="0">
                <a:solidFill>
                  <a:srgbClr val="FF0066"/>
                </a:solidFill>
                <a:latin typeface="+mn-ea"/>
              </a:rPr>
              <a:t>常不轻</a:t>
            </a:r>
            <a:r>
              <a:rPr lang="zh-CN" altLang="en-US" dirty="0">
                <a:latin typeface="+mn-ea"/>
              </a:rPr>
              <a:t>，由是堕狱经于千劫，罪毕得出，值后威音，出家获悟也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</a:t>
            </a:r>
            <a:r>
              <a:rPr lang="zh-CN" altLang="en-US" dirty="0" smtClean="0">
                <a:latin typeface="+mn-ea"/>
              </a:rPr>
              <a:t>随</a:t>
            </a:r>
            <a:r>
              <a:rPr lang="zh-CN" altLang="en-US" dirty="0">
                <a:latin typeface="+mn-ea"/>
              </a:rPr>
              <a:t>例入浴，</a:t>
            </a:r>
            <a:r>
              <a:rPr lang="zh-CN" altLang="en-US" dirty="0">
                <a:solidFill>
                  <a:srgbClr val="FF0066"/>
                </a:solidFill>
                <a:latin typeface="+mn-ea"/>
              </a:rPr>
              <a:t>观此水性了不可得，不从因生，故悟水因。尘无自性，才生即灭。体是幻有，性相本空。水无所因，安然不动。</a:t>
            </a:r>
            <a:r>
              <a:rPr lang="zh-CN" altLang="en-US" dirty="0" smtClean="0">
                <a:solidFill>
                  <a:srgbClr val="FF0066"/>
                </a:solidFill>
                <a:latin typeface="+mn-ea"/>
              </a:rPr>
              <a:t>三（水、尘、体）俱</a:t>
            </a:r>
            <a:r>
              <a:rPr lang="zh-CN" altLang="en-US" dirty="0">
                <a:solidFill>
                  <a:srgbClr val="FF0066"/>
                </a:solidFill>
                <a:latin typeface="+mn-ea"/>
              </a:rPr>
              <a:t>无得，孰为浴事？无始妄习，顿然销落，乃至今时得成无学</a:t>
            </a:r>
            <a:r>
              <a:rPr lang="zh-CN" altLang="en-US" dirty="0" smtClean="0">
                <a:solidFill>
                  <a:srgbClr val="FF0066"/>
                </a:solidFill>
                <a:latin typeface="+mn-ea"/>
              </a:rPr>
              <a:t>。</a:t>
            </a:r>
            <a:endParaRPr lang="en-US" altLang="zh-CN" dirty="0" smtClean="0">
              <a:solidFill>
                <a:srgbClr val="FF0066"/>
              </a:solidFill>
              <a:latin typeface="+mn-ea"/>
            </a:endParaRPr>
          </a:p>
          <a:p>
            <a:pPr marL="0" indent="0"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</a:t>
            </a:r>
            <a:r>
              <a:rPr lang="zh-CN" altLang="en-US" dirty="0" smtClean="0">
                <a:latin typeface="+mn-ea"/>
              </a:rPr>
              <a:t>由</a:t>
            </a:r>
            <a:r>
              <a:rPr lang="zh-CN" altLang="en-US" dirty="0">
                <a:latin typeface="+mn-ea"/>
              </a:rPr>
              <a:t>斯观察，尘触既尽，妙触现前，得无生忍，名“佛子住”。以善能守护，令妄不起，令觉不动，名“跋陀婆罗”。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4498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>
                <a:latin typeface="+mn-ea"/>
              </a:rPr>
              <a:t>蕅益云：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r>
              <a:rPr lang="zh-CN" altLang="en-US" dirty="0" smtClean="0">
                <a:latin typeface="+mn-ea"/>
              </a:rPr>
              <a:t>    一切</a:t>
            </a:r>
            <a:r>
              <a:rPr lang="zh-CN" altLang="en-US" dirty="0">
                <a:latin typeface="+mn-ea"/>
              </a:rPr>
              <a:t>冷暖痛痒诸尘，身家所缘，通名为触。今于浴室发悟，其境则</a:t>
            </a:r>
            <a:r>
              <a:rPr lang="zh-CN" altLang="en-US" dirty="0" smtClean="0">
                <a:latin typeface="+mn-ea"/>
              </a:rPr>
              <a:t>别。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</a:t>
            </a:r>
            <a:r>
              <a:rPr lang="zh-CN" altLang="en-US" dirty="0" smtClean="0">
                <a:latin typeface="+mn-ea"/>
              </a:rPr>
              <a:t>言</a:t>
            </a:r>
            <a:r>
              <a:rPr lang="zh-CN" altLang="en-US" dirty="0">
                <a:latin typeface="+mn-ea"/>
              </a:rPr>
              <a:t>水因者，即触尘也。因水有触，故名水因。又推用水洗身之因，名为水因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</a:t>
            </a:r>
            <a:r>
              <a:rPr lang="zh-CN" altLang="en-US" dirty="0" smtClean="0">
                <a:latin typeface="+mn-ea"/>
              </a:rPr>
              <a:t>若</a:t>
            </a:r>
            <a:r>
              <a:rPr lang="zh-CN" altLang="en-US" dirty="0">
                <a:latin typeface="+mn-ea"/>
              </a:rPr>
              <a:t>云洗尘，无体则谁知洗</a:t>
            </a:r>
            <a:r>
              <a:rPr lang="zh-CN" altLang="en-US" dirty="0" smtClean="0">
                <a:latin typeface="+mn-ea"/>
              </a:rPr>
              <a:t>者？且</a:t>
            </a:r>
            <a:r>
              <a:rPr lang="zh-CN" altLang="en-US" dirty="0">
                <a:latin typeface="+mn-ea"/>
              </a:rPr>
              <a:t>何不竟洗地水火风</a:t>
            </a:r>
            <a:r>
              <a:rPr lang="zh-CN" altLang="en-US" dirty="0" smtClean="0">
                <a:latin typeface="+mn-ea"/>
              </a:rPr>
              <a:t>？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</a:t>
            </a:r>
            <a:r>
              <a:rPr lang="zh-CN" altLang="en-US" dirty="0" smtClean="0">
                <a:latin typeface="+mn-ea"/>
              </a:rPr>
              <a:t>若</a:t>
            </a:r>
            <a:r>
              <a:rPr lang="zh-CN" altLang="en-US" dirty="0">
                <a:latin typeface="+mn-ea"/>
              </a:rPr>
              <a:t>云洗体，无尘则安所用</a:t>
            </a:r>
            <a:r>
              <a:rPr lang="zh-CN" altLang="en-US" dirty="0" smtClean="0">
                <a:latin typeface="+mn-ea"/>
              </a:rPr>
              <a:t>洗</a:t>
            </a:r>
            <a:r>
              <a:rPr lang="zh-CN" altLang="en-US" dirty="0">
                <a:latin typeface="+mn-ea"/>
              </a:rPr>
              <a:t>？</a:t>
            </a:r>
            <a:r>
              <a:rPr lang="zh-CN" altLang="en-US" dirty="0" smtClean="0">
                <a:latin typeface="+mn-ea"/>
              </a:rPr>
              <a:t>且</a:t>
            </a:r>
            <a:r>
              <a:rPr lang="zh-CN" altLang="en-US" dirty="0">
                <a:latin typeface="+mn-ea"/>
              </a:rPr>
              <a:t>何尝洗得胜义根乎</a:t>
            </a:r>
            <a:r>
              <a:rPr lang="zh-CN" altLang="en-US" dirty="0" smtClean="0">
                <a:latin typeface="+mn-ea"/>
              </a:rPr>
              <a:t>？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</a:t>
            </a:r>
            <a:r>
              <a:rPr lang="zh-CN" altLang="en-US" dirty="0" smtClean="0">
                <a:latin typeface="+mn-ea"/>
              </a:rPr>
              <a:t>展转</a:t>
            </a:r>
            <a:r>
              <a:rPr lang="zh-CN" altLang="en-US" dirty="0">
                <a:latin typeface="+mn-ea"/>
              </a:rPr>
              <a:t>推简，触尘本空，触既本空，欲何分别。得此悟门，历劫不昧，故云宿习无忘也</a:t>
            </a:r>
            <a:r>
              <a:rPr lang="zh-CN" altLang="en-US" dirty="0" smtClean="0">
                <a:latin typeface="+mn-ea"/>
              </a:rPr>
              <a:t>。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59205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856984" cy="66247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kern="0" dirty="0" smtClean="0">
                <a:solidFill>
                  <a:srgbClr val="000000"/>
                </a:solidFill>
                <a:cs typeface="宋体"/>
              </a:rPr>
              <a:t>         </a:t>
            </a:r>
            <a:r>
              <a:rPr lang="zh-CN" altLang="zh-CN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/>
              </a:rPr>
              <a:t>韶</a:t>
            </a:r>
            <a:r>
              <a:rPr lang="zh-CN" altLang="zh-CN" kern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/>
              </a:rPr>
              <a:t>国师初参龙</a:t>
            </a:r>
            <a:r>
              <a:rPr lang="zh-CN" altLang="zh-CN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/>
              </a:rPr>
              <a:t>牙</a:t>
            </a:r>
            <a:r>
              <a:rPr lang="en-US" altLang="zh-CN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/>
              </a:rPr>
              <a:t>……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谒龙牙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乃问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“</a:t>
            </a:r>
            <a:r>
              <a:rPr lang="zh-TW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雄雄之尊</a:t>
            </a:r>
            <a:r>
              <a:rPr lang="zh-CN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为甚么近之不得</a:t>
            </a:r>
            <a:r>
              <a:rPr lang="zh-CN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？”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牙曰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：“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如火与火。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师曰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：“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忽遇水来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又作么生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？”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牙曰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：“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去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！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汝不会我语。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师又问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：“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天不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盖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地不载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此理如何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？”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牙曰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：“道者合如是。”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师经十七次问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牙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只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如此答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师竟不谕旨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再请垂诲。牙曰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：“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道者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汝已后自会去。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师后于通玄峯澡浴次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忽省前话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遂具威仪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焚香遥望龙牙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礼拜曰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：“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当时若向我说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今日决定骂也。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zh-CN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/>
              </a:rPr>
              <a:t> </a:t>
            </a:r>
            <a:r>
              <a:rPr lang="en-US" altLang="zh-CN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/>
              </a:rPr>
              <a:t>……</a:t>
            </a:r>
            <a:r>
              <a:rPr lang="zh-CN" altLang="zh-CN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/>
              </a:rPr>
              <a:t>尝</a:t>
            </a:r>
            <a:r>
              <a:rPr lang="zh-CN" altLang="zh-CN" kern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/>
              </a:rPr>
              <a:t>有偈</a:t>
            </a:r>
            <a:r>
              <a:rPr lang="zh-CN" altLang="zh-CN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/>
              </a:rPr>
              <a:t>曰</a:t>
            </a:r>
            <a:r>
              <a:rPr lang="zh-CN" altLang="en-US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/>
              </a:rPr>
              <a:t>：</a:t>
            </a:r>
            <a:r>
              <a:rPr lang="zh-CN" altLang="en-US" kern="0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  <a:cs typeface="宋体"/>
              </a:rPr>
              <a:t>“</a:t>
            </a:r>
            <a:r>
              <a:rPr lang="zh-CN" altLang="zh-CN" kern="0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  <a:cs typeface="宋体"/>
              </a:rPr>
              <a:t>通</a:t>
            </a:r>
            <a:r>
              <a:rPr lang="zh-CN" altLang="zh-CN" kern="0" dirty="0">
                <a:solidFill>
                  <a:srgbClr val="FF0066"/>
                </a:solidFill>
                <a:latin typeface="宋体" pitchFamily="2" charset="-122"/>
                <a:ea typeface="宋体" pitchFamily="2" charset="-122"/>
                <a:cs typeface="宋体"/>
              </a:rPr>
              <a:t>玄峯</a:t>
            </a:r>
            <a:r>
              <a:rPr lang="zh-CN" altLang="zh-CN" kern="0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  <a:cs typeface="宋体"/>
              </a:rPr>
              <a:t>顶</a:t>
            </a:r>
            <a:r>
              <a:rPr lang="zh-CN" altLang="en-US" kern="0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  <a:cs typeface="宋体"/>
              </a:rPr>
              <a:t>，</a:t>
            </a:r>
            <a:r>
              <a:rPr lang="zh-CN" altLang="zh-CN" kern="0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  <a:cs typeface="宋体"/>
              </a:rPr>
              <a:t>不是</a:t>
            </a:r>
            <a:r>
              <a:rPr lang="zh-CN" altLang="zh-CN" kern="0" dirty="0">
                <a:solidFill>
                  <a:srgbClr val="FF0066"/>
                </a:solidFill>
                <a:latin typeface="宋体" pitchFamily="2" charset="-122"/>
                <a:ea typeface="宋体" pitchFamily="2" charset="-122"/>
                <a:cs typeface="宋体"/>
              </a:rPr>
              <a:t>人间。心外</a:t>
            </a:r>
            <a:r>
              <a:rPr lang="zh-CN" altLang="zh-CN" kern="0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  <a:cs typeface="宋体"/>
              </a:rPr>
              <a:t>无法</a:t>
            </a:r>
            <a:r>
              <a:rPr lang="zh-CN" altLang="en-US" kern="0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  <a:cs typeface="宋体"/>
              </a:rPr>
              <a:t>，</a:t>
            </a:r>
            <a:r>
              <a:rPr lang="zh-CN" altLang="zh-CN" kern="0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  <a:cs typeface="宋体"/>
              </a:rPr>
              <a:t>满目</a:t>
            </a:r>
            <a:r>
              <a:rPr lang="zh-CN" altLang="zh-CN" kern="0" dirty="0">
                <a:solidFill>
                  <a:srgbClr val="FF0066"/>
                </a:solidFill>
                <a:latin typeface="宋体" pitchFamily="2" charset="-122"/>
                <a:ea typeface="宋体" pitchFamily="2" charset="-122"/>
                <a:cs typeface="宋体"/>
              </a:rPr>
              <a:t>青山</a:t>
            </a:r>
            <a:r>
              <a:rPr lang="zh-CN" altLang="zh-CN" kern="0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  <a:cs typeface="宋体"/>
              </a:rPr>
              <a:t>。</a:t>
            </a:r>
            <a:r>
              <a:rPr lang="zh-CN" altLang="en-US" kern="0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  <a:cs typeface="宋体"/>
              </a:rPr>
              <a:t>”</a:t>
            </a:r>
            <a:r>
              <a:rPr lang="zh-CN" altLang="zh-CN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/>
              </a:rPr>
              <a:t>法眼</a:t>
            </a:r>
            <a:r>
              <a:rPr lang="zh-CN" altLang="zh-CN" kern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/>
              </a:rPr>
              <a:t>闻</a:t>
            </a:r>
            <a:r>
              <a:rPr lang="zh-CN" altLang="zh-CN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/>
              </a:rPr>
              <a:t>云</a:t>
            </a:r>
            <a:r>
              <a:rPr lang="zh-CN" altLang="en-US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/>
              </a:rPr>
              <a:t>：“</a:t>
            </a:r>
            <a:r>
              <a:rPr lang="zh-CN" altLang="zh-CN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/>
              </a:rPr>
              <a:t>即</a:t>
            </a:r>
            <a:r>
              <a:rPr lang="zh-CN" altLang="zh-CN" kern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/>
              </a:rPr>
              <a:t>此一</a:t>
            </a:r>
            <a:r>
              <a:rPr lang="zh-CN" altLang="zh-CN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/>
              </a:rPr>
              <a:t>偈</a:t>
            </a:r>
            <a:r>
              <a:rPr lang="zh-CN" altLang="en-US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/>
              </a:rPr>
              <a:t>，</a:t>
            </a:r>
            <a:r>
              <a:rPr lang="zh-CN" altLang="zh-CN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/>
              </a:rPr>
              <a:t>可</a:t>
            </a:r>
            <a:r>
              <a:rPr lang="zh-CN" altLang="zh-CN" kern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/>
              </a:rPr>
              <a:t>起吾宗</a:t>
            </a:r>
            <a:r>
              <a:rPr lang="zh-CN" altLang="zh-CN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/>
              </a:rPr>
              <a:t>。</a:t>
            </a:r>
            <a:r>
              <a:rPr lang="zh-CN" altLang="en-US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/>
              </a:rPr>
              <a:t>”</a:t>
            </a:r>
            <a:endParaRPr lang="en-US" altLang="zh-CN" kern="0" dirty="0" smtClean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6973030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8964488" cy="5544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/>
              </a:rPr>
              <a:t>    石梯和尚</a:t>
            </a:r>
            <a:r>
              <a:rPr lang="en-US" altLang="zh-CN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/>
              </a:rPr>
              <a:t>……</a:t>
            </a:r>
            <a:r>
              <a:rPr lang="zh-TW" altLang="en-US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/>
              </a:rPr>
              <a:t>因侍者请浴。师曰</a:t>
            </a:r>
            <a:r>
              <a:rPr lang="zh-CN" altLang="en-US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/>
              </a:rPr>
              <a:t>：“</a:t>
            </a:r>
            <a:r>
              <a:rPr lang="zh-TW" altLang="en-US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/>
              </a:rPr>
              <a:t>既不洗尘</a:t>
            </a:r>
            <a:r>
              <a:rPr lang="zh-CN" altLang="en-US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/>
              </a:rPr>
              <a:t>，</a:t>
            </a:r>
            <a:r>
              <a:rPr lang="zh-TW" altLang="en-US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/>
              </a:rPr>
              <a:t>亦不洗体</a:t>
            </a:r>
            <a:r>
              <a:rPr lang="zh-CN" altLang="en-US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/>
              </a:rPr>
              <a:t>，</a:t>
            </a:r>
            <a:r>
              <a:rPr lang="zh-TW" altLang="en-US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/>
              </a:rPr>
              <a:t>汝作么生</a:t>
            </a:r>
            <a:r>
              <a:rPr lang="zh-CN" altLang="en-US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/>
              </a:rPr>
              <a:t>？”</a:t>
            </a:r>
            <a:r>
              <a:rPr lang="zh-TW" altLang="en-US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/>
              </a:rPr>
              <a:t>者曰</a:t>
            </a:r>
            <a:r>
              <a:rPr lang="zh-CN" altLang="en-US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/>
              </a:rPr>
              <a:t>：“</a:t>
            </a:r>
            <a:r>
              <a:rPr lang="zh-TW" altLang="en-US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/>
              </a:rPr>
              <a:t>和尚先去</a:t>
            </a:r>
            <a:r>
              <a:rPr lang="zh-CN" altLang="en-US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/>
              </a:rPr>
              <a:t>，</a:t>
            </a:r>
            <a:r>
              <a:rPr lang="zh-TW" altLang="en-US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/>
              </a:rPr>
              <a:t>某甲将皂角来。</a:t>
            </a:r>
            <a:r>
              <a:rPr lang="zh-CN" altLang="en-US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/>
              </a:rPr>
              <a:t>”</a:t>
            </a:r>
            <a:r>
              <a:rPr lang="zh-TW" altLang="en-US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/>
              </a:rPr>
              <a:t>师呵呵大笑。</a:t>
            </a:r>
            <a:endParaRPr lang="en-US" altLang="zh-TW" kern="0" dirty="0" smtClean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宋体"/>
            </a:endParaRPr>
          </a:p>
          <a:p>
            <a:pPr marL="0" indent="0">
              <a:buNone/>
            </a:pPr>
            <a:endParaRPr lang="en-US" altLang="zh-CN" kern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宋体"/>
            </a:endParaRPr>
          </a:p>
          <a:p>
            <a:pPr marL="0" indent="0">
              <a:buNone/>
            </a:pP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    有</a:t>
            </a:r>
            <a:r>
              <a:rPr lang="zh-TW" altLang="en-US" dirty="0">
                <a:latin typeface="宋体" pitchFamily="2" charset="-122"/>
                <a:ea typeface="宋体" pitchFamily="2" charset="-122"/>
              </a:rPr>
              <a:t>一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院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名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无垢净光禅院，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化浴室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有人问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：“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既是无垢净光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为甚么却造浴室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？”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僧无语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后天盖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幽禅师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代云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：“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三秋明月夜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不是骋团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圆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”</a:t>
            </a:r>
            <a:endParaRPr lang="en-US" altLang="zh-CN" kern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宋体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47027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60649"/>
            <a:ext cx="9036496" cy="44644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    空</a:t>
            </a:r>
            <a:r>
              <a:rPr lang="zh-TW" altLang="en-US" dirty="0">
                <a:latin typeface="宋体" pitchFamily="2" charset="-122"/>
                <a:ea typeface="宋体" pitchFamily="2" charset="-122"/>
              </a:rPr>
              <a:t>室道人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智通者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龙图范</a:t>
            </a:r>
            <a:r>
              <a:rPr lang="zh-TW" altLang="en-US" dirty="0">
                <a:latin typeface="宋体" pitchFamily="2" charset="-122"/>
                <a:ea typeface="宋体" pitchFamily="2" charset="-122"/>
              </a:rPr>
              <a:t>珣女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也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（于黄龙死心禅师座下悟道）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……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政和间居金陵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，尝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设浴于保宁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揭榜于门曰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“</a:t>
            </a:r>
            <a:r>
              <a:rPr lang="zh-TW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一物也无</a:t>
            </a:r>
            <a:r>
              <a:rPr lang="zh-CN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洗个甚么</a:t>
            </a:r>
            <a:r>
              <a:rPr lang="zh-CN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？</a:t>
            </a:r>
            <a:r>
              <a:rPr lang="zh-TW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纤尘若有</a:t>
            </a:r>
            <a:r>
              <a:rPr lang="zh-CN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起</a:t>
            </a:r>
            <a:r>
              <a:rPr lang="zh-TW" altLang="en-US" dirty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自何</a:t>
            </a:r>
            <a:r>
              <a:rPr lang="zh-TW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来</a:t>
            </a:r>
            <a:r>
              <a:rPr lang="zh-CN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？</a:t>
            </a:r>
            <a:r>
              <a:rPr lang="zh-TW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道取一句子玄。乃可大家入浴。古灵</a:t>
            </a:r>
            <a:r>
              <a:rPr lang="zh-CN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只</a:t>
            </a:r>
            <a:r>
              <a:rPr lang="zh-TW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解揩背</a:t>
            </a:r>
            <a:r>
              <a:rPr lang="zh-CN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开士何曾明心。欲证离垢地时</a:t>
            </a:r>
            <a:r>
              <a:rPr lang="zh-CN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须是通身汗出。尽道水能洗垢</a:t>
            </a:r>
            <a:r>
              <a:rPr lang="zh-CN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焉知水亦是尘。直饶水垢顿除</a:t>
            </a:r>
            <a:r>
              <a:rPr lang="zh-CN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到此亦须洗却。</a:t>
            </a:r>
            <a:r>
              <a:rPr lang="zh-CN" altLang="en-US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”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后为尼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名惟久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dirty="0" smtClean="0">
                <a:latin typeface="宋体" pitchFamily="2" charset="-122"/>
                <a:ea typeface="宋体" pitchFamily="2" charset="-122"/>
              </a:rPr>
              <a:t>挂锡姑苏之西竺。</a:t>
            </a:r>
          </a:p>
          <a:p>
            <a:pPr marL="0" indent="0">
              <a:buNone/>
            </a:pP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51650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zh-CN" altLang="en-US" dirty="0" smtClean="0"/>
              <a:t>         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●二十五圆通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阿难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及诸大众蒙佛开示，慧觉圆通，得无疑惑，一时合掌，顶礼双足而白佛言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：“我等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今日身心皎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然，快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得无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碍。虽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复悟知一六亡义，然犹未达圆通本根。世尊！我辈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飘零，积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劫孤露，何心何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虑，预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佛天伦？如失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乳儿，忽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遇慈母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（长水：背觉合尘，名为“孤露”。萍游六道，故曰“飘零”。忽然邂逅，厕为堂弟，名“预天伦”。由斯遭遇，如子得母，法身可久矣）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若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复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因此，际会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道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成，所得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密言还同本悟，则与未闻无有差别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（若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能借此殊胜之因缘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际会，令圣道得以成就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，即不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辜负此生；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若只是将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听闻所得的秘密言句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，如昔时一样，停留在文字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之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解悟上，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而不加行证，则与未闻之前，实在没有太多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差别。蕅益云：</a:t>
            </a:r>
            <a:r>
              <a:rPr lang="zh-CN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若因此师资际会，得达圆通本根，而菩提道成，俾所得前来密言，了知的是自心本具，而还同本悟，则行起解绝，方悟神珠非从外得，乃与未闻无有差别</a:t>
            </a:r>
            <a:r>
              <a:rPr lang="zh-CN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耳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）。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惟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垂大悲惠我秘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严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（即首楞严大定）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，成就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如来最后开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示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（究竟说法）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！”作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是语已，五体投地，退藏密机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（退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归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本位，心中默祷。机，心动为机）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冀佛冥授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尔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时，世尊普告众中诸大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菩萨，及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诸漏尽大阿罗汉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：“汝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等菩萨及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阿罗汉，生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我法中，得成无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学。吾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今问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汝，最初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心，悟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十八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界，谁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为圆通？从何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方便，入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三摩地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？”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703170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、迦叶观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法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dirty="0" smtClean="0"/>
              <a:t>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摩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诃迦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叶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（大饮光）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，及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紫金光比丘尼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等，即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从座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起，顶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礼佛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足，而白佛言：“我于往劫，于此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界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中，有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佛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出世，名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日月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灯，我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得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亲近，闻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法修学。佛灭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度后，供养舍利，然灯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续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明，以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紫光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金，涂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佛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形像，自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尔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以来，世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世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生生，身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常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圆满，紫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金光聚。此紫金光比丘尼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等，即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眷属，同时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发心。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我观世间六尘变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坏，唯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以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空寂，修于灭尽，身心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乃能度百千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劫，犹如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弹指。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我以空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法，成阿罗汉，世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尊说我头陀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（抖擞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，精进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办道，抖擞法尘）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为最。妙法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开明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（悟生灭之法尘，当体即不生不灭之藏性）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，销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灭诸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漏，佛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问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圆通，如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我所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证，法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因为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上。”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zh-CN" altLang="en-US" dirty="0" smtClean="0"/>
              <a:t>       </a:t>
            </a: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60415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6247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b="1" dirty="0" smtClean="0"/>
              <a:t>      </a:t>
            </a:r>
            <a:r>
              <a:rPr lang="en-US" altLang="zh-CN" dirty="0" smtClean="0"/>
              <a:t>【</a:t>
            </a:r>
            <a:r>
              <a:rPr lang="zh-CN" altLang="en-US" dirty="0"/>
              <a:t>按</a:t>
            </a:r>
            <a:r>
              <a:rPr lang="en-US" altLang="zh-CN" dirty="0" smtClean="0"/>
              <a:t>】</a:t>
            </a:r>
            <a:r>
              <a:rPr lang="zh-CN" altLang="en-US" dirty="0" smtClean="0">
                <a:latin typeface="+mn-ea"/>
              </a:rPr>
              <a:t>长水云：</a:t>
            </a:r>
            <a:r>
              <a:rPr lang="zh-CN" altLang="zh-CN" dirty="0" smtClean="0">
                <a:solidFill>
                  <a:srgbClr val="FF0000"/>
                </a:solidFill>
                <a:latin typeface="+mn-ea"/>
              </a:rPr>
              <a:t>六</a:t>
            </a:r>
            <a:r>
              <a:rPr lang="zh-CN" altLang="zh-CN" dirty="0">
                <a:solidFill>
                  <a:srgbClr val="FF0000"/>
                </a:solidFill>
                <a:latin typeface="+mn-ea"/>
              </a:rPr>
              <a:t>尘生灭，是意家境。今观此法，本自不</a:t>
            </a:r>
            <a:r>
              <a:rPr lang="zh-CN" altLang="zh-CN" dirty="0" smtClean="0">
                <a:solidFill>
                  <a:srgbClr val="FF0000"/>
                </a:solidFill>
                <a:latin typeface="+mn-ea"/>
              </a:rPr>
              <a:t>生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，</a:t>
            </a:r>
            <a:r>
              <a:rPr lang="zh-CN" altLang="zh-CN" dirty="0" smtClean="0">
                <a:solidFill>
                  <a:srgbClr val="FF0000"/>
                </a:solidFill>
                <a:latin typeface="+mn-ea"/>
              </a:rPr>
              <a:t>今</a:t>
            </a:r>
            <a:r>
              <a:rPr lang="zh-CN" altLang="zh-CN" dirty="0">
                <a:solidFill>
                  <a:srgbClr val="FF0000"/>
                </a:solidFill>
                <a:latin typeface="+mn-ea"/>
              </a:rPr>
              <a:t>则无灭。以心生故种种法生，心</a:t>
            </a:r>
            <a:r>
              <a:rPr lang="zh-CN" altLang="zh-CN" dirty="0" smtClean="0">
                <a:solidFill>
                  <a:srgbClr val="FF0000"/>
                </a:solidFill>
                <a:latin typeface="+mn-ea"/>
              </a:rPr>
              <a:t>灭故</a:t>
            </a:r>
            <a:r>
              <a:rPr lang="zh-CN" altLang="zh-CN" dirty="0">
                <a:solidFill>
                  <a:srgbClr val="FF0000"/>
                </a:solidFill>
                <a:latin typeface="+mn-ea"/>
              </a:rPr>
              <a:t>种种法灭。心不见心，无相可得，能所都寂，法性现</a:t>
            </a:r>
            <a:r>
              <a:rPr lang="zh-CN" altLang="zh-CN" dirty="0" smtClean="0">
                <a:solidFill>
                  <a:srgbClr val="FF0000"/>
                </a:solidFill>
                <a:latin typeface="+mn-ea"/>
              </a:rPr>
              <a:t>前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，</a:t>
            </a:r>
            <a:r>
              <a:rPr lang="zh-CN" altLang="zh-CN" dirty="0" smtClean="0">
                <a:solidFill>
                  <a:srgbClr val="FF0000"/>
                </a:solidFill>
                <a:latin typeface="+mn-ea"/>
              </a:rPr>
              <a:t>身</a:t>
            </a:r>
            <a:r>
              <a:rPr lang="zh-CN" altLang="zh-CN" dirty="0">
                <a:solidFill>
                  <a:srgbClr val="FF0000"/>
                </a:solidFill>
                <a:latin typeface="+mn-ea"/>
              </a:rPr>
              <a:t>之与心，本来不动，故令能度多劫如弹指也</a:t>
            </a:r>
            <a:r>
              <a:rPr lang="zh-CN" altLang="zh-CN" dirty="0" smtClean="0">
                <a:solidFill>
                  <a:srgbClr val="FF0000"/>
                </a:solidFill>
                <a:latin typeface="+mn-ea"/>
              </a:rPr>
              <a:t>。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尘法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既空，妙法宣现，故获无漏，成无学果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。</a:t>
            </a:r>
            <a:endParaRPr lang="en-US" altLang="zh-CN" dirty="0" smtClean="0">
              <a:solidFill>
                <a:srgbClr val="FF0000"/>
              </a:solidFill>
              <a:latin typeface="+mn-ea"/>
            </a:endParaRPr>
          </a:p>
          <a:p>
            <a:pPr marL="0" indent="0">
              <a:buNone/>
            </a:pPr>
            <a:endParaRPr lang="en-US" altLang="zh-CN" dirty="0">
              <a:latin typeface="+mn-ea"/>
            </a:endParaRPr>
          </a:p>
          <a:p>
            <a:pPr marL="0" indent="0">
              <a:buNone/>
            </a:pPr>
            <a:r>
              <a:rPr lang="zh-CN" altLang="en-US" dirty="0" smtClean="0">
                <a:latin typeface="+mn-ea"/>
              </a:rPr>
              <a:t>    憨</a:t>
            </a:r>
            <a:r>
              <a:rPr lang="zh-CN" altLang="en-US" dirty="0">
                <a:latin typeface="+mn-ea"/>
              </a:rPr>
              <a:t>山云：此由法尘而入者也。摩诃迦叶，此以大饮光氏，名毕钵罗，头陀第一。供佛舍利等，叙往因也。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观六尘变坏，生灭也。唯以空寂，无生也，以观生灭，得证无生，故曰空法</a:t>
            </a:r>
            <a:r>
              <a:rPr lang="zh-CN" altLang="en-US" dirty="0" smtClean="0">
                <a:latin typeface="+mn-ea"/>
              </a:rPr>
              <a:t>。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58055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2300" dirty="0" smtClean="0"/>
              <a:t>            </a:t>
            </a:r>
            <a:r>
              <a:rPr lang="zh-CN" altLang="en-US" sz="2800" dirty="0" smtClean="0"/>
              <a:t>永嘉</a:t>
            </a:r>
            <a:r>
              <a:rPr lang="zh-CN" altLang="en-US" sz="2800" dirty="0"/>
              <a:t>玄觉禅师，温州戴氏子。少习经论，精天台止观法门。因看</a:t>
            </a:r>
            <a:r>
              <a:rPr lang="en-US" altLang="zh-CN" sz="2800" dirty="0"/>
              <a:t>《</a:t>
            </a:r>
            <a:r>
              <a:rPr lang="zh-CN" altLang="en-US" sz="2800" dirty="0"/>
              <a:t>维摩经</a:t>
            </a:r>
            <a:r>
              <a:rPr lang="en-US" altLang="zh-CN" sz="2800" dirty="0"/>
              <a:t>》</a:t>
            </a:r>
            <a:r>
              <a:rPr lang="zh-CN" altLang="en-US" sz="2800" dirty="0"/>
              <a:t>，发明心地</a:t>
            </a:r>
            <a:r>
              <a:rPr lang="zh-CN" altLang="en-US" sz="2800" dirty="0" smtClean="0"/>
              <a:t>。</a:t>
            </a:r>
            <a:r>
              <a:rPr lang="en-US" altLang="zh-CN" sz="2800" dirty="0" smtClean="0"/>
              <a:t>……</a:t>
            </a:r>
            <a:r>
              <a:rPr lang="zh-CN" altLang="en-US" sz="2800" dirty="0" smtClean="0"/>
              <a:t>觉</a:t>
            </a:r>
            <a:r>
              <a:rPr lang="zh-CN" altLang="en-US" sz="2800" dirty="0"/>
              <a:t>遂同</a:t>
            </a:r>
            <a:r>
              <a:rPr lang="zh-CN" altLang="en-US" sz="2800" dirty="0" smtClean="0"/>
              <a:t>策（玄策）来</a:t>
            </a:r>
            <a:r>
              <a:rPr lang="zh-CN" altLang="en-US" sz="2800" dirty="0"/>
              <a:t>参，绕师三匝，振锡而立</a:t>
            </a:r>
            <a:r>
              <a:rPr lang="zh-CN" altLang="en-US" sz="2800" dirty="0" smtClean="0"/>
              <a:t>。师</a:t>
            </a:r>
            <a:r>
              <a:rPr lang="zh-CN" altLang="en-US" sz="2800" dirty="0"/>
              <a:t>曰：“夫沙门者，具三千威仪，八万细行。大德自何方而来，生大我慢</a:t>
            </a:r>
            <a:r>
              <a:rPr lang="en-US" altLang="zh-CN" sz="2800" dirty="0" smtClean="0"/>
              <a:t>?”</a:t>
            </a:r>
            <a:r>
              <a:rPr lang="zh-CN" altLang="en-US" sz="2800" dirty="0" smtClean="0"/>
              <a:t>觉</a:t>
            </a:r>
            <a:r>
              <a:rPr lang="zh-CN" altLang="en-US" sz="2800" dirty="0"/>
              <a:t>曰：“生死事大，无常迅速。</a:t>
            </a:r>
            <a:r>
              <a:rPr lang="zh-CN" altLang="en-US" sz="2800" dirty="0" smtClean="0"/>
              <a:t>”师</a:t>
            </a:r>
            <a:r>
              <a:rPr lang="zh-CN" altLang="en-US" sz="2800" dirty="0"/>
              <a:t>曰：“何不体取无生、了无速乎</a:t>
            </a:r>
            <a:r>
              <a:rPr lang="en-US" altLang="zh-CN" sz="2800" dirty="0" smtClean="0"/>
              <a:t>?”</a:t>
            </a:r>
            <a:r>
              <a:rPr lang="zh-CN" altLang="en-US" sz="2800" dirty="0" smtClean="0"/>
              <a:t>曰</a:t>
            </a:r>
            <a:r>
              <a:rPr lang="zh-CN" altLang="en-US" sz="2800" dirty="0"/>
              <a:t>：“体即无生，了本无速。</a:t>
            </a:r>
            <a:r>
              <a:rPr lang="zh-CN" altLang="en-US" sz="2800" dirty="0" smtClean="0"/>
              <a:t>”师</a:t>
            </a:r>
            <a:r>
              <a:rPr lang="zh-CN" altLang="en-US" sz="2800" dirty="0"/>
              <a:t>曰：“如是！如是！</a:t>
            </a:r>
            <a:r>
              <a:rPr lang="zh-CN" altLang="en-US" sz="2800" dirty="0" smtClean="0"/>
              <a:t>”玄觉</a:t>
            </a:r>
            <a:r>
              <a:rPr lang="zh-CN" altLang="en-US" sz="2800" dirty="0"/>
              <a:t>方具威仪礼拜</a:t>
            </a:r>
            <a:r>
              <a:rPr lang="zh-CN" altLang="en-US" sz="2800" dirty="0" smtClean="0"/>
              <a:t>。须臾</a:t>
            </a:r>
            <a:r>
              <a:rPr lang="zh-CN" altLang="en-US" sz="2800" dirty="0"/>
              <a:t>告辞，师曰：“返太速乎</a:t>
            </a:r>
            <a:r>
              <a:rPr lang="en-US" altLang="zh-CN" sz="2800" dirty="0" smtClean="0"/>
              <a:t>?”</a:t>
            </a:r>
            <a:r>
              <a:rPr lang="zh-CN" altLang="en-US" sz="2800" dirty="0" smtClean="0"/>
              <a:t>曰：“本自非动，岂有速耶</a:t>
            </a:r>
            <a:r>
              <a:rPr lang="en-US" altLang="zh-CN" sz="2800" dirty="0" smtClean="0"/>
              <a:t>?”</a:t>
            </a:r>
            <a:r>
              <a:rPr lang="zh-CN" altLang="en-US" sz="2800" dirty="0" smtClean="0"/>
              <a:t>师</a:t>
            </a:r>
            <a:r>
              <a:rPr lang="zh-CN" altLang="en-US" sz="2800" dirty="0"/>
              <a:t>曰：“谁知非动</a:t>
            </a:r>
            <a:r>
              <a:rPr lang="en-US" altLang="zh-CN" sz="2800" dirty="0" smtClean="0"/>
              <a:t>?”</a:t>
            </a:r>
            <a:r>
              <a:rPr lang="zh-CN" altLang="en-US" sz="2800" dirty="0" smtClean="0"/>
              <a:t>曰</a:t>
            </a:r>
            <a:r>
              <a:rPr lang="zh-CN" altLang="en-US" sz="2800" dirty="0"/>
              <a:t>：“仁者自生分别。</a:t>
            </a:r>
            <a:r>
              <a:rPr lang="zh-CN" altLang="en-US" sz="2800" dirty="0" smtClean="0"/>
              <a:t>”师</a:t>
            </a:r>
            <a:r>
              <a:rPr lang="zh-CN" altLang="en-US" sz="2800" dirty="0"/>
              <a:t>曰：“汝甚得无生之意。</a:t>
            </a:r>
            <a:r>
              <a:rPr lang="zh-CN" altLang="en-US" sz="2800" dirty="0" smtClean="0"/>
              <a:t>”曰</a:t>
            </a:r>
            <a:r>
              <a:rPr lang="zh-CN" altLang="en-US" sz="2800" dirty="0"/>
              <a:t>：“无生岂有意耶</a:t>
            </a:r>
            <a:r>
              <a:rPr lang="en-US" altLang="zh-CN" sz="2800" dirty="0" smtClean="0"/>
              <a:t>?”</a:t>
            </a:r>
            <a:r>
              <a:rPr lang="zh-CN" altLang="en-US" sz="2800" dirty="0" smtClean="0"/>
              <a:t>师</a:t>
            </a:r>
            <a:r>
              <a:rPr lang="zh-CN" altLang="en-US" sz="2800" dirty="0"/>
              <a:t>曰：“无意谁当分别</a:t>
            </a:r>
            <a:r>
              <a:rPr lang="en-US" altLang="zh-CN" sz="2800" dirty="0" smtClean="0"/>
              <a:t>?”</a:t>
            </a:r>
            <a:r>
              <a:rPr lang="zh-CN" altLang="en-US" sz="2800" dirty="0" smtClean="0"/>
              <a:t>曰</a:t>
            </a:r>
            <a:r>
              <a:rPr lang="zh-CN" altLang="en-US" sz="2800" dirty="0"/>
              <a:t>：“分别亦非意。</a:t>
            </a:r>
            <a:r>
              <a:rPr lang="zh-CN" altLang="en-US" sz="2800" dirty="0" smtClean="0"/>
              <a:t>”师</a:t>
            </a:r>
            <a:r>
              <a:rPr lang="zh-CN" altLang="en-US" sz="2800" dirty="0"/>
              <a:t>曰：“善哉</a:t>
            </a:r>
            <a:r>
              <a:rPr lang="en-US" altLang="zh-CN" sz="2800" dirty="0"/>
              <a:t>!</a:t>
            </a:r>
            <a:r>
              <a:rPr lang="zh-CN" altLang="en-US" sz="2800" dirty="0"/>
              <a:t>少留一宿。</a:t>
            </a:r>
            <a:r>
              <a:rPr lang="zh-CN" altLang="en-US" sz="2800" dirty="0" smtClean="0"/>
              <a:t>”时谓“一宿觉”。（后着</a:t>
            </a:r>
            <a:r>
              <a:rPr lang="en-US" altLang="zh-CN" sz="2800" dirty="0" smtClean="0"/>
              <a:t>《</a:t>
            </a:r>
            <a:r>
              <a:rPr lang="zh-CN" altLang="en-US" sz="2800" dirty="0"/>
              <a:t>证道歌</a:t>
            </a:r>
            <a:r>
              <a:rPr lang="en-US" altLang="zh-CN" sz="2800" dirty="0"/>
              <a:t>》</a:t>
            </a:r>
            <a:r>
              <a:rPr lang="zh-CN" altLang="en-US" sz="2800" dirty="0"/>
              <a:t>，盛行于世。谥曰无相大师。时称为真觉焉</a:t>
            </a:r>
            <a:r>
              <a:rPr lang="zh-CN" altLang="en-US" sz="2800" dirty="0" smtClean="0"/>
              <a:t>）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15598008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44450"/>
            <a:ext cx="9144000" cy="6813550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（二）旋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根归性证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观五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根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  <a:buNone/>
              <a:defRPr/>
            </a:pPr>
            <a:r>
              <a:rPr lang="zh-CN" altLang="en-US" b="1" dirty="0" smtClean="0">
                <a:latin typeface="+mn-ea"/>
              </a:rPr>
              <a:t>      </a:t>
            </a:r>
            <a:r>
              <a:rPr lang="zh-CN" altLang="en-US" dirty="0" smtClean="0">
                <a:latin typeface="+mn-ea"/>
              </a:rPr>
              <a:t>前“灭</a:t>
            </a:r>
            <a:r>
              <a:rPr lang="zh-CN" altLang="en-US" dirty="0">
                <a:latin typeface="+mn-ea"/>
              </a:rPr>
              <a:t>尘合觉</a:t>
            </a:r>
            <a:r>
              <a:rPr lang="zh-CN" altLang="en-US" dirty="0" smtClean="0">
                <a:latin typeface="+mn-ea"/>
              </a:rPr>
              <a:t>证”，乃以空观智，观六尘之空性而入道。相当于空观。此“旋根归性证”，乃随顺六根之精明（本觉在众生因地寄根而显）之不二之性，而起平等无分别观，转识成智。</a:t>
            </a:r>
            <a:endParaRPr lang="en-US" altLang="zh-CN" dirty="0" smtClean="0">
              <a:latin typeface="+mn-ea"/>
            </a:endParaRP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en-US" altLang="zh-CN" b="1" dirty="0">
                <a:latin typeface="+mn-ea"/>
              </a:rPr>
              <a:t> </a:t>
            </a:r>
            <a:r>
              <a:rPr lang="en-US" altLang="zh-CN" b="1" dirty="0" smtClean="0">
                <a:latin typeface="+mn-ea"/>
              </a:rPr>
              <a:t>     </a:t>
            </a:r>
            <a:r>
              <a:rPr lang="zh-CN" altLang="en-US" dirty="0" smtClean="0">
                <a:latin typeface="+mn-ea"/>
              </a:rPr>
              <a:t>旋根归性证，从六根入手，返观根性（六根不生不灭之精明，如返问能见、能闻、能嗅、能尝、能触、能觉的是谁），不随生灭之尘境，背尘合觉，于生灭中证不生不灭。</a:t>
            </a:r>
            <a:endParaRPr lang="en-US" altLang="zh-CN" dirty="0" smtClean="0">
              <a:latin typeface="+mn-ea"/>
            </a:endParaRP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  </a:t>
            </a:r>
            <a:r>
              <a:rPr lang="zh-CN" altLang="en-US" dirty="0" smtClean="0">
                <a:latin typeface="+mn-ea"/>
              </a:rPr>
              <a:t>最常用的有耳根、身根、意根</a:t>
            </a:r>
            <a:r>
              <a:rPr lang="en-US" altLang="zh-CN" dirty="0" smtClean="0">
                <a:latin typeface="+mn-ea"/>
              </a:rPr>
              <a:t>——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  </a:t>
            </a:r>
            <a:r>
              <a:rPr lang="zh-CN" altLang="en-US" dirty="0" smtClean="0">
                <a:latin typeface="+mn-ea"/>
              </a:rPr>
              <a:t>观音菩萨耳根圆通，即是旋根归性的最有普适性的用功方法。</a:t>
            </a:r>
            <a:endParaRPr lang="en-US" altLang="zh-CN" dirty="0" smtClean="0">
              <a:latin typeface="+mn-ea"/>
            </a:endParaRPr>
          </a:p>
          <a:p>
            <a:pPr>
              <a:lnSpc>
                <a:spcPct val="120000"/>
              </a:lnSpc>
              <a:buNone/>
              <a:defRPr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  </a:t>
            </a:r>
            <a:r>
              <a:rPr lang="zh-CN" altLang="en-US" dirty="0" smtClean="0">
                <a:latin typeface="+mn-ea"/>
              </a:rPr>
              <a:t>观身根之触受，返观身根之性（不生不灭之精明），以虚空明镜之心</a:t>
            </a:r>
            <a:r>
              <a:rPr lang="zh-CN" altLang="en-US" dirty="0">
                <a:latin typeface="+mn-ea"/>
              </a:rPr>
              <a:t>，</a:t>
            </a:r>
            <a:r>
              <a:rPr lang="zh-CN" altLang="en-US" dirty="0" smtClean="0">
                <a:latin typeface="+mn-ea"/>
              </a:rPr>
              <a:t>旁观根身生</a:t>
            </a:r>
            <a:r>
              <a:rPr lang="zh-CN" altLang="en-US" dirty="0">
                <a:latin typeface="+mn-ea"/>
              </a:rPr>
              <a:t>灭</a:t>
            </a:r>
            <a:r>
              <a:rPr lang="zh-CN" altLang="en-US" dirty="0" smtClean="0">
                <a:latin typeface="+mn-ea"/>
              </a:rPr>
              <a:t>之触受，于中体会不生不灭。</a:t>
            </a:r>
            <a:endParaRPr lang="en-US" altLang="zh-CN" dirty="0" smtClean="0">
              <a:latin typeface="+mn-ea"/>
            </a:endParaRPr>
          </a:p>
          <a:p>
            <a:pPr>
              <a:lnSpc>
                <a:spcPct val="120000"/>
              </a:lnSpc>
              <a:buNone/>
              <a:defRPr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  </a:t>
            </a:r>
            <a:r>
              <a:rPr lang="zh-CN" altLang="en-US" dirty="0" smtClean="0">
                <a:latin typeface="+mn-ea"/>
              </a:rPr>
              <a:t>观法尘之生灭，返观意根之性（不生不灭之精明），以虚空明镜之心，旁观生灭之法尘，于中体会不生不灭。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9016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36496" cy="6858000"/>
          </a:xfrm>
        </p:spPr>
        <p:txBody>
          <a:bodyPr>
            <a:normAutofit fontScale="85000" lnSpcReduction="10000"/>
          </a:bodyPr>
          <a:lstStyle/>
          <a:p>
            <a:pPr>
              <a:buNone/>
              <a:defRPr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、阿那律观眼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>
              <a:buNone/>
              <a:defRPr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      阿那律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陀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（无贫，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如意。佛堂弟，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白饭王之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子。多乐睡眠。佛呵之曰：“咄咄胡为寐，螺蛳蚌蛤类。一睡一千年，不闻佛名字。”因此发愤，不睡失明。依教修行，遂得天眼通。）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即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从座起，顶礼佛足而白佛言：“我初出家，常乐睡眠，如来诃我为畜生类。我闻佛诃，啼泣自责，七日不眠，失其双目。世尊示我乐见照明金刚三昧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（如是见性，是心非眼，故虽盲而不失也。金刚者，性不可坏也。三昧者，依性成修也）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。我不因眼，观见十方，精真洞然，如观掌果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（所谓“明不循根，不明（不明之明、不知之知，乃超越二边的本觉本明）自发，则诸暗相永不能昏”）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，如来印我成阿罗汉。佛问圆通，如我所证，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旋见循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元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（旋转外驰之分别妄见，回归本觉，即背尘合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觉。蕅益：旋见者，不流逸奔色，除于根结也。循元者，悟眼入本如来藏也）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，斯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为第一。”</a:t>
            </a:r>
          </a:p>
          <a:p>
            <a:pPr>
              <a:buNone/>
              <a:defRPr/>
            </a:pPr>
            <a:endParaRPr lang="zh-CN" altLang="en-US" b="1" dirty="0">
              <a:latin typeface="黑体" pitchFamily="49" charset="-122"/>
              <a:ea typeface="黑体" pitchFamily="49" charset="-122"/>
            </a:endParaRPr>
          </a:p>
          <a:p>
            <a:pPr>
              <a:buNone/>
              <a:defRPr/>
            </a:pPr>
            <a:r>
              <a:rPr lang="en-US" altLang="zh-CN" b="1" dirty="0">
                <a:latin typeface="+mn-ea"/>
              </a:rPr>
              <a:t> 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4391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6632"/>
            <a:ext cx="8712968" cy="64087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b="1" dirty="0" smtClean="0">
                <a:latin typeface="+mn-ea"/>
              </a:rPr>
              <a:t>    </a:t>
            </a:r>
            <a:r>
              <a:rPr lang="en-US" altLang="zh-CN" dirty="0" smtClean="0">
                <a:latin typeface="+mn-ea"/>
              </a:rPr>
              <a:t>【</a:t>
            </a:r>
            <a:r>
              <a:rPr lang="zh-CN" altLang="en-US" dirty="0">
                <a:latin typeface="+mn-ea"/>
              </a:rPr>
              <a:t>按</a:t>
            </a:r>
            <a:r>
              <a:rPr lang="en-US" altLang="zh-CN" dirty="0" smtClean="0">
                <a:latin typeface="+mn-ea"/>
              </a:rPr>
              <a:t>】</a:t>
            </a:r>
            <a:r>
              <a:rPr lang="zh-CN" altLang="en-US" dirty="0">
                <a:latin typeface="+mn-ea"/>
              </a:rPr>
              <a:t>长水云</a:t>
            </a:r>
            <a:r>
              <a:rPr lang="zh-CN" altLang="en-US" dirty="0" smtClean="0">
                <a:latin typeface="+mn-ea"/>
              </a:rPr>
              <a:t>：旋</a:t>
            </a:r>
            <a:r>
              <a:rPr lang="zh-CN" altLang="en-US" dirty="0">
                <a:latin typeface="+mn-ea"/>
              </a:rPr>
              <a:t>其妄</a:t>
            </a:r>
            <a:r>
              <a:rPr lang="zh-CN" altLang="en-US" dirty="0" smtClean="0">
                <a:latin typeface="+mn-ea"/>
              </a:rPr>
              <a:t>见、循</a:t>
            </a:r>
            <a:r>
              <a:rPr lang="zh-CN" altLang="en-US" dirty="0">
                <a:latin typeface="+mn-ea"/>
              </a:rPr>
              <a:t>彼真元，尘见既销，精真洞发，一切无碍，岂止障外细色而已</a:t>
            </a:r>
            <a:r>
              <a:rPr lang="zh-CN" altLang="en-US" dirty="0" smtClean="0">
                <a:latin typeface="+mn-ea"/>
              </a:rPr>
              <a:t>！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endParaRPr lang="en-US" altLang="zh-CN" dirty="0">
              <a:latin typeface="+mn-ea"/>
            </a:endParaRPr>
          </a:p>
          <a:p>
            <a:pPr marL="0" indent="0">
              <a:buNone/>
            </a:pPr>
            <a:r>
              <a:rPr lang="zh-CN" altLang="en-US" dirty="0" smtClean="0">
                <a:latin typeface="+mn-ea"/>
              </a:rPr>
              <a:t>    ***憨</a:t>
            </a:r>
            <a:r>
              <a:rPr lang="zh-CN" altLang="en-US" dirty="0">
                <a:latin typeface="+mn-ea"/>
              </a:rPr>
              <a:t>山云：此下由五根而入者也。阿那律，此云无贫，是佛堂弟，</a:t>
            </a:r>
            <a:r>
              <a:rPr lang="zh-CN" altLang="en-US" dirty="0" smtClean="0">
                <a:latin typeface="+mn-ea"/>
              </a:rPr>
              <a:t>白饭王之</a:t>
            </a:r>
            <a:r>
              <a:rPr lang="zh-CN" altLang="en-US" dirty="0">
                <a:latin typeface="+mn-ea"/>
              </a:rPr>
              <a:t>子，多乐睡眠。佛呵之曰：</a:t>
            </a:r>
            <a:r>
              <a:rPr lang="zh-CN" altLang="en-US" dirty="0">
                <a:solidFill>
                  <a:srgbClr val="FF0066"/>
                </a:solidFill>
                <a:latin typeface="+mn-ea"/>
              </a:rPr>
              <a:t>“咄咄胡为寐，螺蛳蚌蛤类。一睡一千年，不闻佛名字。”</a:t>
            </a:r>
            <a:r>
              <a:rPr lang="zh-CN" altLang="en-US" dirty="0">
                <a:latin typeface="+mn-ea"/>
              </a:rPr>
              <a:t>因此发愤，不睡失明。依教修行，遂得天眼通。不因眼</a:t>
            </a:r>
            <a:r>
              <a:rPr lang="zh-CN" altLang="en-US" dirty="0" smtClean="0">
                <a:latin typeface="+mn-ea"/>
              </a:rPr>
              <a:t>观、见</a:t>
            </a:r>
            <a:r>
              <a:rPr lang="zh-CN" altLang="en-US" dirty="0">
                <a:latin typeface="+mn-ea"/>
              </a:rPr>
              <a:t>十方者，所谓“</a:t>
            </a:r>
            <a:r>
              <a:rPr lang="zh-CN" altLang="en-US" dirty="0">
                <a:solidFill>
                  <a:srgbClr val="FF0066"/>
                </a:solidFill>
                <a:latin typeface="+mn-ea"/>
              </a:rPr>
              <a:t>明不循根，</a:t>
            </a:r>
            <a:r>
              <a:rPr lang="zh-CN" altLang="en-US" dirty="0" smtClean="0">
                <a:solidFill>
                  <a:srgbClr val="FF0066"/>
                </a:solidFill>
                <a:latin typeface="+mn-ea"/>
              </a:rPr>
              <a:t>不明</a:t>
            </a:r>
            <a:r>
              <a:rPr lang="zh-CN" altLang="en-US" dirty="0" smtClean="0">
                <a:solidFill>
                  <a:srgbClr val="0000FF"/>
                </a:solidFill>
                <a:latin typeface="+mn-ea"/>
              </a:rPr>
              <a:t>（不明之明、不知之知，乃超越二边的本觉本明）</a:t>
            </a:r>
            <a:r>
              <a:rPr lang="zh-CN" altLang="en-US" dirty="0" smtClean="0">
                <a:solidFill>
                  <a:srgbClr val="FF0066"/>
                </a:solidFill>
                <a:latin typeface="+mn-ea"/>
              </a:rPr>
              <a:t>自发</a:t>
            </a:r>
            <a:r>
              <a:rPr lang="zh-CN" altLang="en-US" dirty="0">
                <a:solidFill>
                  <a:srgbClr val="FF0066"/>
                </a:solidFill>
                <a:latin typeface="+mn-ea"/>
              </a:rPr>
              <a:t>，则诸暗相永不能昏</a:t>
            </a:r>
            <a:r>
              <a:rPr lang="zh-CN" altLang="en-US" dirty="0">
                <a:latin typeface="+mn-ea"/>
              </a:rPr>
              <a:t>”。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1259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64807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        蕅益云：阿那律陀</a:t>
            </a:r>
            <a:r>
              <a:rPr lang="zh-CN" altLang="en-US" dirty="0"/>
              <a:t>，此云无贫，亦云如意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 境</a:t>
            </a:r>
            <a:r>
              <a:rPr lang="zh-CN" altLang="en-US" dirty="0"/>
              <a:t>通别者，见暗见明见通见塞，通名为见。今既失目，别观见暗之时，见非是暗，以达性无亏损也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/>
              <a:t>乐</a:t>
            </a:r>
            <a:r>
              <a:rPr lang="zh-CN" altLang="en-US" dirty="0"/>
              <a:t>见照明者，如是见性，是心非眼，故虽盲而不失也。金刚者，性不可坏也。三昧者，依性成修也。</a:t>
            </a:r>
          </a:p>
          <a:p>
            <a:pPr marL="0" indent="0">
              <a:buNone/>
            </a:pPr>
            <a:r>
              <a:rPr lang="en-US" altLang="zh-CN" dirty="0" smtClean="0"/>
              <a:t>         ……</a:t>
            </a:r>
            <a:r>
              <a:rPr lang="zh-CN" altLang="en-US" dirty="0" smtClean="0">
                <a:solidFill>
                  <a:srgbClr val="FF0066"/>
                </a:solidFill>
              </a:rPr>
              <a:t>旋</a:t>
            </a:r>
            <a:r>
              <a:rPr lang="zh-CN" altLang="en-US" dirty="0">
                <a:solidFill>
                  <a:srgbClr val="FF0066"/>
                </a:solidFill>
              </a:rPr>
              <a:t>见者，不流逸奔色，除于根结也。循元者，悟眼入本如来藏也</a:t>
            </a:r>
            <a:r>
              <a:rPr lang="zh-CN" altLang="en-US" dirty="0" smtClean="0">
                <a:solidFill>
                  <a:srgbClr val="FF0066"/>
                </a:solidFill>
              </a:rPr>
              <a:t>。</a:t>
            </a:r>
            <a:endParaRPr lang="en-US" altLang="zh-CN" dirty="0" smtClean="0">
              <a:solidFill>
                <a:srgbClr val="FF0066"/>
              </a:solidFill>
            </a:endParaRPr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zh-CN" altLang="en-US" b="1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5472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88640"/>
            <a:ext cx="8928992" cy="46085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         德</a:t>
            </a:r>
            <a:r>
              <a:rPr lang="zh-CN" altLang="en-US" dirty="0"/>
              <a:t>山初到</a:t>
            </a:r>
            <a:r>
              <a:rPr lang="zh-CN" altLang="en-US" dirty="0" smtClean="0"/>
              <a:t>龙潭，至</a:t>
            </a:r>
            <a:r>
              <a:rPr lang="zh-CN" altLang="en-US" dirty="0"/>
              <a:t>法堂</a:t>
            </a:r>
            <a:r>
              <a:rPr lang="zh-CN" altLang="en-US" dirty="0" smtClean="0"/>
              <a:t>曰：“久</a:t>
            </a:r>
            <a:r>
              <a:rPr lang="zh-CN" altLang="en-US" dirty="0"/>
              <a:t>向</a:t>
            </a:r>
            <a:r>
              <a:rPr lang="zh-CN" altLang="en-US" dirty="0" smtClean="0"/>
              <a:t>龙潭，及</a:t>
            </a:r>
            <a:r>
              <a:rPr lang="zh-CN" altLang="en-US" dirty="0"/>
              <a:t>乎</a:t>
            </a:r>
            <a:r>
              <a:rPr lang="zh-CN" altLang="en-US" dirty="0" smtClean="0"/>
              <a:t>到来，潭</a:t>
            </a:r>
            <a:r>
              <a:rPr lang="zh-CN" altLang="en-US" dirty="0"/>
              <a:t>又</a:t>
            </a:r>
            <a:r>
              <a:rPr lang="zh-CN" altLang="en-US" dirty="0" smtClean="0"/>
              <a:t>不见，龙</a:t>
            </a:r>
            <a:r>
              <a:rPr lang="zh-CN" altLang="en-US" dirty="0"/>
              <a:t>又不现</a:t>
            </a:r>
            <a:r>
              <a:rPr lang="zh-CN" altLang="en-US" dirty="0" smtClean="0"/>
              <a:t>。”潭</a:t>
            </a:r>
            <a:r>
              <a:rPr lang="zh-CN" altLang="en-US" dirty="0"/>
              <a:t>引身</a:t>
            </a:r>
            <a:r>
              <a:rPr lang="zh-CN" altLang="en-US" dirty="0" smtClean="0"/>
              <a:t>曰：“子</a:t>
            </a:r>
            <a:r>
              <a:rPr lang="zh-CN" altLang="en-US" dirty="0"/>
              <a:t>亲到龙潭</a:t>
            </a:r>
            <a:r>
              <a:rPr lang="zh-CN" altLang="en-US" dirty="0" smtClean="0"/>
              <a:t>。”据此</a:t>
            </a:r>
            <a:r>
              <a:rPr lang="zh-CN" altLang="en-US" dirty="0"/>
              <a:t>初到</a:t>
            </a:r>
            <a:r>
              <a:rPr lang="zh-CN" altLang="en-US" dirty="0" smtClean="0"/>
              <a:t>机缘，合</a:t>
            </a:r>
            <a:r>
              <a:rPr lang="zh-CN" altLang="en-US" dirty="0"/>
              <a:t>受龙潭衣钵。一夕侍立</a:t>
            </a:r>
            <a:r>
              <a:rPr lang="zh-CN" altLang="en-US" dirty="0" smtClean="0"/>
              <a:t>次，潭曰：“更深，何不下去？”山珍</a:t>
            </a:r>
            <a:r>
              <a:rPr lang="zh-CN" altLang="en-US" dirty="0"/>
              <a:t>重便</a:t>
            </a:r>
            <a:r>
              <a:rPr lang="zh-CN" altLang="en-US" dirty="0" smtClean="0"/>
              <a:t>出，却</a:t>
            </a:r>
            <a:r>
              <a:rPr lang="zh-CN" altLang="en-US" dirty="0"/>
              <a:t>回</a:t>
            </a:r>
            <a:r>
              <a:rPr lang="zh-CN" altLang="en-US" dirty="0" smtClean="0"/>
              <a:t>曰：“外面黑。”潭</a:t>
            </a:r>
            <a:r>
              <a:rPr lang="zh-CN" altLang="en-US" dirty="0"/>
              <a:t>点纸</a:t>
            </a:r>
            <a:r>
              <a:rPr lang="zh-CN" altLang="en-US" dirty="0" smtClean="0"/>
              <a:t>烛，度</a:t>
            </a:r>
            <a:r>
              <a:rPr lang="zh-CN" altLang="en-US" dirty="0"/>
              <a:t>与</a:t>
            </a:r>
            <a:r>
              <a:rPr lang="zh-CN" altLang="en-US" dirty="0" smtClean="0"/>
              <a:t>山，山</a:t>
            </a:r>
            <a:r>
              <a:rPr lang="zh-CN" altLang="en-US" dirty="0"/>
              <a:t>拟</a:t>
            </a:r>
            <a:r>
              <a:rPr lang="zh-CN" altLang="en-US" dirty="0" smtClean="0"/>
              <a:t>接，潭</a:t>
            </a:r>
            <a:r>
              <a:rPr lang="zh-CN" altLang="en-US" dirty="0"/>
              <a:t>复吹灭。山于此</a:t>
            </a:r>
            <a:r>
              <a:rPr lang="zh-CN" altLang="en-US" dirty="0" smtClean="0"/>
              <a:t>大悟，便礼拜，潭曰：“子</a:t>
            </a:r>
            <a:r>
              <a:rPr lang="zh-CN" altLang="en-US" dirty="0"/>
              <a:t>见个</a:t>
            </a:r>
            <a:r>
              <a:rPr lang="zh-CN" altLang="en-US" dirty="0" smtClean="0"/>
              <a:t>甚么？”山曰：“从今</a:t>
            </a:r>
            <a:r>
              <a:rPr lang="zh-CN" altLang="en-US" dirty="0"/>
              <a:t>向</a:t>
            </a:r>
            <a:r>
              <a:rPr lang="zh-CN" altLang="en-US" dirty="0" smtClean="0"/>
              <a:t>去，更</a:t>
            </a:r>
            <a:r>
              <a:rPr lang="zh-CN" altLang="en-US" dirty="0"/>
              <a:t>不疑天下老和尚舌头</a:t>
            </a:r>
            <a:r>
              <a:rPr lang="zh-CN" altLang="en-US" dirty="0" smtClean="0"/>
              <a:t>也！”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236662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32229"/>
            <a:ext cx="9144000" cy="6825771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  <a:buNone/>
              <a:defRPr/>
            </a:pPr>
            <a:r>
              <a:rPr lang="en-US" altLang="zh-CN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、周利盘陀迦观鼻</a:t>
            </a:r>
          </a:p>
          <a:p>
            <a:pPr>
              <a:lnSpc>
                <a:spcPct val="120000"/>
              </a:lnSpc>
              <a:buNone/>
              <a:defRPr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周利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盘特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迦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（继道，生于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路边故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。即诵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帚比丘。性多愚钝，过去为大法师，善解经论，有徒五百，秘吝佛法，不肯教人，后生暗钝，以宿善故，遇佛出家。五百比丘同教一偈，经九十日不得成就。为治散乱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，佛教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数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息观，得入圆通）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即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从座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起，顶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礼佛足而白佛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言：“我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阙诵持无多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闻性，最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初值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佛，闻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法出家。忆持如来一句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伽陀，于一百日，得前遗后，得后遗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前。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佛愍我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愚，教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我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安居，调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出入息。我时观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息，微细穷尽，生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住异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灭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，诸行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（迁流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造作，生灭之义）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刹那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（刹那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，一念中有九十刹那，一刹那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中有九百生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灭），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其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心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豁然，得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大无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碍，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乃至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漏尽成阿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罗汉，住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佛座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下，印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成无学。佛问圆通如我所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证，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反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息循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空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（返生灭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息、循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无生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空，由观生灭息而证不生不灭的无生之理体。）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，斯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为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第一。”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  <a:buNone/>
              <a:defRPr/>
            </a:pPr>
            <a:r>
              <a:rPr lang="en-US" altLang="zh-CN" b="1" dirty="0" smtClean="0">
                <a:latin typeface="+mn-ea"/>
              </a:rPr>
              <a:t> 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6161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036496" cy="666935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zh-CN" b="1" dirty="0" smtClean="0">
                <a:latin typeface="+mn-ea"/>
              </a:rPr>
              <a:t>    </a:t>
            </a:r>
            <a:r>
              <a:rPr lang="en-US" altLang="zh-CN" dirty="0" smtClean="0">
                <a:latin typeface="+mn-ea"/>
              </a:rPr>
              <a:t>【</a:t>
            </a:r>
            <a:r>
              <a:rPr lang="zh-CN" altLang="en-US" dirty="0">
                <a:latin typeface="+mn-ea"/>
              </a:rPr>
              <a:t>按</a:t>
            </a:r>
            <a:r>
              <a:rPr lang="en-US" altLang="zh-CN" dirty="0" smtClean="0">
                <a:latin typeface="+mn-ea"/>
              </a:rPr>
              <a:t>】</a:t>
            </a:r>
            <a:r>
              <a:rPr lang="zh-CN" altLang="en-US" dirty="0" smtClean="0">
                <a:latin typeface="+mn-ea"/>
              </a:rPr>
              <a:t>***长</a:t>
            </a:r>
            <a:r>
              <a:rPr lang="zh-CN" altLang="en-US" dirty="0">
                <a:latin typeface="+mn-ea"/>
              </a:rPr>
              <a:t>水云</a:t>
            </a:r>
            <a:r>
              <a:rPr lang="zh-CN" altLang="en-US" dirty="0" smtClean="0">
                <a:latin typeface="+mn-ea"/>
              </a:rPr>
              <a:t>：“</a:t>
            </a:r>
            <a:r>
              <a:rPr lang="zh-CN" altLang="en-US" dirty="0">
                <a:latin typeface="+mn-ea"/>
              </a:rPr>
              <a:t>周利盘特迦”，云“蛇奴”，于路所生，或云</a:t>
            </a:r>
            <a:r>
              <a:rPr lang="zh-CN" altLang="en-US" dirty="0" smtClean="0">
                <a:latin typeface="+mn-ea"/>
              </a:rPr>
              <a:t>“继道”。性</a:t>
            </a:r>
            <a:r>
              <a:rPr lang="zh-CN" altLang="en-US" dirty="0">
                <a:latin typeface="+mn-ea"/>
              </a:rPr>
              <a:t>多愚钝，过去为大法师，善解经论，有徒五百，秘吝佛法，不肯教人，后生暗钝，以宿善故，遇佛出家。五百比丘同教一偈，经九十日不得成就。为治散乱，教数息也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初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观息风，念念生灭，微细穷尽，生灭无从。息风既空，心亡分别，豁然大悟，一切无碍。</a:t>
            </a:r>
            <a:r>
              <a:rPr lang="zh-CN" altLang="en-US" dirty="0">
                <a:latin typeface="+mn-ea"/>
              </a:rPr>
              <a:t>此则岂唯对治散乱，亦乃见息实相矣</a:t>
            </a:r>
            <a:r>
              <a:rPr lang="zh-CN" altLang="en-US" dirty="0" smtClean="0">
                <a:latin typeface="+mn-ea"/>
              </a:rPr>
              <a:t>！返生</a:t>
            </a:r>
            <a:r>
              <a:rPr lang="zh-CN" altLang="en-US" dirty="0">
                <a:latin typeface="+mn-ea"/>
              </a:rPr>
              <a:t>灭息，循无生空，从息发明，斯为无上。</a:t>
            </a:r>
          </a:p>
          <a:p>
            <a:pPr marL="0" indent="0">
              <a:buNone/>
            </a:pPr>
            <a:endParaRPr lang="en-US" altLang="zh-CN" dirty="0">
              <a:latin typeface="+mn-ea"/>
            </a:endParaRPr>
          </a:p>
          <a:p>
            <a:pPr marL="0" indent="0">
              <a:buNone/>
            </a:pPr>
            <a:r>
              <a:rPr lang="zh-CN" altLang="en-US" dirty="0" smtClean="0">
                <a:latin typeface="+mn-ea"/>
              </a:rPr>
              <a:t>    憨山云：此由鼻根而入者也。周利盘特迦，此云蛇奴，亦云继道。以生于路边故，性最愚钝。以前世为法师，秘吝佛法，故感愚报。五百比丘同教一偈，经九十日不能记忆。世尊教止散乱，观出入息，遂得心开。返息循空，离出入息也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5999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4205816"/>
              </p:ext>
            </p:extLst>
          </p:nvPr>
        </p:nvGraphicFramePr>
        <p:xfrm>
          <a:off x="107504" y="1"/>
          <a:ext cx="9036496" cy="6789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40266"/>
                <a:gridCol w="444159"/>
                <a:gridCol w="6088383"/>
                <a:gridCol w="720080"/>
                <a:gridCol w="1043608"/>
              </a:tblGrid>
              <a:tr h="1288931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rgbClr val="0000FF"/>
                          </a:solidFill>
                          <a:latin typeface="黑体" pitchFamily="49" charset="-122"/>
                          <a:ea typeface="黑体" pitchFamily="49" charset="-122"/>
                        </a:rPr>
                        <a:t>灭尘合觉证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  <a:defRPr/>
                      </a:pPr>
                      <a:r>
                        <a:rPr lang="zh-CN" altLang="en-US" sz="2000" dirty="0" smtClean="0">
                          <a:latin typeface="+mn-ea"/>
                        </a:rPr>
                        <a:t>观六尘</a:t>
                      </a:r>
                    </a:p>
                    <a:p>
                      <a:pPr>
                        <a:buNone/>
                        <a:defRPr/>
                      </a:pPr>
                      <a:endParaRPr lang="en-US" altLang="zh-CN" sz="2000" dirty="0" smtClean="0">
                        <a:latin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  <a:defRPr/>
                      </a:pPr>
                      <a:r>
                        <a:rPr lang="zh-CN" altLang="en-US" sz="20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观色声香味触法六尘，缘起性空，无常无我，体即藏性，由此脱去对六尘的执着而回归不生不灭之觉性，证入圆通。其着力点在观六尘之无常和体即藏性。</a:t>
                      </a:r>
                      <a:endParaRPr lang="en-US" altLang="zh-CN" sz="20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/>
                        <a:t>真空观</a:t>
                      </a:r>
                      <a:endParaRPr lang="zh-CN" altLang="en-US" sz="2000" dirty="0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r>
                        <a:rPr lang="zh-CN" altLang="en-US" sz="2000" dirty="0" smtClean="0"/>
                        <a:t>此四证有通有别。</a:t>
                      </a:r>
                      <a:endParaRPr lang="en-US" altLang="zh-CN" sz="2000" dirty="0" smtClean="0"/>
                    </a:p>
                    <a:p>
                      <a:r>
                        <a:rPr lang="zh-CN" altLang="en-US" sz="2000" dirty="0" smtClean="0"/>
                        <a:t>通则尘、根、识、大，一一皆可入圆通，无有先后。</a:t>
                      </a:r>
                      <a:endParaRPr lang="en-US" altLang="zh-CN" sz="2000" dirty="0" smtClean="0"/>
                    </a:p>
                    <a:p>
                      <a:r>
                        <a:rPr lang="zh-CN" altLang="en-US" sz="2000" dirty="0" smtClean="0"/>
                        <a:t>别则脱尘、根、识、大，从粗至细，先后有序，先脱尘，次脱根，次脱识，次圆融七大。</a:t>
                      </a:r>
                      <a:endParaRPr lang="zh-CN" altLang="en-US" sz="2000" dirty="0"/>
                    </a:p>
                  </a:txBody>
                  <a:tcPr/>
                </a:tc>
              </a:tr>
              <a:tr h="1588683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rgbClr val="0000FF"/>
                          </a:solidFill>
                          <a:latin typeface="黑体" pitchFamily="49" charset="-122"/>
                          <a:ea typeface="黑体" pitchFamily="49" charset="-122"/>
                        </a:rPr>
                        <a:t>旋根归性证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/>
                        <a:t>观六根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随顺六根之精明（本觉在众生因地寄根而显）之不二之性，而起平等无分别观，转识成智。返观根性（六根不生不灭之精明，如返问能见、能闻、能嗅、能尝、能触、能觉的是谁），不随生灭之尘境，背尘合觉，于生灭中证不生不灭。</a:t>
                      </a:r>
                      <a:endParaRPr lang="zh-CN" altLang="en-US" sz="2000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/>
                        <a:t>平等观</a:t>
                      </a:r>
                      <a:endParaRPr lang="zh-CN" altLang="en-US" sz="20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960424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rgbClr val="0000FF"/>
                          </a:solidFill>
                          <a:latin typeface="黑体" pitchFamily="49" charset="-122"/>
                          <a:ea typeface="黑体" pitchFamily="49" charset="-122"/>
                        </a:rPr>
                        <a:t>湛识循源证</a:t>
                      </a:r>
                    </a:p>
                    <a:p>
                      <a:endParaRPr lang="zh-CN" altLang="en-US" sz="2000" b="1" dirty="0">
                        <a:solidFill>
                          <a:srgbClr val="0000FF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/>
                        <a:t>观六识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识以分别思维为义。湛识循源者，六根面对六尘，正当起分别思维时，回光反照，观识心虚妄，本如来藏性，不随生灭，即当下转六识为妙观察智，从而证入圆通。 非六识之外别有妙观察智。觉了六识唯心虚妄，体即真常，不随识转，六识当下即妙观察智，所谓“善能分别诸法相，于第一义而不动”。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/>
                        <a:t>分别</a:t>
                      </a:r>
                      <a:endParaRPr lang="en-US" altLang="zh-CN" sz="2000" dirty="0" smtClean="0"/>
                    </a:p>
                    <a:p>
                      <a:r>
                        <a:rPr lang="zh-CN" altLang="en-US" sz="2000" dirty="0" smtClean="0"/>
                        <a:t>假观</a:t>
                      </a:r>
                      <a:endParaRPr lang="zh-CN" altLang="en-US" sz="20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903330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rgbClr val="0000FF"/>
                          </a:solidFill>
                          <a:latin typeface="黑体" pitchFamily="49" charset="-122"/>
                          <a:ea typeface="黑体" pitchFamily="49" charset="-122"/>
                        </a:rPr>
                        <a:t>复大同本证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/>
                        <a:t>观七大</a:t>
                      </a:r>
                    </a:p>
                    <a:p>
                      <a:endParaRPr lang="zh-CN" altLang="en-US" sz="2000" dirty="0" smtClean="0"/>
                    </a:p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观七大性空不实，本如来藏性，觉内外一际，入圆通性。若得复大同本，证七大本如来藏之性，则可以自由出入地水火风等七大而无障碍，或入火大，以火为身；或入水大，以水为身；或入空大，以空为身；或入风大，以风为身，应众生心，随类感现千百亿化身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/>
                        <a:t>一体圆融观</a:t>
                      </a:r>
                      <a:endParaRPr lang="zh-CN" altLang="en-US" sz="20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53537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88640"/>
            <a:ext cx="8928992" cy="540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>
                <a:latin typeface="+mn-ea"/>
              </a:rPr>
              <a:t>蕅益云：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r>
              <a:rPr lang="zh-CN" altLang="en-US" dirty="0" smtClean="0">
                <a:latin typeface="+mn-ea"/>
              </a:rPr>
              <a:t>    周利盘特迦，此云继道，亦云小路。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无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多闻性者，往昔曾为三藏法师，由悭法故，今招此报。所诵伽陀，根本律中载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之，偈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曰：“身语意业不造恶，不恼世间诸有情。正念观知欲境空，无益之苦当远离。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”</a:t>
            </a:r>
            <a:endParaRPr lang="en-US" altLang="zh-CN" dirty="0" smtClean="0">
              <a:solidFill>
                <a:srgbClr val="FF0000"/>
              </a:solidFill>
              <a:latin typeface="+mn-ea"/>
            </a:endParaRPr>
          </a:p>
          <a:p>
            <a:pPr marL="0" indent="0"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</a:t>
            </a:r>
            <a:r>
              <a:rPr lang="zh-CN" altLang="en-US" dirty="0" smtClean="0">
                <a:latin typeface="+mn-ea"/>
              </a:rPr>
              <a:t>调</a:t>
            </a:r>
            <a:r>
              <a:rPr lang="zh-CN" altLang="en-US" dirty="0">
                <a:latin typeface="+mn-ea"/>
              </a:rPr>
              <a:t>出入息，有似二乘数息观，有十六特胜，所谓安那般那三昧。息出知出，息入知入等，由其愚痴无智，故令于此鼻息，了了常知，可以破愚暗也。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9474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741368"/>
          </a:xfrm>
        </p:spPr>
        <p:txBody>
          <a:bodyPr>
            <a:normAutofit fontScale="85000" lnSpcReduction="10000"/>
          </a:bodyPr>
          <a:lstStyle/>
          <a:p>
            <a:pPr>
              <a:buNone/>
              <a:defRPr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、憍梵钵提观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舌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buNone/>
              <a:defRPr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桥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梵钵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（牛呞）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即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从座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起，顶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礼佛足而白佛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言：“我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口业，于过去劫，轻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弄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沙门，世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世生生有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牛呞病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如来示我一味清净心地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法门，我得灭心，入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三摩地。观味之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知，非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体非物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（尝味之知，非生于舌根自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体；外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物不来，舌不成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知。又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非生于甜苦等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物；舌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若不尝，物不自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知。非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体非物，则根尘两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忘），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应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念得超世间诸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漏，内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脱身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心，外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遣世界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（蕅益： 我得灭心者，灭其知味之心，不由前尘起知见也。非体者，非生于舌；非物者，非生于物。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由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悟非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体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悟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舌根之精明非生于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舌体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故内脱身心。由悟非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物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悟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舌根之精明非生于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物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故外遗世界也。）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远离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三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有，如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鸟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出笼，离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垢销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尘，法眼清净，成阿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罗汉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。如来亲印登无学道。佛问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圆通，如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我所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证，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还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味旋知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（旋妄根尘，归真实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相，亦即背尘合觉），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斯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为第一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。”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  <a:defRPr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 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  <a:p>
            <a:pPr>
              <a:buNone/>
              <a:defRPr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574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60649"/>
            <a:ext cx="9144000" cy="65973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b="1" dirty="0" smtClean="0">
                <a:latin typeface="+mn-ea"/>
              </a:rPr>
              <a:t>    </a:t>
            </a:r>
            <a:r>
              <a:rPr lang="en-US" altLang="zh-CN" dirty="0" smtClean="0">
                <a:latin typeface="+mn-ea"/>
              </a:rPr>
              <a:t>【</a:t>
            </a:r>
            <a:r>
              <a:rPr lang="zh-CN" altLang="en-US" dirty="0">
                <a:latin typeface="+mn-ea"/>
              </a:rPr>
              <a:t>按</a:t>
            </a:r>
            <a:r>
              <a:rPr lang="en-US" altLang="zh-CN" dirty="0">
                <a:latin typeface="+mn-ea"/>
              </a:rPr>
              <a:t>】</a:t>
            </a:r>
            <a:r>
              <a:rPr lang="zh-CN" altLang="en-US" dirty="0">
                <a:latin typeface="+mn-ea"/>
              </a:rPr>
              <a:t>憨山云：此由舌根而入者也。桥梵钵提，此云牛（口司）。牛事虚哨，感报如之。非体非物，则根尘两忘，故内脱身，心外遣世界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r>
              <a:rPr lang="zh-CN" altLang="en-US" dirty="0" smtClean="0">
                <a:latin typeface="+mn-ea"/>
              </a:rPr>
              <a:t>    ***</a:t>
            </a:r>
            <a:r>
              <a:rPr lang="en-US" altLang="zh-CN" dirty="0" smtClean="0">
                <a:latin typeface="+mn-ea"/>
              </a:rPr>
              <a:t>《</a:t>
            </a:r>
            <a:r>
              <a:rPr lang="zh-CN" altLang="en-US" dirty="0" smtClean="0">
                <a:latin typeface="+mn-ea"/>
              </a:rPr>
              <a:t>宗通</a:t>
            </a:r>
            <a:r>
              <a:rPr lang="en-US" altLang="zh-CN" dirty="0" smtClean="0">
                <a:latin typeface="+mn-ea"/>
              </a:rPr>
              <a:t>》</a:t>
            </a:r>
            <a:r>
              <a:rPr lang="zh-CN" altLang="en-US" dirty="0" smtClean="0">
                <a:latin typeface="+mn-ea"/>
              </a:rPr>
              <a:t>：憍</a:t>
            </a:r>
            <a:r>
              <a:rPr lang="zh-CN" altLang="en-US" dirty="0">
                <a:latin typeface="+mn-ea"/>
              </a:rPr>
              <a:t>梵钵</a:t>
            </a:r>
            <a:r>
              <a:rPr lang="zh-CN" altLang="en-US" dirty="0" smtClean="0">
                <a:latin typeface="+mn-ea"/>
              </a:rPr>
              <a:t>提，异</a:t>
            </a:r>
            <a:r>
              <a:rPr lang="zh-CN" altLang="en-US" dirty="0">
                <a:latin typeface="+mn-ea"/>
              </a:rPr>
              <a:t>舌知</a:t>
            </a:r>
            <a:r>
              <a:rPr lang="zh-CN" altLang="en-US" dirty="0" smtClean="0">
                <a:latin typeface="+mn-ea"/>
              </a:rPr>
              <a:t>味，以</a:t>
            </a:r>
            <a:r>
              <a:rPr lang="zh-CN" altLang="en-US" dirty="0">
                <a:latin typeface="+mn-ea"/>
              </a:rPr>
              <a:t>有牛呞</a:t>
            </a:r>
            <a:r>
              <a:rPr lang="zh-CN" altLang="en-US" dirty="0" smtClean="0">
                <a:latin typeface="+mn-ea"/>
              </a:rPr>
              <a:t>病故，牛</a:t>
            </a:r>
            <a:r>
              <a:rPr lang="zh-CN" altLang="en-US" dirty="0">
                <a:latin typeface="+mn-ea"/>
              </a:rPr>
              <a:t>旁</a:t>
            </a:r>
            <a:r>
              <a:rPr lang="zh-CN" altLang="en-US" dirty="0" smtClean="0">
                <a:latin typeface="+mn-ea"/>
              </a:rPr>
              <a:t>生，唯</a:t>
            </a:r>
            <a:r>
              <a:rPr lang="zh-CN" altLang="en-US" dirty="0">
                <a:latin typeface="+mn-ea"/>
              </a:rPr>
              <a:t>知草木</a:t>
            </a:r>
            <a:r>
              <a:rPr lang="zh-CN" altLang="en-US" dirty="0" smtClean="0">
                <a:latin typeface="+mn-ea"/>
              </a:rPr>
              <a:t>而已，今</a:t>
            </a:r>
            <a:r>
              <a:rPr lang="zh-CN" altLang="en-US" dirty="0">
                <a:latin typeface="+mn-ea"/>
              </a:rPr>
              <a:t>舌相如</a:t>
            </a:r>
            <a:r>
              <a:rPr lang="zh-CN" altLang="en-US" dirty="0" smtClean="0">
                <a:latin typeface="+mn-ea"/>
              </a:rPr>
              <a:t>牛。而</a:t>
            </a:r>
            <a:r>
              <a:rPr lang="zh-CN" altLang="en-US" dirty="0">
                <a:latin typeface="+mn-ea"/>
              </a:rPr>
              <a:t>能了别众</a:t>
            </a:r>
            <a:r>
              <a:rPr lang="zh-CN" altLang="en-US" dirty="0" smtClean="0">
                <a:latin typeface="+mn-ea"/>
              </a:rPr>
              <a:t>味，缘</a:t>
            </a:r>
            <a:r>
              <a:rPr lang="zh-CN" altLang="en-US" dirty="0">
                <a:latin typeface="+mn-ea"/>
              </a:rPr>
              <a:t>于舌本。观味旋</a:t>
            </a:r>
            <a:r>
              <a:rPr lang="zh-CN" altLang="en-US" dirty="0" smtClean="0">
                <a:latin typeface="+mn-ea"/>
              </a:rPr>
              <a:t>知，味</a:t>
            </a:r>
            <a:r>
              <a:rPr lang="zh-CN" altLang="en-US" dirty="0">
                <a:latin typeface="+mn-ea"/>
              </a:rPr>
              <a:t>有</a:t>
            </a:r>
            <a:r>
              <a:rPr lang="zh-CN" altLang="en-US" dirty="0" smtClean="0">
                <a:latin typeface="+mn-ea"/>
              </a:rPr>
              <a:t>多种，知</a:t>
            </a:r>
            <a:r>
              <a:rPr lang="zh-CN" altLang="en-US" dirty="0">
                <a:latin typeface="+mn-ea"/>
              </a:rPr>
              <a:t>无两般。此知未</a:t>
            </a:r>
            <a:r>
              <a:rPr lang="zh-CN" altLang="en-US" dirty="0" smtClean="0">
                <a:latin typeface="+mn-ea"/>
              </a:rPr>
              <a:t>旋，心</a:t>
            </a:r>
            <a:r>
              <a:rPr lang="zh-CN" altLang="en-US" dirty="0">
                <a:latin typeface="+mn-ea"/>
              </a:rPr>
              <a:t>即未</a:t>
            </a:r>
            <a:r>
              <a:rPr lang="zh-CN" altLang="en-US" dirty="0" smtClean="0">
                <a:latin typeface="+mn-ea"/>
              </a:rPr>
              <a:t>灭，即</a:t>
            </a:r>
            <a:r>
              <a:rPr lang="zh-CN" altLang="en-US" dirty="0">
                <a:latin typeface="+mn-ea"/>
              </a:rPr>
              <a:t>为有漏。旋知归</a:t>
            </a:r>
            <a:r>
              <a:rPr lang="zh-CN" altLang="en-US" dirty="0" smtClean="0">
                <a:latin typeface="+mn-ea"/>
              </a:rPr>
              <a:t>无，知</a:t>
            </a:r>
            <a:r>
              <a:rPr lang="zh-CN" altLang="en-US" dirty="0">
                <a:latin typeface="+mn-ea"/>
              </a:rPr>
              <a:t>无所</a:t>
            </a:r>
            <a:r>
              <a:rPr lang="zh-CN" altLang="en-US" dirty="0" smtClean="0">
                <a:latin typeface="+mn-ea"/>
              </a:rPr>
              <a:t>知，故</a:t>
            </a:r>
            <a:r>
              <a:rPr lang="zh-CN" altLang="en-US" dirty="0">
                <a:latin typeface="+mn-ea"/>
              </a:rPr>
              <a:t>得无漏。此知不于根</a:t>
            </a:r>
            <a:r>
              <a:rPr lang="zh-CN" altLang="en-US" dirty="0" smtClean="0">
                <a:latin typeface="+mn-ea"/>
              </a:rPr>
              <a:t>生，非</a:t>
            </a:r>
            <a:r>
              <a:rPr lang="zh-CN" altLang="en-US" dirty="0">
                <a:latin typeface="+mn-ea"/>
              </a:rPr>
              <a:t>体</a:t>
            </a:r>
            <a:r>
              <a:rPr lang="zh-CN" altLang="en-US" dirty="0" smtClean="0">
                <a:latin typeface="+mn-ea"/>
              </a:rPr>
              <a:t>也；不</a:t>
            </a:r>
            <a:r>
              <a:rPr lang="zh-CN" altLang="en-US" dirty="0">
                <a:latin typeface="+mn-ea"/>
              </a:rPr>
              <a:t>于境</a:t>
            </a:r>
            <a:r>
              <a:rPr lang="zh-CN" altLang="en-US" dirty="0" smtClean="0">
                <a:latin typeface="+mn-ea"/>
              </a:rPr>
              <a:t>有，非</a:t>
            </a:r>
            <a:r>
              <a:rPr lang="zh-CN" altLang="en-US" dirty="0">
                <a:latin typeface="+mn-ea"/>
              </a:rPr>
              <a:t>物也。非体</a:t>
            </a:r>
            <a:r>
              <a:rPr lang="zh-CN" altLang="en-US" dirty="0" smtClean="0">
                <a:latin typeface="+mn-ea"/>
              </a:rPr>
              <a:t>故，内</a:t>
            </a:r>
            <a:r>
              <a:rPr lang="zh-CN" altLang="en-US" dirty="0">
                <a:latin typeface="+mn-ea"/>
              </a:rPr>
              <a:t>脱身</a:t>
            </a:r>
            <a:r>
              <a:rPr lang="zh-CN" altLang="en-US" dirty="0" smtClean="0">
                <a:latin typeface="+mn-ea"/>
              </a:rPr>
              <a:t>心；非物，故</a:t>
            </a:r>
            <a:r>
              <a:rPr lang="zh-CN" altLang="en-US" dirty="0">
                <a:latin typeface="+mn-ea"/>
              </a:rPr>
              <a:t>外遗世界。以是离于心</a:t>
            </a:r>
            <a:r>
              <a:rPr lang="zh-CN" altLang="en-US" dirty="0" smtClean="0">
                <a:latin typeface="+mn-ea"/>
              </a:rPr>
              <a:t>垢，销</a:t>
            </a:r>
            <a:r>
              <a:rPr lang="zh-CN" altLang="en-US" dirty="0">
                <a:latin typeface="+mn-ea"/>
              </a:rPr>
              <a:t>于外</a:t>
            </a:r>
            <a:r>
              <a:rPr lang="zh-CN" altLang="en-US" dirty="0" smtClean="0">
                <a:latin typeface="+mn-ea"/>
              </a:rPr>
              <a:t>尘，得意生身，常</a:t>
            </a:r>
            <a:r>
              <a:rPr lang="zh-CN" altLang="en-US" dirty="0">
                <a:latin typeface="+mn-ea"/>
              </a:rPr>
              <a:t>居</a:t>
            </a:r>
            <a:r>
              <a:rPr lang="zh-CN" altLang="en-US" dirty="0" smtClean="0">
                <a:latin typeface="+mn-ea"/>
              </a:rPr>
              <a:t>天上，受</a:t>
            </a:r>
            <a:r>
              <a:rPr lang="zh-CN" altLang="en-US" dirty="0">
                <a:latin typeface="+mn-ea"/>
              </a:rPr>
              <a:t>天人供。佛为遮谤</a:t>
            </a:r>
            <a:r>
              <a:rPr lang="zh-CN" altLang="en-US" dirty="0" smtClean="0">
                <a:latin typeface="+mn-ea"/>
              </a:rPr>
              <a:t>故，赐</a:t>
            </a:r>
            <a:r>
              <a:rPr lang="zh-CN" altLang="en-US" dirty="0">
                <a:latin typeface="+mn-ea"/>
              </a:rPr>
              <a:t>之</a:t>
            </a:r>
            <a:r>
              <a:rPr lang="zh-CN" altLang="en-US" dirty="0" smtClean="0">
                <a:latin typeface="+mn-ea"/>
              </a:rPr>
              <a:t>数珠，令</a:t>
            </a:r>
            <a:r>
              <a:rPr lang="zh-CN" altLang="en-US" dirty="0">
                <a:latin typeface="+mn-ea"/>
              </a:rPr>
              <a:t>常</a:t>
            </a:r>
            <a:r>
              <a:rPr lang="zh-CN" altLang="en-US" dirty="0" smtClean="0">
                <a:latin typeface="+mn-ea"/>
              </a:rPr>
              <a:t>念佛，是</a:t>
            </a:r>
            <a:r>
              <a:rPr lang="zh-CN" altLang="en-US" dirty="0">
                <a:latin typeface="+mn-ea"/>
              </a:rPr>
              <a:t>谓一味清净法门。无始</a:t>
            </a:r>
            <a:r>
              <a:rPr lang="zh-CN" altLang="en-US" dirty="0" smtClean="0">
                <a:latin typeface="+mn-ea"/>
              </a:rPr>
              <a:t>以来，舌根</a:t>
            </a:r>
            <a:r>
              <a:rPr lang="zh-CN" altLang="en-US" dirty="0">
                <a:latin typeface="+mn-ea"/>
              </a:rPr>
              <a:t>所造诸</a:t>
            </a:r>
            <a:r>
              <a:rPr lang="zh-CN" altLang="en-US" dirty="0" smtClean="0">
                <a:latin typeface="+mn-ea"/>
              </a:rPr>
              <a:t>业，应时清净，因此</a:t>
            </a:r>
            <a:r>
              <a:rPr lang="zh-CN" altLang="en-US" dirty="0">
                <a:latin typeface="+mn-ea"/>
              </a:rPr>
              <a:t>得寂灭心。入乎正定。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0144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64807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dirty="0" smtClean="0"/>
              <a:t>***长水云：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/>
              <a:t>教</a:t>
            </a:r>
            <a:r>
              <a:rPr lang="zh-CN" altLang="en-US" dirty="0"/>
              <a:t>观舌根，尝味入道，当得心地一味法门，了味之知，从此永灭，故云“灭心入三摩地</a:t>
            </a:r>
            <a:r>
              <a:rPr lang="zh-CN" altLang="en-US" dirty="0" smtClean="0"/>
              <a:t>”。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 </a:t>
            </a:r>
            <a:r>
              <a:rPr lang="zh-CN" altLang="en-US" dirty="0" smtClean="0">
                <a:solidFill>
                  <a:srgbClr val="FF0066"/>
                </a:solidFill>
              </a:rPr>
              <a:t>观</a:t>
            </a:r>
            <a:r>
              <a:rPr lang="zh-CN" altLang="en-US" dirty="0">
                <a:solidFill>
                  <a:srgbClr val="FF0066"/>
                </a:solidFill>
              </a:rPr>
              <a:t>此尝味之</a:t>
            </a:r>
            <a:r>
              <a:rPr lang="zh-CN" altLang="en-US" dirty="0" smtClean="0">
                <a:solidFill>
                  <a:srgbClr val="FF0066"/>
                </a:solidFill>
              </a:rPr>
              <a:t>根（根性），</a:t>
            </a:r>
            <a:r>
              <a:rPr lang="zh-CN" altLang="en-US" dirty="0">
                <a:solidFill>
                  <a:srgbClr val="FF0066"/>
                </a:solidFill>
              </a:rPr>
              <a:t>不自体生，不他物生，各犹无生，共岂能有？缘中不得，非缘亦无，了味之知，竟从何有？一根既尔，诸根亦然，由是应念，得超诸漏</a:t>
            </a:r>
            <a:r>
              <a:rPr lang="zh-CN" altLang="en-US" dirty="0" smtClean="0">
                <a:solidFill>
                  <a:srgbClr val="FF0066"/>
                </a:solidFill>
              </a:rPr>
              <a:t>。</a:t>
            </a:r>
            <a:endParaRPr lang="en-US" altLang="zh-CN" dirty="0" smtClean="0">
              <a:solidFill>
                <a:srgbClr val="FF0066"/>
              </a:solidFill>
            </a:endParaRPr>
          </a:p>
          <a:p>
            <a:pPr marL="0" indent="0">
              <a:buNone/>
            </a:pPr>
            <a:r>
              <a:rPr lang="zh-CN" altLang="en-US" dirty="0" smtClean="0">
                <a:solidFill>
                  <a:srgbClr val="FF0066"/>
                </a:solidFill>
              </a:rPr>
              <a:t>        根复（返归根性）故</a:t>
            </a:r>
            <a:r>
              <a:rPr lang="zh-CN" altLang="en-US" dirty="0">
                <a:solidFill>
                  <a:srgbClr val="FF0066"/>
                </a:solidFill>
              </a:rPr>
              <a:t>内脱，尘销故外遗。内外既亡，孰为三有而可处耶？故云“远离”。想相为尘，识情为垢，二俱远离，得无生忍，故云“法眼清净”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  旋</a:t>
            </a:r>
            <a:r>
              <a:rPr lang="zh-CN" altLang="en-US" dirty="0"/>
              <a:t>妄根尘，归真实相，心地法门，一时开显，此为第一。</a:t>
            </a:r>
          </a:p>
        </p:txBody>
      </p:sp>
    </p:spTree>
    <p:extLst>
      <p:ext uri="{BB962C8B-B14F-4D97-AF65-F5344CB8AC3E}">
        <p14:creationId xmlns:p14="http://schemas.microsoft.com/office/powerpoint/2010/main" val="152533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56886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蕅益云：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  境</a:t>
            </a:r>
            <a:r>
              <a:rPr lang="zh-CN" altLang="en-US" dirty="0"/>
              <a:t>通别者，知淡知甜乃至知苦，通名舌根。今令返观知淡之时，知非是淡，乃至知苦之时，知非是苦等，所谓无味之味，亦是味中上味。以其不流逸而奔味，故名一味清净心地法门。此境别也。</a:t>
            </a:r>
          </a:p>
          <a:p>
            <a:pPr marL="0" indent="0">
              <a:buNone/>
            </a:pPr>
            <a:r>
              <a:rPr lang="zh-CN" altLang="en-US" dirty="0" smtClean="0"/>
              <a:t>         </a:t>
            </a:r>
            <a:r>
              <a:rPr lang="zh-CN" altLang="en-US" dirty="0" smtClean="0">
                <a:solidFill>
                  <a:srgbClr val="FF0066"/>
                </a:solidFill>
              </a:rPr>
              <a:t>我</a:t>
            </a:r>
            <a:r>
              <a:rPr lang="zh-CN" altLang="en-US" dirty="0">
                <a:solidFill>
                  <a:srgbClr val="FF0066"/>
                </a:solidFill>
              </a:rPr>
              <a:t>得灭心者，灭其知味之心，不由前尘起知见也。非体者，非生于舌；非物者，非生于</a:t>
            </a:r>
            <a:r>
              <a:rPr lang="zh-CN" altLang="en-US" dirty="0" smtClean="0">
                <a:solidFill>
                  <a:srgbClr val="FF0066"/>
                </a:solidFill>
              </a:rPr>
              <a:t>物。</a:t>
            </a:r>
            <a:r>
              <a:rPr lang="en-US" altLang="zh-CN" dirty="0" smtClean="0">
                <a:solidFill>
                  <a:srgbClr val="FF0066"/>
                </a:solidFill>
              </a:rPr>
              <a:t>……</a:t>
            </a:r>
            <a:endParaRPr lang="zh-CN" altLang="en-US" dirty="0">
              <a:solidFill>
                <a:srgbClr val="FF0066"/>
              </a:solidFill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srgbClr val="FF0066"/>
                </a:solidFill>
              </a:rPr>
              <a:t>由悟非</a:t>
            </a:r>
            <a:r>
              <a:rPr lang="zh-CN" altLang="en-US" dirty="0" smtClean="0">
                <a:solidFill>
                  <a:srgbClr val="FF0066"/>
                </a:solidFill>
              </a:rPr>
              <a:t>体</a:t>
            </a:r>
            <a:r>
              <a:rPr lang="zh-CN" altLang="en-US" dirty="0" smtClean="0">
                <a:solidFill>
                  <a:srgbClr val="0000FF"/>
                </a:solidFill>
              </a:rPr>
              <a:t>（悟舌根之精明非生于舌体），</a:t>
            </a:r>
            <a:r>
              <a:rPr lang="zh-CN" altLang="en-US" dirty="0">
                <a:solidFill>
                  <a:srgbClr val="FF0066"/>
                </a:solidFill>
              </a:rPr>
              <a:t>故内脱身心。由悟非物</a:t>
            </a:r>
            <a:r>
              <a:rPr lang="zh-CN" altLang="en-US" dirty="0" smtClean="0">
                <a:solidFill>
                  <a:srgbClr val="0000FF"/>
                </a:solidFill>
              </a:rPr>
              <a:t>（悟</a:t>
            </a:r>
            <a:r>
              <a:rPr lang="zh-CN" altLang="en-US" dirty="0">
                <a:solidFill>
                  <a:srgbClr val="0000FF"/>
                </a:solidFill>
              </a:rPr>
              <a:t>舌根之精明非</a:t>
            </a:r>
            <a:r>
              <a:rPr lang="zh-CN" altLang="en-US" dirty="0" smtClean="0">
                <a:solidFill>
                  <a:srgbClr val="0000FF"/>
                </a:solidFill>
              </a:rPr>
              <a:t>生于物），</a:t>
            </a:r>
            <a:r>
              <a:rPr lang="zh-CN" altLang="en-US" dirty="0" smtClean="0">
                <a:solidFill>
                  <a:srgbClr val="FF0066"/>
                </a:solidFill>
              </a:rPr>
              <a:t>故</a:t>
            </a:r>
            <a:r>
              <a:rPr lang="zh-CN" altLang="en-US" dirty="0">
                <a:solidFill>
                  <a:srgbClr val="FF0066"/>
                </a:solidFill>
              </a:rPr>
              <a:t>外遗世界也。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770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260648"/>
            <a:ext cx="8784976" cy="57606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       仰</a:t>
            </a:r>
            <a:r>
              <a:rPr lang="zh-CN" altLang="en-US" dirty="0"/>
              <a:t>山送果子上沩</a:t>
            </a:r>
            <a:r>
              <a:rPr lang="zh-CN" altLang="en-US" dirty="0" smtClean="0"/>
              <a:t>山，沩</a:t>
            </a:r>
            <a:r>
              <a:rPr lang="zh-CN" altLang="en-US" dirty="0"/>
              <a:t>接</a:t>
            </a:r>
            <a:r>
              <a:rPr lang="zh-CN" altLang="en-US" dirty="0" smtClean="0"/>
              <a:t>得，问：“子</a:t>
            </a:r>
            <a:r>
              <a:rPr lang="zh-CN" altLang="en-US" dirty="0"/>
              <a:t>甚么处</a:t>
            </a:r>
            <a:r>
              <a:rPr lang="zh-CN" altLang="en-US" dirty="0" smtClean="0"/>
              <a:t>得来？”仰曰：“家园底。”沩曰：“堪</a:t>
            </a:r>
            <a:r>
              <a:rPr lang="zh-CN" altLang="en-US" dirty="0"/>
              <a:t>吃也</a:t>
            </a:r>
            <a:r>
              <a:rPr lang="zh-CN" altLang="en-US" dirty="0" smtClean="0"/>
              <a:t>未？”仰曰：“未</a:t>
            </a:r>
            <a:r>
              <a:rPr lang="zh-CN" altLang="en-US" dirty="0"/>
              <a:t>敢</a:t>
            </a:r>
            <a:r>
              <a:rPr lang="zh-CN" altLang="en-US" dirty="0" smtClean="0"/>
              <a:t>尝，先</a:t>
            </a:r>
            <a:r>
              <a:rPr lang="zh-CN" altLang="en-US" dirty="0"/>
              <a:t>献和尚</a:t>
            </a:r>
            <a:r>
              <a:rPr lang="zh-CN" altLang="en-US" dirty="0" smtClean="0"/>
              <a:t>。”沩曰：“是</a:t>
            </a:r>
            <a:r>
              <a:rPr lang="zh-CN" altLang="en-US" dirty="0"/>
              <a:t>阿谁</a:t>
            </a:r>
            <a:r>
              <a:rPr lang="zh-CN" altLang="en-US" dirty="0" smtClean="0"/>
              <a:t>底？”仰曰：“是</a:t>
            </a:r>
            <a:r>
              <a:rPr lang="zh-CN" altLang="en-US" dirty="0"/>
              <a:t>慧寂底</a:t>
            </a:r>
            <a:r>
              <a:rPr lang="zh-CN" altLang="en-US" dirty="0" smtClean="0"/>
              <a:t>。”沩曰：“既是</a:t>
            </a:r>
            <a:r>
              <a:rPr lang="zh-CN" altLang="en-US" dirty="0"/>
              <a:t>子</a:t>
            </a:r>
            <a:r>
              <a:rPr lang="zh-CN" altLang="en-US" dirty="0" smtClean="0"/>
              <a:t>底，因</a:t>
            </a:r>
            <a:r>
              <a:rPr lang="zh-CN" altLang="en-US" dirty="0"/>
              <a:t>甚么教我先</a:t>
            </a:r>
            <a:r>
              <a:rPr lang="zh-CN" altLang="en-US" dirty="0" smtClean="0"/>
              <a:t>尝？”仰曰：“和尚</a:t>
            </a:r>
            <a:r>
              <a:rPr lang="zh-CN" altLang="en-US" dirty="0"/>
              <a:t>尝千尝万</a:t>
            </a:r>
            <a:r>
              <a:rPr lang="zh-CN" altLang="en-US" dirty="0" smtClean="0"/>
              <a:t>。”沩</a:t>
            </a:r>
            <a:r>
              <a:rPr lang="zh-CN" altLang="en-US" dirty="0"/>
              <a:t>便</a:t>
            </a:r>
            <a:r>
              <a:rPr lang="zh-CN" altLang="en-US" dirty="0" smtClean="0"/>
              <a:t>吃，曰：“犹</a:t>
            </a:r>
            <a:r>
              <a:rPr lang="zh-CN" altLang="en-US" dirty="0"/>
              <a:t>带酸涩在</a:t>
            </a:r>
            <a:r>
              <a:rPr lang="zh-CN" altLang="en-US" dirty="0" smtClean="0"/>
              <a:t>。”仰曰：“酸涩</a:t>
            </a:r>
            <a:r>
              <a:rPr lang="zh-CN" altLang="en-US" dirty="0"/>
              <a:t>莫非自</a:t>
            </a:r>
            <a:r>
              <a:rPr lang="zh-CN" altLang="en-US" dirty="0" smtClean="0"/>
              <a:t>知？”沩</a:t>
            </a:r>
            <a:r>
              <a:rPr lang="zh-CN" altLang="en-US" dirty="0"/>
              <a:t>不答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又</a:t>
            </a:r>
            <a:r>
              <a:rPr lang="zh-CN" altLang="en-US" dirty="0"/>
              <a:t>玄沙与韦监军吃果子</a:t>
            </a:r>
            <a:r>
              <a:rPr lang="zh-CN" altLang="en-US" dirty="0" smtClean="0"/>
              <a:t>次，韦问：“如何</a:t>
            </a:r>
            <a:r>
              <a:rPr lang="zh-CN" altLang="en-US" dirty="0"/>
              <a:t>是日用而</a:t>
            </a:r>
            <a:r>
              <a:rPr lang="zh-CN" altLang="en-US" dirty="0" smtClean="0"/>
              <a:t>不知？”沙</a:t>
            </a:r>
            <a:r>
              <a:rPr lang="zh-CN" altLang="en-US" dirty="0"/>
              <a:t>拈起果子</a:t>
            </a:r>
            <a:r>
              <a:rPr lang="zh-CN" altLang="en-US" dirty="0" smtClean="0"/>
              <a:t>曰：“吃。”韦</a:t>
            </a:r>
            <a:r>
              <a:rPr lang="zh-CN" altLang="en-US" dirty="0"/>
              <a:t>吃果子</a:t>
            </a:r>
            <a:r>
              <a:rPr lang="zh-CN" altLang="en-US" dirty="0" smtClean="0"/>
              <a:t>了，再问</a:t>
            </a:r>
            <a:r>
              <a:rPr lang="zh-CN" altLang="en-US" dirty="0"/>
              <a:t>。沙</a:t>
            </a:r>
            <a:r>
              <a:rPr lang="zh-CN" altLang="en-US" dirty="0" smtClean="0"/>
              <a:t>曰：“只这</a:t>
            </a:r>
            <a:r>
              <a:rPr lang="zh-CN" altLang="en-US" dirty="0"/>
              <a:t>是日用而不知</a:t>
            </a:r>
            <a:r>
              <a:rPr lang="zh-CN" altLang="en-US" dirty="0" smtClean="0"/>
              <a:t>。”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37411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552728"/>
          </a:xfrm>
        </p:spPr>
        <p:txBody>
          <a:bodyPr>
            <a:normAutofit fontScale="92500" lnSpcReduction="10000"/>
          </a:bodyPr>
          <a:lstStyle/>
          <a:p>
            <a:pPr>
              <a:buNone/>
              <a:defRPr/>
            </a:pPr>
            <a:r>
              <a:rPr lang="en-US" altLang="zh-CN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、毕陵伽婆蹉观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身</a:t>
            </a:r>
            <a:endParaRPr lang="en-US" altLang="zh-CN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None/>
              <a:defRPr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毕陵伽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婆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蹉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（义为“余习”。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昔为婆罗门，余习多慢，如骂河神曰“小婢”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之类）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即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从座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起，顶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礼佛足而白佛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言：“我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初发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心，从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佛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入道，数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闻如来说诸世间不可乐事。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乞食城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中，心思法门，不觉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路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中，毒刺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伤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足，举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身疼痛。我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念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（观察）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有知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（能知觉之心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），知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此深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痛，虽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觉觉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痛，觉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清净心无痛痛觉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（我念身中，有个能知觉者，正在觉知此深痛；虽有能觉之心在觉知此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痛，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但我本觉清净之心，实无所痛，亦无能觉痛的痛觉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心）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我又思惟如是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一身，宁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有双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觉？摄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念未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久，身心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忽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空，三七日中，诸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漏虚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尽，成阿罗汉，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得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亲印记发明无学。佛问圆通如我所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证，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纯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觉遗身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（纯一本觉，遗忘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身心），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斯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为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第一。”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>
              <a:buNone/>
              <a:defRPr/>
            </a:pPr>
            <a:endParaRPr lang="zh-CN" altLang="en-US" b="1" dirty="0">
              <a:latin typeface="黑体" pitchFamily="49" charset="-122"/>
              <a:ea typeface="黑体" pitchFamily="49" charset="-122"/>
            </a:endParaRPr>
          </a:p>
          <a:p>
            <a:pPr>
              <a:buNone/>
              <a:defRPr/>
            </a:pPr>
            <a:endParaRPr lang="zh-CN" altLang="en-US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539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60648"/>
            <a:ext cx="9036496" cy="4525963"/>
          </a:xfrm>
        </p:spPr>
        <p:txBody>
          <a:bodyPr/>
          <a:lstStyle/>
          <a:p>
            <a:pPr marL="0" indent="0">
              <a:buNone/>
            </a:pPr>
            <a:r>
              <a:rPr lang="en-US" altLang="zh-CN" b="1" dirty="0">
                <a:latin typeface="+mn-ea"/>
              </a:rPr>
              <a:t> </a:t>
            </a:r>
            <a:r>
              <a:rPr lang="en-US" altLang="zh-CN" b="1" dirty="0" smtClean="0">
                <a:latin typeface="+mn-ea"/>
              </a:rPr>
              <a:t>   </a:t>
            </a:r>
            <a:r>
              <a:rPr lang="en-US" altLang="zh-CN" dirty="0" smtClean="0">
                <a:latin typeface="+mn-ea"/>
              </a:rPr>
              <a:t>【</a:t>
            </a:r>
            <a:r>
              <a:rPr lang="zh-CN" altLang="en-US" dirty="0">
                <a:latin typeface="+mn-ea"/>
              </a:rPr>
              <a:t>按</a:t>
            </a:r>
            <a:r>
              <a:rPr lang="en-US" altLang="zh-CN" dirty="0">
                <a:latin typeface="+mn-ea"/>
              </a:rPr>
              <a:t>】</a:t>
            </a:r>
            <a:r>
              <a:rPr lang="zh-CN" altLang="en-US" dirty="0">
                <a:latin typeface="+mn-ea"/>
              </a:rPr>
              <a:t>憨山云：此由身根而入者也。毕陵伽婆蹉，此云馀习，昔为婆罗门，余习多慢，如骂河神</a:t>
            </a:r>
            <a:r>
              <a:rPr lang="zh-CN" altLang="en-US" dirty="0" smtClean="0">
                <a:latin typeface="+mn-ea"/>
              </a:rPr>
              <a:t>曰“小婢”之类</a:t>
            </a:r>
            <a:r>
              <a:rPr lang="zh-CN" altLang="en-US" dirty="0">
                <a:latin typeface="+mn-ea"/>
              </a:rPr>
              <a:t>。初入道时，闻佛所说世间无常苦空之法，故云不可乐事。心思法门而路中不觉毒刺伤足，此苦事也。</a:t>
            </a:r>
            <a:r>
              <a:rPr lang="zh-CN" altLang="en-US" dirty="0">
                <a:solidFill>
                  <a:srgbClr val="FF0066"/>
                </a:solidFill>
                <a:latin typeface="+mn-ea"/>
              </a:rPr>
              <a:t>我念身有知而知此深痛，虽有知觉觉此深痛，返观觉心清净，无有痛能痛此觉心者，是所谓纯觉遗身</a:t>
            </a:r>
            <a:r>
              <a:rPr lang="zh-CN" altLang="en-US" dirty="0">
                <a:latin typeface="+mn-ea"/>
              </a:rPr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271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60648"/>
            <a:ext cx="9036496" cy="64087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长水云：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  念</a:t>
            </a:r>
            <a:r>
              <a:rPr lang="zh-CN" altLang="en-US" dirty="0"/>
              <a:t>，观也。知，觉也。</a:t>
            </a:r>
            <a:r>
              <a:rPr lang="zh-CN" altLang="en-US" dirty="0">
                <a:solidFill>
                  <a:srgbClr val="FF0066"/>
                </a:solidFill>
              </a:rPr>
              <a:t>因痛起观，观我此身，有于知觉，觉此深痛。然虽起观，观觉及痛，观清净心无痛无觉。此根尘念虑，妄身心有，真净心无。又更观察痛觉之念、净心之觉，即成二觉，从何而有？一身二觉，应成两佛，故知此觉皆悉虚幻，清净</a:t>
            </a:r>
            <a:r>
              <a:rPr lang="zh-CN" altLang="en-US" dirty="0" smtClean="0">
                <a:solidFill>
                  <a:srgbClr val="FF0066"/>
                </a:solidFill>
              </a:rPr>
              <a:t>心中，一无所得。</a:t>
            </a:r>
            <a:endParaRPr lang="en-US" altLang="zh-CN" dirty="0" smtClean="0">
              <a:solidFill>
                <a:srgbClr val="FF0066"/>
              </a:solidFill>
            </a:endParaRPr>
          </a:p>
          <a:p>
            <a:pPr marL="0" indent="0">
              <a:buNone/>
            </a:pPr>
            <a:r>
              <a:rPr lang="zh-CN" altLang="en-US" dirty="0" smtClean="0"/>
              <a:t>       有</a:t>
            </a:r>
            <a:r>
              <a:rPr lang="zh-CN" altLang="en-US" dirty="0"/>
              <a:t>所得</a:t>
            </a:r>
            <a:r>
              <a:rPr lang="zh-CN" altLang="en-US" dirty="0" smtClean="0"/>
              <a:t>心一</a:t>
            </a:r>
            <a:r>
              <a:rPr lang="zh-CN" altLang="en-US" dirty="0"/>
              <a:t>念不起，名之为摄。当尔之际，</a:t>
            </a:r>
            <a:r>
              <a:rPr lang="zh-CN" altLang="en-US" dirty="0">
                <a:solidFill>
                  <a:srgbClr val="FF0000"/>
                </a:solidFill>
              </a:rPr>
              <a:t>能觉、所觉，能观、所观，一时俱寂，无分别智即得现前，证无生忍，故云“身心忽空”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         能</a:t>
            </a:r>
            <a:r>
              <a:rPr lang="zh-CN" altLang="en-US" dirty="0">
                <a:solidFill>
                  <a:srgbClr val="FF0000"/>
                </a:solidFill>
              </a:rPr>
              <a:t>观所观，能痛所痛，寂无一法，故云“纯觉遗身”。</a:t>
            </a:r>
          </a:p>
        </p:txBody>
      </p:sp>
    </p:spTree>
    <p:extLst>
      <p:ext uri="{BB962C8B-B14F-4D97-AF65-F5344CB8AC3E}">
        <p14:creationId xmlns:p14="http://schemas.microsoft.com/office/powerpoint/2010/main" val="833813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88640"/>
            <a:ext cx="9036496" cy="6408712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zh-CN" altLang="en-US" dirty="0" smtClean="0"/>
              <a:t>蕅益云：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 境</a:t>
            </a:r>
            <a:r>
              <a:rPr lang="zh-CN" altLang="en-US" dirty="0"/>
              <a:t>通别者，觉痛觉痒觉寒觉热等，通名身入。今因毒刺伤足，别以痛觉为境也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>
                <a:solidFill>
                  <a:srgbClr val="FF0066"/>
                </a:solidFill>
              </a:rPr>
              <a:t>言虽此知觉，能觉于痛，而觉清净心，依然如故，曾无有痛能痛着此觉者。盖设使此觉为痛所痛，则觉已成痛，谁知痛者？今既能觉于痛，则觉本未尝痛也。如是一身，宁有双觉，一受痛，一无痛哉？故知迷则全觉成痛，悟则全痛是觉耳。</a:t>
            </a:r>
            <a:r>
              <a:rPr lang="zh-CN" altLang="en-US" dirty="0" smtClean="0"/>
              <a:t>此与第二卷中“觉所觉眚，觉非眚中”一般道理，兼证“见见</a:t>
            </a:r>
            <a:r>
              <a:rPr lang="zh-CN" altLang="en-US" dirty="0"/>
              <a:t>非</a:t>
            </a:r>
            <a:r>
              <a:rPr lang="zh-CN" altLang="en-US" dirty="0" smtClean="0"/>
              <a:t>见”之</a:t>
            </a:r>
            <a:r>
              <a:rPr lang="zh-CN" altLang="en-US" dirty="0"/>
              <a:t>性，尤为亲切。</a:t>
            </a:r>
            <a:r>
              <a:rPr lang="zh-CN" altLang="en-US" dirty="0">
                <a:solidFill>
                  <a:srgbClr val="FF0066"/>
                </a:solidFill>
              </a:rPr>
              <a:t>若随痛转，则全真觉为妄</a:t>
            </a:r>
            <a:r>
              <a:rPr lang="zh-CN" altLang="en-US" dirty="0" smtClean="0">
                <a:solidFill>
                  <a:srgbClr val="FF0066"/>
                </a:solidFill>
              </a:rPr>
              <a:t>觉。所谓觉是见分，痛是相分，二分之外，更无真觉可得；如二月之外，别无真月，眚影之外，别无清净目也。若知只此能觉痛者从来痛他不着，则知终日在妄，终日恒真。</a:t>
            </a:r>
            <a:r>
              <a:rPr lang="zh-CN" altLang="en-US" dirty="0" smtClean="0"/>
              <a:t>觉既惟心，痛亦惟心，只此二分，元是菩提妙净明体；如即此二月全</a:t>
            </a:r>
            <a:r>
              <a:rPr lang="zh-CN" altLang="en-US" dirty="0"/>
              <a:t>是月体，即此眚</a:t>
            </a:r>
            <a:r>
              <a:rPr lang="zh-CN" altLang="en-US" dirty="0" smtClean="0"/>
              <a:t>影全</a:t>
            </a:r>
            <a:r>
              <a:rPr lang="zh-CN" altLang="en-US" dirty="0"/>
              <a:t>依目体也。是则不惟觉本是觉，而且痛亦是觉，故曰纯觉。不惟痛本无痛，而且身本无身，故曰遗身耳。</a:t>
            </a:r>
          </a:p>
          <a:p>
            <a:pPr marL="0" indent="0">
              <a:buNone/>
            </a:pP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092647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972" y="15032"/>
            <a:ext cx="9111027" cy="6842968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（一）灭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尘合觉证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观六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尘</a:t>
            </a:r>
            <a:endParaRPr lang="en-US" altLang="zh-CN" sz="2800" b="1" dirty="0">
              <a:latin typeface="黑体" pitchFamily="49" charset="-122"/>
              <a:ea typeface="黑体" pitchFamily="49" charset="-122"/>
            </a:endParaRPr>
          </a:p>
          <a:p>
            <a:pPr>
              <a:buNone/>
              <a:defRPr/>
            </a:pPr>
            <a:r>
              <a:rPr lang="zh-CN" altLang="en-US" sz="2800" b="1" dirty="0" smtClean="0">
                <a:latin typeface="仿宋_GB2312" pitchFamily="49" charset="-122"/>
                <a:ea typeface="仿宋_GB2312" pitchFamily="49" charset="-122"/>
              </a:rPr>
              <a:t>      </a:t>
            </a:r>
            <a:r>
              <a:rPr lang="zh-CN" altLang="en-US" sz="2800" dirty="0" smtClean="0">
                <a:latin typeface="+mn-ea"/>
              </a:rPr>
              <a:t>二十五</a:t>
            </a:r>
            <a:r>
              <a:rPr lang="zh-CN" altLang="en-US" sz="2800" dirty="0">
                <a:latin typeface="+mn-ea"/>
              </a:rPr>
              <a:t>圆通，首从</a:t>
            </a:r>
            <a:r>
              <a:rPr lang="zh-CN" altLang="en-US" sz="2800" dirty="0" smtClean="0">
                <a:latin typeface="+mn-ea"/>
              </a:rPr>
              <a:t>脱尘开始</a:t>
            </a:r>
            <a:r>
              <a:rPr lang="zh-CN" altLang="en-US" sz="2800" dirty="0">
                <a:latin typeface="+mn-ea"/>
              </a:rPr>
              <a:t>，</a:t>
            </a:r>
            <a:r>
              <a:rPr lang="zh-CN" altLang="en-US" sz="2800" dirty="0" smtClean="0">
                <a:latin typeface="+mn-ea"/>
              </a:rPr>
              <a:t>这是</a:t>
            </a:r>
            <a:r>
              <a:rPr lang="zh-CN" altLang="en-US" sz="2800" dirty="0">
                <a:latin typeface="+mn-ea"/>
              </a:rPr>
              <a:t>修行的起点</a:t>
            </a:r>
            <a:r>
              <a:rPr lang="zh-CN" altLang="en-US" sz="2800" dirty="0" smtClean="0">
                <a:latin typeface="+mn-ea"/>
              </a:rPr>
              <a:t>。观音菩萨耳根</a:t>
            </a:r>
            <a:r>
              <a:rPr lang="zh-CN" altLang="en-US" sz="2800" dirty="0">
                <a:latin typeface="+mn-ea"/>
              </a:rPr>
              <a:t>圆通之解六结，先脱尘结，也复如是</a:t>
            </a:r>
            <a:r>
              <a:rPr lang="zh-CN" altLang="en-US" sz="2800" dirty="0" smtClean="0">
                <a:latin typeface="+mn-ea"/>
              </a:rPr>
              <a:t>。</a:t>
            </a:r>
            <a:endParaRPr lang="en-US" altLang="zh-CN" sz="2800" dirty="0" smtClean="0">
              <a:latin typeface="+mn-ea"/>
            </a:endParaRPr>
          </a:p>
          <a:p>
            <a:pPr>
              <a:buNone/>
              <a:defRPr/>
            </a:pPr>
            <a:r>
              <a:rPr lang="zh-CN" altLang="en-US" sz="2800" dirty="0" smtClean="0">
                <a:latin typeface="+mn-ea"/>
              </a:rPr>
              <a:t>      观</a:t>
            </a:r>
            <a:r>
              <a:rPr lang="zh-CN" altLang="en-US" sz="2800" dirty="0">
                <a:latin typeface="+mn-ea"/>
              </a:rPr>
              <a:t>色声香味触法六尘，缘起性空，无常无我，体即藏性，由此</a:t>
            </a:r>
            <a:r>
              <a:rPr lang="zh-CN" altLang="en-US" sz="2800" dirty="0" smtClean="0">
                <a:latin typeface="+mn-ea"/>
              </a:rPr>
              <a:t>脱去对六尘的执着而回归不生不灭之觉性，证入</a:t>
            </a:r>
            <a:r>
              <a:rPr lang="zh-CN" altLang="en-US" sz="2800" dirty="0">
                <a:latin typeface="+mn-ea"/>
              </a:rPr>
              <a:t>圆通</a:t>
            </a:r>
            <a:r>
              <a:rPr lang="zh-CN" altLang="en-US" sz="2800" dirty="0" smtClean="0">
                <a:latin typeface="+mn-ea"/>
              </a:rPr>
              <a:t>。其着力点在观六尘之无常和体即藏性。</a:t>
            </a:r>
            <a:endParaRPr lang="en-US" altLang="zh-CN" sz="2800" dirty="0" smtClean="0">
              <a:latin typeface="+mn-ea"/>
            </a:endParaRPr>
          </a:p>
          <a:p>
            <a:pPr>
              <a:buNone/>
              <a:defRPr/>
            </a:pPr>
            <a:r>
              <a:rPr lang="zh-CN" altLang="en-US" sz="2800" dirty="0" smtClean="0">
                <a:latin typeface="+mn-ea"/>
              </a:rPr>
              <a:t>      灭</a:t>
            </a:r>
            <a:r>
              <a:rPr lang="zh-CN" altLang="en-US" sz="2800" dirty="0">
                <a:latin typeface="+mn-ea"/>
              </a:rPr>
              <a:t>尘合觉证，从脱尘开始，尘脱则必须心无分别</a:t>
            </a:r>
            <a:r>
              <a:rPr lang="zh-CN" altLang="en-US" sz="2800" dirty="0" smtClean="0">
                <a:latin typeface="+mn-ea"/>
              </a:rPr>
              <a:t>取舍。心</a:t>
            </a:r>
            <a:r>
              <a:rPr lang="zh-CN" altLang="en-US" sz="2800" dirty="0">
                <a:latin typeface="+mn-ea"/>
              </a:rPr>
              <a:t>无分别取舍，自与本觉相应</a:t>
            </a:r>
            <a:r>
              <a:rPr lang="zh-CN" altLang="en-US" sz="2800" dirty="0" smtClean="0">
                <a:latin typeface="+mn-ea"/>
              </a:rPr>
              <a:t>。以上是从圆顿的角度所讲。</a:t>
            </a:r>
            <a:endParaRPr lang="en-US" altLang="zh-CN" sz="2800" dirty="0" smtClean="0">
              <a:latin typeface="+mn-ea"/>
            </a:endParaRPr>
          </a:p>
          <a:p>
            <a:pPr>
              <a:buNone/>
              <a:defRPr/>
            </a:pPr>
            <a:r>
              <a:rPr lang="zh-CN" altLang="en-US" sz="2800" dirty="0" smtClean="0">
                <a:latin typeface="+mn-ea"/>
              </a:rPr>
              <a:t>      若从功夫的次第角度讲，欲脱尘结，可先依“止”，得事一心不乱，乃属系缘守境止、制心止的功夫。然真正脱尘，当观六尘无体和体即藏性，乃依空观智而修，故属体真止。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69942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5527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        昔</a:t>
            </a:r>
            <a:r>
              <a:rPr lang="zh-CN" altLang="en-US" dirty="0"/>
              <a:t>第四</a:t>
            </a:r>
            <a:r>
              <a:rPr lang="zh-CN" altLang="en-US" dirty="0" smtClean="0"/>
              <a:t>祖优婆毱多，有着</a:t>
            </a:r>
            <a:r>
              <a:rPr lang="zh-CN" altLang="en-US" dirty="0"/>
              <a:t>身见者求度。祖</a:t>
            </a:r>
            <a:r>
              <a:rPr lang="zh-CN" altLang="en-US" dirty="0" smtClean="0"/>
              <a:t>曰：“求</a:t>
            </a:r>
            <a:r>
              <a:rPr lang="zh-CN" altLang="en-US" dirty="0"/>
              <a:t>度之</a:t>
            </a:r>
            <a:r>
              <a:rPr lang="zh-CN" altLang="en-US" dirty="0" smtClean="0"/>
              <a:t>法，要</a:t>
            </a:r>
            <a:r>
              <a:rPr lang="zh-CN" altLang="en-US" dirty="0"/>
              <a:t>信吾</a:t>
            </a:r>
            <a:r>
              <a:rPr lang="zh-CN" altLang="en-US" dirty="0" smtClean="0"/>
              <a:t>言，不</a:t>
            </a:r>
            <a:r>
              <a:rPr lang="zh-CN" altLang="en-US" dirty="0"/>
              <a:t>违吾教</a:t>
            </a:r>
            <a:r>
              <a:rPr lang="zh-CN" altLang="en-US" dirty="0" smtClean="0"/>
              <a:t>。”人曰：“既</a:t>
            </a:r>
            <a:r>
              <a:rPr lang="zh-CN" altLang="en-US" dirty="0"/>
              <a:t>来</a:t>
            </a:r>
            <a:r>
              <a:rPr lang="zh-CN" altLang="en-US" dirty="0" smtClean="0"/>
              <a:t>投师，固</a:t>
            </a:r>
            <a:r>
              <a:rPr lang="zh-CN" altLang="en-US" dirty="0"/>
              <a:t>当闻命</a:t>
            </a:r>
            <a:r>
              <a:rPr lang="zh-CN" altLang="en-US" dirty="0" smtClean="0"/>
              <a:t>。”祖</a:t>
            </a:r>
            <a:r>
              <a:rPr lang="zh-CN" altLang="en-US" dirty="0"/>
              <a:t>乃化一险</a:t>
            </a:r>
            <a:r>
              <a:rPr lang="zh-CN" altLang="en-US" dirty="0" smtClean="0"/>
              <a:t>崖，山</a:t>
            </a:r>
            <a:r>
              <a:rPr lang="zh-CN" altLang="en-US" dirty="0"/>
              <a:t>耸</a:t>
            </a:r>
            <a:r>
              <a:rPr lang="zh-CN" altLang="en-US" dirty="0" smtClean="0"/>
              <a:t>乔木，令</a:t>
            </a:r>
            <a:r>
              <a:rPr lang="zh-CN" altLang="en-US" dirty="0"/>
              <a:t>其上</a:t>
            </a:r>
            <a:r>
              <a:rPr lang="zh-CN" altLang="en-US" dirty="0" smtClean="0"/>
              <a:t>树，又</a:t>
            </a:r>
            <a:r>
              <a:rPr lang="zh-CN" altLang="en-US" dirty="0"/>
              <a:t>于树下化作大</a:t>
            </a:r>
            <a:r>
              <a:rPr lang="zh-CN" altLang="en-US" dirty="0" smtClean="0"/>
              <a:t>坑，深广</a:t>
            </a:r>
            <a:r>
              <a:rPr lang="zh-CN" altLang="en-US" dirty="0"/>
              <a:t>千</a:t>
            </a:r>
            <a:r>
              <a:rPr lang="zh-CN" altLang="en-US" dirty="0" smtClean="0"/>
              <a:t>肘（</a:t>
            </a:r>
            <a:r>
              <a:rPr lang="en-US" altLang="zh-CN" dirty="0" err="1"/>
              <a:t>zhǒu</a:t>
            </a:r>
            <a:r>
              <a:rPr lang="zh-CN" altLang="en-US" dirty="0" smtClean="0"/>
              <a:t>）。祖</a:t>
            </a:r>
            <a:r>
              <a:rPr lang="zh-CN" altLang="en-US" dirty="0"/>
              <a:t>令放</a:t>
            </a:r>
            <a:r>
              <a:rPr lang="zh-CN" altLang="en-US" dirty="0" smtClean="0"/>
              <a:t>脚，其</a:t>
            </a:r>
            <a:r>
              <a:rPr lang="zh-CN" altLang="en-US" dirty="0"/>
              <a:t>人</a:t>
            </a:r>
            <a:r>
              <a:rPr lang="zh-CN" altLang="en-US" dirty="0" smtClean="0"/>
              <a:t>受教，即</a:t>
            </a:r>
            <a:r>
              <a:rPr lang="zh-CN" altLang="en-US" dirty="0"/>
              <a:t>放二脚。令放</a:t>
            </a:r>
            <a:r>
              <a:rPr lang="zh-CN" altLang="en-US" dirty="0" smtClean="0"/>
              <a:t>一手，便</a:t>
            </a:r>
            <a:r>
              <a:rPr lang="zh-CN" altLang="en-US" dirty="0"/>
              <a:t>放一手。令复</a:t>
            </a:r>
            <a:r>
              <a:rPr lang="zh-CN" altLang="en-US" dirty="0" smtClean="0"/>
              <a:t>放手，其</a:t>
            </a:r>
            <a:r>
              <a:rPr lang="zh-CN" altLang="en-US" dirty="0"/>
              <a:t>人答</a:t>
            </a:r>
            <a:r>
              <a:rPr lang="zh-CN" altLang="en-US" dirty="0" smtClean="0"/>
              <a:t>曰：“若</a:t>
            </a:r>
            <a:r>
              <a:rPr lang="zh-CN" altLang="en-US" dirty="0"/>
              <a:t>复</a:t>
            </a:r>
            <a:r>
              <a:rPr lang="zh-CN" altLang="en-US" dirty="0" smtClean="0"/>
              <a:t>放手，便</a:t>
            </a:r>
            <a:r>
              <a:rPr lang="zh-CN" altLang="en-US" dirty="0"/>
              <a:t>堕坑死</a:t>
            </a:r>
            <a:r>
              <a:rPr lang="zh-CN" altLang="en-US" dirty="0" smtClean="0"/>
              <a:t>。”祖曰：“先</a:t>
            </a:r>
            <a:r>
              <a:rPr lang="zh-CN" altLang="en-US" dirty="0"/>
              <a:t>约</a:t>
            </a:r>
            <a:r>
              <a:rPr lang="zh-CN" altLang="en-US" dirty="0" smtClean="0"/>
              <a:t>受教，如何</a:t>
            </a:r>
            <a:r>
              <a:rPr lang="zh-CN" altLang="en-US" dirty="0"/>
              <a:t>违</a:t>
            </a:r>
            <a:r>
              <a:rPr lang="zh-CN" altLang="en-US" dirty="0" smtClean="0"/>
              <a:t>我？！”是</a:t>
            </a:r>
            <a:r>
              <a:rPr lang="zh-CN" altLang="en-US" dirty="0"/>
              <a:t>时其</a:t>
            </a:r>
            <a:r>
              <a:rPr lang="zh-CN" altLang="en-US" dirty="0" smtClean="0"/>
              <a:t>人，身</a:t>
            </a:r>
            <a:r>
              <a:rPr lang="zh-CN" altLang="en-US" dirty="0"/>
              <a:t>爱即</a:t>
            </a:r>
            <a:r>
              <a:rPr lang="zh-CN" altLang="en-US" dirty="0" smtClean="0"/>
              <a:t>灭，放手</a:t>
            </a:r>
            <a:r>
              <a:rPr lang="zh-CN" altLang="en-US" dirty="0"/>
              <a:t>而</a:t>
            </a:r>
            <a:r>
              <a:rPr lang="zh-CN" altLang="en-US" dirty="0" smtClean="0"/>
              <a:t>堕，不见</a:t>
            </a:r>
            <a:r>
              <a:rPr lang="zh-CN" altLang="en-US" dirty="0"/>
              <a:t>树</a:t>
            </a:r>
            <a:r>
              <a:rPr lang="zh-CN" altLang="en-US" dirty="0" smtClean="0"/>
              <a:t>坑，即</a:t>
            </a:r>
            <a:r>
              <a:rPr lang="zh-CN" altLang="en-US" dirty="0"/>
              <a:t>证道果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597994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9005265" cy="662473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en-US" dirty="0" smtClean="0"/>
              <a:t>        </a:t>
            </a:r>
            <a:r>
              <a:rPr lang="zh-CN" altLang="en-US" dirty="0"/>
              <a:t> 玄沙初欲徧历诸方，参寻知识，携囊出岭，筑着脚趾，流血痛楚，叹曰：“是身非有，痛从何来？”便回雪峯。峯问：“那个是备头陀？”沙曰：“终不敢诳于人。”又一日，峯召曰：“备头陀何不徧参去！”沙白：“达磨不来东土，二祖不往西天。”峯然之。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         云</a:t>
            </a:r>
            <a:r>
              <a:rPr lang="zh-CN" altLang="en-US" dirty="0"/>
              <a:t>门初参睦</a:t>
            </a:r>
            <a:r>
              <a:rPr lang="zh-CN" altLang="en-US" dirty="0" smtClean="0"/>
              <a:t>州，州才见来，便</a:t>
            </a:r>
            <a:r>
              <a:rPr lang="zh-CN" altLang="en-US" dirty="0"/>
              <a:t>闭却门。门乃扣</a:t>
            </a:r>
            <a:r>
              <a:rPr lang="zh-CN" altLang="en-US" dirty="0" smtClean="0"/>
              <a:t>门，州曰：“谁？”门曰：“某甲。”州曰：“作甚么？”门曰：“己</a:t>
            </a:r>
            <a:r>
              <a:rPr lang="zh-CN" altLang="en-US" dirty="0"/>
              <a:t>事未</a:t>
            </a:r>
            <a:r>
              <a:rPr lang="zh-CN" altLang="en-US" dirty="0" smtClean="0"/>
              <a:t>明，乞</a:t>
            </a:r>
            <a:r>
              <a:rPr lang="zh-CN" altLang="en-US" dirty="0"/>
              <a:t>师指示</a:t>
            </a:r>
            <a:r>
              <a:rPr lang="zh-CN" altLang="en-US" dirty="0" smtClean="0"/>
              <a:t>。”州开门，一见，便</a:t>
            </a:r>
            <a:r>
              <a:rPr lang="zh-CN" altLang="en-US" dirty="0"/>
              <a:t>闭却门。</a:t>
            </a:r>
            <a:r>
              <a:rPr lang="zh-CN" altLang="en-US" dirty="0" smtClean="0"/>
              <a:t>如是，连</a:t>
            </a:r>
            <a:r>
              <a:rPr lang="zh-CN" altLang="en-US" dirty="0"/>
              <a:t>三日扣</a:t>
            </a:r>
            <a:r>
              <a:rPr lang="zh-CN" altLang="en-US" dirty="0" smtClean="0"/>
              <a:t>门，至第三日，州开门，门</a:t>
            </a:r>
            <a:r>
              <a:rPr lang="zh-CN" altLang="en-US" dirty="0"/>
              <a:t>乃拶入。州复擒</a:t>
            </a:r>
            <a:r>
              <a:rPr lang="zh-CN" altLang="en-US" dirty="0" smtClean="0"/>
              <a:t>住，曰：“道！道！”门拟议，州</a:t>
            </a:r>
            <a:r>
              <a:rPr lang="zh-CN" altLang="en-US" dirty="0"/>
              <a:t>便</a:t>
            </a:r>
            <a:r>
              <a:rPr lang="zh-CN" altLang="en-US" dirty="0" smtClean="0"/>
              <a:t>推出，曰：“秦</a:t>
            </a:r>
            <a:r>
              <a:rPr lang="zh-CN" altLang="en-US" dirty="0"/>
              <a:t>时𨍏轹</a:t>
            </a:r>
            <a:r>
              <a:rPr lang="zh-CN" altLang="en-US" dirty="0" smtClean="0"/>
              <a:t>钻！”遂掩门，损</a:t>
            </a:r>
            <a:r>
              <a:rPr lang="zh-CN" altLang="en-US" dirty="0"/>
              <a:t>门一</a:t>
            </a:r>
            <a:r>
              <a:rPr lang="zh-CN" altLang="en-US" dirty="0" smtClean="0"/>
              <a:t>足，门</a:t>
            </a:r>
            <a:r>
              <a:rPr lang="zh-CN" altLang="en-US" dirty="0"/>
              <a:t>遂彻悟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475788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80720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从前</a:t>
            </a:r>
            <a:r>
              <a:rPr lang="zh-CN" altLang="en-US" dirty="0"/>
              <a:t>有一位院主，巡夜时，脚掌被木板上的长钉刺透，痛不可忍，大叫不已。堂头和尚见了，呵斥道：“似你这般嚎叫，他日阎王老子未肯放你在！”院主便问：“如何即是？”堂头和尚道：“还知有不痛者在否？”院主道：“如何是不痛者？”堂头和尚道：“痛杀我也！痛杀我也！”院主一听茫然。堂头和尚于是大喝道：“参堂去！”院主疑情未决，于是精诚一念，追问“哪个是不痛者”？如是一连数日。一日夜深，同一广单的邻僧突然梦呓道：“我看你藏到哪里？”并用脚猛踢他的痛处。院主失声，豁然有省。</a:t>
            </a:r>
          </a:p>
        </p:txBody>
      </p:sp>
    </p:spTree>
    <p:extLst>
      <p:ext uri="{BB962C8B-B14F-4D97-AF65-F5344CB8AC3E}">
        <p14:creationId xmlns:p14="http://schemas.microsoft.com/office/powerpoint/2010/main" val="25264222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嘉禾</a:t>
            </a:r>
            <a:r>
              <a:rPr lang="zh-CN" altLang="en-US" dirty="0"/>
              <a:t>（浙江嘉兴之别称）东塔</a:t>
            </a:r>
            <a:r>
              <a:rPr lang="zh-CN" altLang="en-US" dirty="0">
                <a:solidFill>
                  <a:srgbClr val="FF0066"/>
                </a:solidFill>
              </a:rPr>
              <a:t>为则净范</a:t>
            </a:r>
            <a:r>
              <a:rPr lang="zh-CN" altLang="en-US" dirty="0"/>
              <a:t>禅师，</a:t>
            </a:r>
            <a:r>
              <a:rPr lang="zh-CN" altLang="en-US" dirty="0">
                <a:solidFill>
                  <a:srgbClr val="FF0066"/>
                </a:solidFill>
              </a:rPr>
              <a:t>三宜盂禅师</a:t>
            </a:r>
            <a:r>
              <a:rPr lang="zh-CN" altLang="en-US" dirty="0"/>
              <a:t>（即愚庵盂禅师）之法嗣</a:t>
            </a:r>
            <a:r>
              <a:rPr lang="zh-CN" altLang="en-US" dirty="0" smtClean="0"/>
              <a:t>，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初</a:t>
            </a:r>
            <a:r>
              <a:rPr lang="zh-CN" altLang="en-US" dirty="0"/>
              <a:t>礼盂禅师，净范禅师便问：“自远趋风，乞师一接。</a:t>
            </a:r>
            <a:r>
              <a:rPr lang="zh-CN" altLang="en-US" dirty="0" smtClean="0"/>
              <a:t>”盂</a:t>
            </a:r>
            <a:r>
              <a:rPr lang="zh-CN" altLang="en-US" dirty="0"/>
              <a:t>禅师回答道：</a:t>
            </a:r>
            <a:r>
              <a:rPr lang="zh-CN" altLang="en-US" dirty="0" smtClean="0"/>
              <a:t>“不接。”净</a:t>
            </a:r>
            <a:r>
              <a:rPr lang="zh-CN" altLang="en-US" dirty="0"/>
              <a:t>范禅师道：“岂无方便？</a:t>
            </a:r>
            <a:r>
              <a:rPr lang="zh-CN" altLang="en-US" dirty="0" smtClean="0"/>
              <a:t>”盂</a:t>
            </a:r>
            <a:r>
              <a:rPr lang="zh-CN" altLang="en-US" dirty="0"/>
              <a:t>禅师一听，操拄杖便打</a:t>
            </a:r>
            <a:r>
              <a:rPr lang="zh-CN" altLang="en-US" dirty="0" smtClean="0"/>
              <a:t>。净</a:t>
            </a:r>
            <a:r>
              <a:rPr lang="zh-CN" altLang="en-US" dirty="0"/>
              <a:t>范禅师不得已，只好退出</a:t>
            </a:r>
            <a:r>
              <a:rPr lang="zh-CN" altLang="en-US" dirty="0" smtClean="0"/>
              <a:t>。从此以后</a:t>
            </a:r>
            <a:r>
              <a:rPr lang="zh-CN" altLang="en-US" dirty="0"/>
              <a:t>，净范禅师每次入室请益，盂禅师总是先劈头盖脸地将他一顿臭骂，然后将他打出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净</a:t>
            </a:r>
            <a:r>
              <a:rPr lang="zh-CN" altLang="en-US" dirty="0"/>
              <a:t>范禅师非常郁闷，但是，他的信心却并未动摇，仍然在心心念念地做功夫</a:t>
            </a:r>
            <a:r>
              <a:rPr lang="zh-CN" altLang="en-US" dirty="0" smtClean="0"/>
              <a:t>。一天</a:t>
            </a:r>
            <a:r>
              <a:rPr lang="zh-CN" altLang="en-US" dirty="0"/>
              <a:t>，净范禅师上山砍柴，在挑柴回寺的途中，不小心踢破脚指，顿时刺痛锥心，血流满地，就在这个时候，他豁然大悟，后述偈云：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zh-CN" altLang="en-US" dirty="0">
                <a:solidFill>
                  <a:srgbClr val="FF0066"/>
                </a:solidFill>
              </a:rPr>
              <a:t>“石乱青山古路危，祸从今日遇何奇。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zh-CN" altLang="en-US" dirty="0" smtClean="0">
                <a:solidFill>
                  <a:srgbClr val="FF0066"/>
                </a:solidFill>
              </a:rPr>
              <a:t>         脚尖</a:t>
            </a:r>
            <a:r>
              <a:rPr lang="zh-CN" altLang="en-US" dirty="0">
                <a:solidFill>
                  <a:srgbClr val="FF0066"/>
                </a:solidFill>
              </a:rPr>
              <a:t>鲜血横流处，不是亲遭痛不知。”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盂</a:t>
            </a:r>
            <a:r>
              <a:rPr lang="zh-CN" altLang="en-US" dirty="0"/>
              <a:t>禅师见了净范禅师的偈子，知道他已经彻悟，遂大加称赏。从此师资道合，不久即得衣钵，开法于嘉禾之东塔。　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385170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400" b="1" dirty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3400" b="1" dirty="0">
                <a:latin typeface="黑体" pitchFamily="49" charset="-122"/>
                <a:ea typeface="黑体" pitchFamily="49" charset="-122"/>
              </a:rPr>
              <a:t>、须菩提观</a:t>
            </a:r>
            <a:r>
              <a:rPr lang="zh-CN" altLang="en-US" sz="3400" b="1" dirty="0" smtClean="0">
                <a:latin typeface="黑体" pitchFamily="49" charset="-122"/>
                <a:ea typeface="黑体" pitchFamily="49" charset="-122"/>
              </a:rPr>
              <a:t>意</a:t>
            </a:r>
            <a:endParaRPr lang="en-US" altLang="zh-CN" sz="34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400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须菩提</a:t>
            </a:r>
            <a:r>
              <a:rPr lang="zh-CN" altLang="en-US" sz="3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（此</a:t>
            </a:r>
            <a:r>
              <a:rPr lang="zh-CN" altLang="en-US" sz="3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云空生，又云善现。以生时，库藏皆空，解空为</a:t>
            </a:r>
            <a:r>
              <a:rPr lang="zh-CN" altLang="en-US" sz="3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上 ）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即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从座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起，顶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礼佛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足，而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白佛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言：“我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旷劫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来，心得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无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碍，自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忆受生如恒河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沙，初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在母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胎，即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知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空寂，如是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乃至十方成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空，亦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令众生证得空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性</a:t>
            </a:r>
            <a:r>
              <a:rPr lang="zh-CN" altLang="en-US" sz="3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（此但空，非能生万有之妙有真空）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蒙如来发</a:t>
            </a:r>
            <a:r>
              <a:rPr lang="zh-CN" altLang="en-US" sz="34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性觉</a:t>
            </a:r>
            <a:r>
              <a:rPr lang="zh-CN" altLang="en-US" sz="34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真空，空</a:t>
            </a:r>
            <a:r>
              <a:rPr lang="zh-CN" altLang="en-US" sz="34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性圆</a:t>
            </a:r>
            <a:r>
              <a:rPr lang="zh-CN" altLang="en-US" sz="34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明</a:t>
            </a:r>
            <a:r>
              <a:rPr lang="zh-CN" altLang="en-US" sz="3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（性觉真空，非偏空，乃融妙有真空于一体，能生万</a:t>
            </a:r>
            <a:r>
              <a:rPr lang="zh-CN" altLang="en-US" sz="3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法。长水：以修空观，了心空寂，一切依正、自他、染净，乃至十方由心变者，悉皆成空。自行既尔，亦令他人证得空性，此一向空，未能具法，故云“但空”</a:t>
            </a:r>
            <a:r>
              <a:rPr lang="zh-CN" altLang="en-US" sz="3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。性</a:t>
            </a:r>
            <a:r>
              <a:rPr lang="zh-CN" altLang="en-US" sz="3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觉真空，即中</a:t>
            </a:r>
            <a:r>
              <a:rPr lang="zh-CN" altLang="en-US" sz="3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道理，以</a:t>
            </a:r>
            <a:r>
              <a:rPr lang="zh-CN" altLang="en-US" sz="3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空是如来藏，故满足周遍，具一切法，光明遍照法界性故。如摩尼宝，随意出生，如大溟渤，深广含</a:t>
            </a:r>
            <a:r>
              <a:rPr lang="zh-CN" altLang="en-US" sz="3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摄）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，得阿罗汉，顿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入如来宝明空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海，同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佛知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见，印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成无学。解脱性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空，我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为无上。佛问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圆通，如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我所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证，</a:t>
            </a:r>
            <a:r>
              <a:rPr lang="zh-CN" altLang="en-US" sz="3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诸</a:t>
            </a:r>
            <a:r>
              <a:rPr lang="zh-CN" altLang="en-US" sz="3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相入</a:t>
            </a:r>
            <a:r>
              <a:rPr lang="zh-CN" altLang="en-US" sz="3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非，非</a:t>
            </a:r>
            <a:r>
              <a:rPr lang="zh-CN" altLang="en-US" sz="3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所非</a:t>
            </a:r>
            <a:r>
              <a:rPr lang="zh-CN" altLang="en-US" sz="3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尽，旋</a:t>
            </a:r>
            <a:r>
              <a:rPr lang="zh-CN" altLang="en-US" sz="3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法归无</a:t>
            </a:r>
            <a:r>
              <a:rPr lang="zh-CN" altLang="en-US" sz="3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（非者，非实有法，即空也。人</a:t>
            </a:r>
            <a:r>
              <a:rPr lang="zh-CN" altLang="en-US" sz="3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法诸相皆入于</a:t>
            </a:r>
            <a:r>
              <a:rPr lang="zh-CN" altLang="en-US" sz="3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非，即人</a:t>
            </a:r>
            <a:r>
              <a:rPr lang="zh-CN" altLang="en-US" sz="3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、法双</a:t>
            </a:r>
            <a:r>
              <a:rPr lang="zh-CN" altLang="en-US" sz="3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空。能</a:t>
            </a:r>
            <a:r>
              <a:rPr lang="zh-CN" altLang="en-US" sz="3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非之空智，及所非之空境，皆悉灭</a:t>
            </a:r>
            <a:r>
              <a:rPr lang="zh-CN" altLang="en-US" sz="3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尽，即空</a:t>
            </a:r>
            <a:r>
              <a:rPr lang="zh-CN" altLang="en-US" sz="3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、所空</a:t>
            </a:r>
            <a:r>
              <a:rPr lang="zh-CN" altLang="en-US" sz="3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灭。以空观智，旋转诸法相，包括人</a:t>
            </a:r>
            <a:r>
              <a:rPr lang="zh-CN" altLang="en-US" sz="3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相、法相、俱空</a:t>
            </a:r>
            <a:r>
              <a:rPr lang="zh-CN" altLang="en-US" sz="3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相等，</a:t>
            </a:r>
            <a:r>
              <a:rPr lang="zh-CN" altLang="en-US" sz="3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复归于本元觉性，第一义</a:t>
            </a:r>
            <a:r>
              <a:rPr lang="zh-CN" altLang="en-US" sz="3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空）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，斯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为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第一。”</a:t>
            </a:r>
            <a:endParaRPr lang="zh-CN" altLang="en-US" sz="3400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59633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8964488" cy="65527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b="1" dirty="0" smtClean="0">
                <a:latin typeface="+mn-ea"/>
              </a:rPr>
              <a:t>   </a:t>
            </a:r>
            <a:r>
              <a:rPr lang="en-US" altLang="zh-CN" dirty="0" smtClean="0">
                <a:latin typeface="+mn-ea"/>
              </a:rPr>
              <a:t>【</a:t>
            </a:r>
            <a:r>
              <a:rPr lang="zh-CN" altLang="en-US" dirty="0">
                <a:latin typeface="+mn-ea"/>
              </a:rPr>
              <a:t>按</a:t>
            </a:r>
            <a:r>
              <a:rPr lang="en-US" altLang="zh-CN" dirty="0">
                <a:latin typeface="+mn-ea"/>
              </a:rPr>
              <a:t>】</a:t>
            </a:r>
            <a:r>
              <a:rPr lang="zh-CN" altLang="en-US" dirty="0">
                <a:latin typeface="+mn-ea"/>
              </a:rPr>
              <a:t>憨山云：此由意根而入者也。须善提，此云空生，又云善现。以生</a:t>
            </a:r>
            <a:r>
              <a:rPr lang="zh-CN" altLang="en-US" dirty="0" smtClean="0">
                <a:latin typeface="+mn-ea"/>
              </a:rPr>
              <a:t>时，库藏</a:t>
            </a:r>
            <a:r>
              <a:rPr lang="zh-CN" altLang="en-US" dirty="0">
                <a:latin typeface="+mn-ea"/>
              </a:rPr>
              <a:t>皆空，解空为上。因久知空寂，故从佛得闻“性觉真空”，遂得开悟。同佛知见者，盖言分同佛所观空理，非全同也。非所非尽，谓非所之非亦尽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r>
              <a:rPr lang="zh-CN" altLang="en-US" dirty="0" smtClean="0">
                <a:latin typeface="+mn-ea"/>
              </a:rPr>
              <a:t>    </a:t>
            </a:r>
            <a:r>
              <a:rPr lang="en-US" altLang="zh-CN" dirty="0" smtClean="0">
                <a:latin typeface="+mn-ea"/>
              </a:rPr>
              <a:t>《</a:t>
            </a:r>
            <a:r>
              <a:rPr lang="zh-CN" altLang="en-US" dirty="0" smtClean="0">
                <a:latin typeface="+mn-ea"/>
              </a:rPr>
              <a:t>宗通</a:t>
            </a:r>
            <a:r>
              <a:rPr lang="en-US" altLang="zh-CN" dirty="0" smtClean="0">
                <a:latin typeface="+mn-ea"/>
              </a:rPr>
              <a:t>》</a:t>
            </a:r>
            <a:r>
              <a:rPr lang="zh-CN" altLang="en-US" dirty="0" smtClean="0">
                <a:latin typeface="+mn-ea"/>
              </a:rPr>
              <a:t>：</a:t>
            </a:r>
            <a:r>
              <a:rPr lang="zh-CN" altLang="en-US" dirty="0" smtClean="0">
                <a:solidFill>
                  <a:srgbClr val="FF0066"/>
                </a:solidFill>
                <a:latin typeface="+mn-ea"/>
              </a:rPr>
              <a:t>须</a:t>
            </a:r>
            <a:r>
              <a:rPr lang="zh-CN" altLang="en-US" dirty="0">
                <a:solidFill>
                  <a:srgbClr val="FF0066"/>
                </a:solidFill>
                <a:latin typeface="+mn-ea"/>
              </a:rPr>
              <a:t>菩提自旷劫来识得空</a:t>
            </a:r>
            <a:r>
              <a:rPr lang="zh-CN" altLang="en-US" dirty="0" smtClean="0">
                <a:solidFill>
                  <a:srgbClr val="FF0066"/>
                </a:solidFill>
                <a:latin typeface="+mn-ea"/>
              </a:rPr>
              <a:t>性，但</a:t>
            </a:r>
            <a:r>
              <a:rPr lang="zh-CN" altLang="en-US" dirty="0">
                <a:solidFill>
                  <a:srgbClr val="FF0066"/>
                </a:solidFill>
                <a:latin typeface="+mn-ea"/>
              </a:rPr>
              <a:t>知偏空而已。蒙佛发明性觉</a:t>
            </a:r>
            <a:r>
              <a:rPr lang="zh-CN" altLang="en-US" dirty="0" smtClean="0">
                <a:solidFill>
                  <a:srgbClr val="FF0066"/>
                </a:solidFill>
                <a:latin typeface="+mn-ea"/>
              </a:rPr>
              <a:t>真空，乃</a:t>
            </a:r>
            <a:r>
              <a:rPr lang="zh-CN" altLang="en-US" dirty="0">
                <a:solidFill>
                  <a:srgbClr val="FF0066"/>
                </a:solidFill>
                <a:latin typeface="+mn-ea"/>
              </a:rPr>
              <a:t>知空生大觉</a:t>
            </a:r>
            <a:r>
              <a:rPr lang="zh-CN" altLang="en-US" dirty="0" smtClean="0">
                <a:solidFill>
                  <a:srgbClr val="FF0066"/>
                </a:solidFill>
                <a:latin typeface="+mn-ea"/>
              </a:rPr>
              <a:t>中，如</a:t>
            </a:r>
            <a:r>
              <a:rPr lang="zh-CN" altLang="en-US" dirty="0">
                <a:solidFill>
                  <a:srgbClr val="FF0066"/>
                </a:solidFill>
                <a:latin typeface="+mn-ea"/>
              </a:rPr>
              <a:t>海一沤</a:t>
            </a:r>
            <a:r>
              <a:rPr lang="zh-CN" altLang="en-US" dirty="0" smtClean="0">
                <a:solidFill>
                  <a:srgbClr val="FF0066"/>
                </a:solidFill>
                <a:latin typeface="+mn-ea"/>
              </a:rPr>
              <a:t>发，故</a:t>
            </a:r>
            <a:r>
              <a:rPr lang="zh-CN" altLang="en-US" dirty="0">
                <a:solidFill>
                  <a:srgbClr val="FF0066"/>
                </a:solidFill>
                <a:latin typeface="+mn-ea"/>
              </a:rPr>
              <a:t>谓宝明空海。偏空即不</a:t>
            </a:r>
            <a:r>
              <a:rPr lang="zh-CN" altLang="en-US" dirty="0" smtClean="0">
                <a:solidFill>
                  <a:srgbClr val="FF0066"/>
                </a:solidFill>
                <a:latin typeface="+mn-ea"/>
              </a:rPr>
              <a:t>圆，真空</a:t>
            </a:r>
            <a:r>
              <a:rPr lang="zh-CN" altLang="en-US" dirty="0">
                <a:solidFill>
                  <a:srgbClr val="FF0066"/>
                </a:solidFill>
                <a:latin typeface="+mn-ea"/>
              </a:rPr>
              <a:t>即圆。偏空即未</a:t>
            </a:r>
            <a:r>
              <a:rPr lang="zh-CN" altLang="en-US" dirty="0" smtClean="0">
                <a:solidFill>
                  <a:srgbClr val="FF0066"/>
                </a:solidFill>
                <a:latin typeface="+mn-ea"/>
              </a:rPr>
              <a:t>解脱，真空</a:t>
            </a:r>
            <a:r>
              <a:rPr lang="zh-CN" altLang="en-US" dirty="0">
                <a:solidFill>
                  <a:srgbClr val="FF0066"/>
                </a:solidFill>
                <a:latin typeface="+mn-ea"/>
              </a:rPr>
              <a:t>即解脱。非顿入真空</a:t>
            </a:r>
            <a:r>
              <a:rPr lang="zh-CN" altLang="en-US" dirty="0" smtClean="0">
                <a:solidFill>
                  <a:srgbClr val="FF0066"/>
                </a:solidFill>
                <a:latin typeface="+mn-ea"/>
              </a:rPr>
              <a:t>者，犹</a:t>
            </a:r>
            <a:r>
              <a:rPr lang="zh-CN" altLang="en-US" dirty="0">
                <a:solidFill>
                  <a:srgbClr val="FF0066"/>
                </a:solidFill>
                <a:latin typeface="+mn-ea"/>
              </a:rPr>
              <a:t>坐二乘</a:t>
            </a:r>
            <a:r>
              <a:rPr lang="zh-CN" altLang="en-US" dirty="0" smtClean="0">
                <a:solidFill>
                  <a:srgbClr val="FF0066"/>
                </a:solidFill>
                <a:latin typeface="+mn-ea"/>
              </a:rPr>
              <a:t>见，不能</a:t>
            </a:r>
            <a:r>
              <a:rPr lang="zh-CN" altLang="en-US" dirty="0">
                <a:solidFill>
                  <a:srgbClr val="FF0066"/>
                </a:solidFill>
                <a:latin typeface="+mn-ea"/>
              </a:rPr>
              <a:t>同佛知见也。诸相入非</a:t>
            </a:r>
            <a:r>
              <a:rPr lang="zh-CN" altLang="en-US" dirty="0" smtClean="0">
                <a:solidFill>
                  <a:srgbClr val="FF0066"/>
                </a:solidFill>
                <a:latin typeface="+mn-ea"/>
              </a:rPr>
              <a:t>者，初以单</a:t>
            </a:r>
            <a:r>
              <a:rPr lang="zh-CN" altLang="en-US" dirty="0">
                <a:solidFill>
                  <a:srgbClr val="FF0066"/>
                </a:solidFill>
                <a:latin typeface="+mn-ea"/>
              </a:rPr>
              <a:t>空空其诸相。非所非尽</a:t>
            </a:r>
            <a:r>
              <a:rPr lang="zh-CN" altLang="en-US" dirty="0" smtClean="0">
                <a:solidFill>
                  <a:srgbClr val="FF0066"/>
                </a:solidFill>
                <a:latin typeface="+mn-ea"/>
              </a:rPr>
              <a:t>者，次</a:t>
            </a:r>
            <a:r>
              <a:rPr lang="zh-CN" altLang="en-US" dirty="0">
                <a:solidFill>
                  <a:srgbClr val="FF0066"/>
                </a:solidFill>
                <a:latin typeface="+mn-ea"/>
              </a:rPr>
              <a:t>以重空空其空相。</a:t>
            </a:r>
            <a:r>
              <a:rPr lang="zh-CN" altLang="en-US" dirty="0">
                <a:latin typeface="+mn-ea"/>
              </a:rPr>
              <a:t>始也旋相归</a:t>
            </a:r>
            <a:r>
              <a:rPr lang="zh-CN" altLang="en-US" dirty="0" smtClean="0">
                <a:latin typeface="+mn-ea"/>
              </a:rPr>
              <a:t>无，既</a:t>
            </a:r>
            <a:r>
              <a:rPr lang="zh-CN" altLang="en-US" dirty="0">
                <a:latin typeface="+mn-ea"/>
              </a:rPr>
              <a:t>也旋法归</a:t>
            </a:r>
            <a:r>
              <a:rPr lang="zh-CN" altLang="en-US" dirty="0" smtClean="0">
                <a:latin typeface="+mn-ea"/>
              </a:rPr>
              <a:t>无，人</a:t>
            </a:r>
            <a:r>
              <a:rPr lang="zh-CN" altLang="en-US" dirty="0">
                <a:latin typeface="+mn-ea"/>
              </a:rPr>
              <a:t>法双</a:t>
            </a:r>
            <a:r>
              <a:rPr lang="zh-CN" altLang="en-US" dirty="0" smtClean="0">
                <a:latin typeface="+mn-ea"/>
              </a:rPr>
              <a:t>空，故</a:t>
            </a:r>
            <a:r>
              <a:rPr lang="zh-CN" altLang="en-US" dirty="0">
                <a:latin typeface="+mn-ea"/>
              </a:rPr>
              <a:t>能归于宝明空海。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3318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0"/>
            <a:ext cx="8928992" cy="659735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zh-CN" altLang="en-US" dirty="0" smtClean="0"/>
              <a:t>长水云：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 </a:t>
            </a:r>
            <a:r>
              <a:rPr lang="zh-CN" altLang="en-US" dirty="0" smtClean="0">
                <a:solidFill>
                  <a:srgbClr val="FF0066"/>
                </a:solidFill>
              </a:rPr>
              <a:t>以</a:t>
            </a:r>
            <a:r>
              <a:rPr lang="zh-CN" altLang="en-US" dirty="0">
                <a:solidFill>
                  <a:srgbClr val="FF0066"/>
                </a:solidFill>
              </a:rPr>
              <a:t>修空观，了心空寂，一切依正、自他、染净，乃至十方由心变者，悉皆成空。自行既尔，亦令他人证得空性，此一向空，未能具法，故云“但空”</a:t>
            </a:r>
            <a:r>
              <a:rPr lang="zh-CN" altLang="en-US" dirty="0" smtClean="0">
                <a:solidFill>
                  <a:srgbClr val="FF0066"/>
                </a:solidFill>
              </a:rPr>
              <a:t>。</a:t>
            </a:r>
            <a:endParaRPr lang="en-US" altLang="zh-CN" dirty="0" smtClean="0">
              <a:solidFill>
                <a:srgbClr val="FF0066"/>
              </a:solidFill>
            </a:endParaRPr>
          </a:p>
          <a:p>
            <a:pPr marL="0" indent="0">
              <a:buNone/>
            </a:pPr>
            <a:r>
              <a:rPr lang="zh-CN" altLang="en-US" dirty="0" smtClean="0">
                <a:solidFill>
                  <a:srgbClr val="FF0066"/>
                </a:solidFill>
              </a:rPr>
              <a:t>         性</a:t>
            </a:r>
            <a:r>
              <a:rPr lang="zh-CN" altLang="en-US" dirty="0">
                <a:solidFill>
                  <a:srgbClr val="FF0066"/>
                </a:solidFill>
              </a:rPr>
              <a:t>觉真空，即中道理。以空是如来藏，故满足周遍，具一切法，光明遍照法界性故。如摩尼宝，随意出生，如大溟渤，深广含摄。平等性智，达解照了，境智一如，名佛知见。虽证于空，不为空缚，故云“解脱”</a:t>
            </a:r>
            <a:r>
              <a:rPr lang="zh-CN" altLang="en-US" dirty="0" smtClean="0">
                <a:solidFill>
                  <a:srgbClr val="FF0066"/>
                </a:solidFill>
              </a:rPr>
              <a:t>。</a:t>
            </a:r>
            <a:endParaRPr lang="en-US" altLang="zh-CN" dirty="0" smtClean="0">
              <a:solidFill>
                <a:srgbClr val="FF0066"/>
              </a:solidFill>
            </a:endParaRPr>
          </a:p>
          <a:p>
            <a:pPr marL="0" indent="0">
              <a:buNone/>
            </a:pPr>
            <a:r>
              <a:rPr lang="zh-CN" altLang="en-US" dirty="0" smtClean="0"/>
              <a:t>         初</a:t>
            </a:r>
            <a:r>
              <a:rPr lang="zh-CN" altLang="en-US" dirty="0"/>
              <a:t>以单空，空于诸相，故云“入非”。次以重空，空于空相，故云“非尽”，无亦空也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蕅</a:t>
            </a:r>
            <a:r>
              <a:rPr lang="zh-CN" altLang="en-US" dirty="0" smtClean="0"/>
              <a:t>益云：</a:t>
            </a:r>
            <a:endParaRPr lang="zh-CN" altLang="en-US" dirty="0"/>
          </a:p>
          <a:p>
            <a:pPr marL="0" indent="0">
              <a:buNone/>
            </a:pPr>
            <a:r>
              <a:rPr lang="zh-CN" altLang="en-US" dirty="0"/>
              <a:t>       </a:t>
            </a:r>
            <a:r>
              <a:rPr lang="zh-CN" altLang="en-US" dirty="0" smtClean="0"/>
              <a:t>  诸</a:t>
            </a:r>
            <a:r>
              <a:rPr lang="zh-CN" altLang="en-US" dirty="0"/>
              <a:t>相入非等者，了知寤寐生灭等相，全体虚妄，皆入于非，而能非之心，与所非之相俱尽。旋此心法，以归无性，无性之性，即是如来藏性也。</a:t>
            </a:r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183679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0"/>
            <a:ext cx="9036496" cy="6858000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   僧</a:t>
            </a:r>
            <a:r>
              <a:rPr lang="zh-CN" altLang="en-US" dirty="0"/>
              <a:t>智常，信州</a:t>
            </a:r>
            <a:r>
              <a:rPr lang="zh-CN" altLang="en-US" dirty="0" smtClean="0"/>
              <a:t>（今</a:t>
            </a:r>
            <a:r>
              <a:rPr lang="zh-CN" altLang="en-US" dirty="0"/>
              <a:t>江西上饶）贵溪人。髫年</a:t>
            </a:r>
            <a:r>
              <a:rPr lang="zh-CN" altLang="en-US" dirty="0" smtClean="0"/>
              <a:t>（幼年</a:t>
            </a:r>
            <a:r>
              <a:rPr lang="zh-CN" altLang="en-US" dirty="0"/>
              <a:t>）出家，志求见性。一日参礼，师问曰：“汝从何来，欲求何事</a:t>
            </a:r>
            <a:r>
              <a:rPr lang="en-US" altLang="zh-CN" dirty="0" smtClean="0"/>
              <a:t>?”</a:t>
            </a:r>
            <a:r>
              <a:rPr lang="zh-CN" altLang="en-US" dirty="0" smtClean="0"/>
              <a:t>曰</a:t>
            </a:r>
            <a:r>
              <a:rPr lang="zh-CN" altLang="en-US" dirty="0"/>
              <a:t>：“学人近往洪州白峰山，礼大通和尚，蒙示见性成佛之义，未决狐疑。远来投礼，伏望和尚慈悲指示。</a:t>
            </a:r>
            <a:r>
              <a:rPr lang="zh-CN" altLang="en-US" dirty="0" smtClean="0"/>
              <a:t>”师</a:t>
            </a:r>
            <a:r>
              <a:rPr lang="zh-CN" altLang="en-US" dirty="0"/>
              <a:t>曰：“彼有何言句</a:t>
            </a:r>
            <a:r>
              <a:rPr lang="en-US" altLang="zh-CN" dirty="0"/>
              <a:t>?</a:t>
            </a:r>
            <a:r>
              <a:rPr lang="zh-CN" altLang="en-US" dirty="0"/>
              <a:t>汝试举看。</a:t>
            </a:r>
            <a:r>
              <a:rPr lang="zh-CN" altLang="en-US" dirty="0" smtClean="0"/>
              <a:t>”曰</a:t>
            </a:r>
            <a:r>
              <a:rPr lang="zh-CN" altLang="en-US" dirty="0"/>
              <a:t>：“智常到彼，凡经三月，未蒙示诲。为法切故，一夕独入丈室，请问：‘如何是某甲本心本性</a:t>
            </a:r>
            <a:r>
              <a:rPr lang="en-US" altLang="zh-CN" dirty="0" smtClean="0"/>
              <a:t>?</a:t>
            </a:r>
            <a:r>
              <a:rPr lang="zh-CN" altLang="en-US" dirty="0" smtClean="0"/>
              <a:t>’大通</a:t>
            </a:r>
            <a:r>
              <a:rPr lang="zh-CN" altLang="en-US" dirty="0"/>
              <a:t>乃曰：‘汝见虚空否</a:t>
            </a:r>
            <a:r>
              <a:rPr lang="en-US" altLang="zh-CN" dirty="0" smtClean="0"/>
              <a:t>?</a:t>
            </a:r>
            <a:r>
              <a:rPr lang="zh-CN" altLang="en-US" dirty="0" smtClean="0"/>
              <a:t>’对</a:t>
            </a:r>
            <a:r>
              <a:rPr lang="zh-CN" altLang="en-US" dirty="0"/>
              <a:t>曰：‘见’。彼曰：‘汝见虚空有相貌否</a:t>
            </a:r>
            <a:r>
              <a:rPr lang="en-US" altLang="zh-CN" dirty="0" smtClean="0"/>
              <a:t>?</a:t>
            </a:r>
            <a:r>
              <a:rPr lang="zh-CN" altLang="en-US" dirty="0" smtClean="0"/>
              <a:t>’对</a:t>
            </a:r>
            <a:r>
              <a:rPr lang="zh-CN" altLang="en-US" dirty="0"/>
              <a:t>曰：‘虚空无形，有何相貌</a:t>
            </a:r>
            <a:r>
              <a:rPr lang="en-US" altLang="zh-CN" dirty="0" smtClean="0"/>
              <a:t>?</a:t>
            </a:r>
            <a:r>
              <a:rPr lang="zh-CN" altLang="en-US" dirty="0" smtClean="0"/>
              <a:t>’彼</a:t>
            </a:r>
            <a:r>
              <a:rPr lang="zh-CN" altLang="en-US" dirty="0"/>
              <a:t>曰：‘汝之本性，犹如虚空，了无一物可见，是名正见；无一物可知，是名真知。无有青黄长短，但见本源清净，觉体圆明，即名见性成佛，亦名如来知见。’学人虽闻此说，犹未决了，乞和尚开示。</a:t>
            </a:r>
            <a:r>
              <a:rPr lang="zh-CN" altLang="en-US" dirty="0" smtClean="0"/>
              <a:t>”师</a:t>
            </a:r>
            <a:r>
              <a:rPr lang="zh-CN" altLang="en-US" dirty="0"/>
              <a:t>曰：“彼师所说，犹存知</a:t>
            </a:r>
            <a:r>
              <a:rPr lang="zh-CN" altLang="en-US" dirty="0" smtClean="0"/>
              <a:t>见，故</a:t>
            </a:r>
            <a:r>
              <a:rPr lang="zh-CN" altLang="en-US" dirty="0"/>
              <a:t>令汝未了。吾今示汝一偈</a:t>
            </a:r>
            <a:r>
              <a:rPr lang="zh-CN" altLang="en-US" dirty="0" smtClean="0"/>
              <a:t>：不见</a:t>
            </a:r>
            <a:r>
              <a:rPr lang="zh-CN" altLang="en-US" dirty="0"/>
              <a:t>一法存无见，大似浮云遮日面</a:t>
            </a:r>
            <a:r>
              <a:rPr lang="zh-CN" altLang="en-US" dirty="0" smtClean="0"/>
              <a:t>；不知</a:t>
            </a:r>
            <a:r>
              <a:rPr lang="zh-CN" altLang="en-US" dirty="0"/>
              <a:t>一法守空知，还如太虚生闪电</a:t>
            </a:r>
            <a:r>
              <a:rPr lang="zh-CN" altLang="en-US" dirty="0" smtClean="0"/>
              <a:t>。此</a:t>
            </a:r>
            <a:r>
              <a:rPr lang="zh-CN" altLang="en-US" dirty="0"/>
              <a:t>之知见瞥然兴，错认何曾解方便</a:t>
            </a:r>
            <a:r>
              <a:rPr lang="zh-CN" altLang="en-US" dirty="0" smtClean="0"/>
              <a:t>？汝</a:t>
            </a:r>
            <a:r>
              <a:rPr lang="zh-CN" altLang="en-US" dirty="0"/>
              <a:t>当一念自知非，自己灵光常显现。</a:t>
            </a:r>
            <a:r>
              <a:rPr lang="zh-CN" altLang="en-US" dirty="0" smtClean="0"/>
              <a:t>”常</a:t>
            </a:r>
            <a:r>
              <a:rPr lang="zh-CN" altLang="en-US" dirty="0"/>
              <a:t>闻偈已，心意豁然，乃述偈曰</a:t>
            </a:r>
            <a:r>
              <a:rPr lang="zh-CN" altLang="en-US" dirty="0" smtClean="0"/>
              <a:t>：“无端起知见，着相求菩提；情</a:t>
            </a:r>
            <a:r>
              <a:rPr lang="zh-CN" altLang="en-US" dirty="0"/>
              <a:t>存一念悟，宁越昔时迷</a:t>
            </a:r>
            <a:r>
              <a:rPr lang="zh-CN" altLang="en-US" dirty="0" smtClean="0"/>
              <a:t>？自</a:t>
            </a:r>
            <a:r>
              <a:rPr lang="zh-CN" altLang="en-US" dirty="0"/>
              <a:t>性觉源体，随照枉迁流</a:t>
            </a:r>
            <a:r>
              <a:rPr lang="zh-CN" altLang="en-US" dirty="0" smtClean="0"/>
              <a:t>；不</a:t>
            </a:r>
            <a:r>
              <a:rPr lang="zh-CN" altLang="en-US" dirty="0"/>
              <a:t>入祖师室，茫然趣两头。”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790467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（三）湛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识循源证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观六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识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dirty="0" smtClean="0">
                <a:latin typeface="+mn-ea"/>
              </a:rPr>
              <a:t>识以分别思维为义。湛识循源者，六根面对六尘，正当起分别思维时，回光反照，观识心虚妄，本如来藏性，不随生灭，即当下转六识为妙观察智，从而证入圆通。</a:t>
            </a:r>
            <a:endParaRPr lang="en-US" altLang="zh-CN" dirty="0" smtClean="0">
              <a:latin typeface="+mn-ea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  </a:t>
            </a:r>
            <a:r>
              <a:rPr lang="zh-CN" altLang="en-US" dirty="0" smtClean="0">
                <a:latin typeface="+mn-ea"/>
              </a:rPr>
              <a:t>非六识之外别有妙观察智。觉了六识唯心虚妄，体即真常，不随识转，六识当下即妙观察智，所谓“善能分别诸法相，于第一义而不动”。若依万法唯心，远离执实，及人我执，起同体大悲，分别诸法，以为度生之用，此分别心即变成了智。</a:t>
            </a:r>
            <a:endParaRPr lang="en-US" altLang="zh-CN" dirty="0" smtClean="0">
              <a:latin typeface="+mn-ea"/>
            </a:endParaRPr>
          </a:p>
          <a:p>
            <a:pPr>
              <a:buNone/>
              <a:defRPr/>
            </a:pPr>
            <a:r>
              <a:rPr lang="zh-CN" altLang="en-US" dirty="0" smtClean="0">
                <a:latin typeface="+mn-ea"/>
              </a:rPr>
              <a:t>      湛</a:t>
            </a:r>
            <a:r>
              <a:rPr lang="zh-CN" altLang="en-US" dirty="0">
                <a:latin typeface="+mn-ea"/>
              </a:rPr>
              <a:t>识循</a:t>
            </a:r>
            <a:r>
              <a:rPr lang="zh-CN" altLang="en-US" dirty="0" smtClean="0">
                <a:latin typeface="+mn-ea"/>
              </a:rPr>
              <a:t>源，实为即空之假观智，由假入空，由空入假，空假不二。</a:t>
            </a:r>
            <a:endParaRPr lang="en-US" altLang="zh-CN" dirty="0">
              <a:latin typeface="+mn-ea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      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Font typeface="Wingdings" pitchFamily="2" charset="2"/>
              <a:buNone/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833950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480720"/>
          </a:xfrm>
        </p:spPr>
        <p:txBody>
          <a:bodyPr>
            <a:normAutofit fontScale="92500" lnSpcReduction="10000"/>
          </a:bodyPr>
          <a:lstStyle/>
          <a:p>
            <a:pPr>
              <a:buNone/>
              <a:defRPr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、舍利观眼识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>
              <a:buNone/>
              <a:defRPr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舍利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弗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（鹫子，身子）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即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从座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起，顶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礼佛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足，而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白佛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言：“我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旷劫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来，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心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见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清净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（转眼识为妙观察智，分明诸法而心不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动。长水：心见清净，谓眼识发智，见世出世间一切诸法，无不通达根本元，由斯则得世俗智，分别诸法，名为法眼）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，如是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受生如恒河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沙，世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出世间种种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变化，一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见则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通，获无障碍。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我于路中，逢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迦叶波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兄弟，相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逐宣说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因缘，悟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心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无际，从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佛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出家，见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觉明圆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（真觉妙明，圆满成就，从眼识显）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得大无畏，成阿罗汉，为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佛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长子，从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佛口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生，从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法化生。佛问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圆通，如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我所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证，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心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见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发光，光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极知见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由观眼识所开显无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碍之智光，智光极处，便能洞彻诸法之实际，同佛知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见），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斯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为第一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。”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>
              <a:buNone/>
              <a:defRPr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70512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0"/>
            <a:ext cx="8928992" cy="6858000"/>
          </a:xfrm>
        </p:spPr>
        <p:txBody>
          <a:bodyPr>
            <a:normAutofit fontScale="92500" lnSpcReduction="20000"/>
          </a:bodyPr>
          <a:lstStyle/>
          <a:p>
            <a:pPr>
              <a:buNone/>
              <a:defRPr/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、憍陈如观声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>
              <a:buNone/>
              <a:defRPr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憍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陈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那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（火器，其族先世为事火外道）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五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比丘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（初佛弃国入山修道，净饭乃命家族三人，一、阿湿婆，二、跋提，三、摩诃男拘利。舅氏二人，一、憍陈那，二、十力迦叶，勅令随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卫）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即从座起，顶礼佛足，而白佛言：“我在鹿苑，及于鸡园，观见如来最初成道，于佛音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声，悟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明四谛。佛问比丘，我初称解，如来印我名阿若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多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（义为“解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、“已知”）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妙音密圆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（观音声非因缘非自然，本如来藏性。长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水：虽悟四谛，复了音声本常，微密圆满，未曾生灭，唯一觉性。此则了音声性空，唯如来藏，故云“妙音密圆”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。蕅</a:t>
            </a:r>
            <a:r>
              <a:rPr lang="zh-CN" altLang="en-US" b="1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益：了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知如来藏中，性音真空，性空真音，清净本然，周遍法界，随众生心，应所知量。或有茫然不解，或作生灭四谛解，或作无生无量无作四谛解，皆是循业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发现），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我于音声得阿罗汉。佛问圆通，如我所证，音声为上。”</a:t>
            </a:r>
            <a:endParaRPr lang="en-US" altLang="zh-CN" b="1" dirty="0">
              <a:latin typeface="楷体" pitchFamily="49" charset="-122"/>
              <a:ea typeface="楷体" pitchFamily="49" charset="-122"/>
            </a:endParaRPr>
          </a:p>
          <a:p>
            <a:pPr>
              <a:buNone/>
              <a:defRPr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 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5585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36496" cy="6858000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dirty="0" smtClean="0">
                <a:latin typeface="+mn-ea"/>
              </a:rPr>
              <a:t>    </a:t>
            </a:r>
            <a:r>
              <a:rPr lang="en-US" altLang="zh-CN" sz="3400" dirty="0" smtClean="0">
                <a:latin typeface="+mn-ea"/>
              </a:rPr>
              <a:t>【</a:t>
            </a:r>
            <a:r>
              <a:rPr lang="zh-CN" altLang="en-US" sz="3400" dirty="0">
                <a:latin typeface="+mn-ea"/>
              </a:rPr>
              <a:t>按</a:t>
            </a:r>
            <a:r>
              <a:rPr lang="en-US" altLang="zh-CN" sz="3400" dirty="0">
                <a:latin typeface="+mn-ea"/>
              </a:rPr>
              <a:t>】</a:t>
            </a:r>
            <a:r>
              <a:rPr lang="zh-CN" altLang="en-US" sz="3400" dirty="0">
                <a:latin typeface="+mn-ea"/>
              </a:rPr>
              <a:t>憨山云：此用眼识而入者也。舍利弗，此云鹫子，连母名也。旷劫以来，心见清净，则宿因已深。世出世间种种变化，谓四谛生灭法也。</a:t>
            </a:r>
            <a:r>
              <a:rPr lang="zh-CN" altLang="en-US" sz="3400" dirty="0">
                <a:solidFill>
                  <a:srgbClr val="FF0066"/>
                </a:solidFill>
                <a:latin typeface="+mn-ea"/>
              </a:rPr>
              <a:t>心见发光，光极知见，谓不由前尘所起知见</a:t>
            </a:r>
            <a:r>
              <a:rPr lang="zh-CN" altLang="en-US" sz="3400" dirty="0" smtClean="0">
                <a:solidFill>
                  <a:srgbClr val="FF0066"/>
                </a:solidFill>
                <a:latin typeface="+mn-ea"/>
              </a:rPr>
              <a:t>。</a:t>
            </a:r>
            <a:endParaRPr lang="en-US" altLang="zh-CN" sz="3400" dirty="0" smtClean="0">
              <a:solidFill>
                <a:srgbClr val="FF0066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endParaRPr lang="en-US" altLang="zh-CN" sz="3400" dirty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400" dirty="0" smtClean="0">
                <a:latin typeface="+mn-ea"/>
              </a:rPr>
              <a:t>    </a:t>
            </a:r>
            <a:r>
              <a:rPr lang="en-US" altLang="zh-CN" sz="3400" dirty="0" smtClean="0">
                <a:latin typeface="+mn-ea"/>
              </a:rPr>
              <a:t>《</a:t>
            </a:r>
            <a:r>
              <a:rPr lang="zh-CN" altLang="en-US" sz="3400" dirty="0" smtClean="0">
                <a:latin typeface="+mn-ea"/>
              </a:rPr>
              <a:t>宗通</a:t>
            </a:r>
            <a:r>
              <a:rPr lang="en-US" altLang="zh-CN" sz="3400" dirty="0" smtClean="0">
                <a:latin typeface="+mn-ea"/>
              </a:rPr>
              <a:t>》</a:t>
            </a:r>
            <a:r>
              <a:rPr lang="zh-CN" altLang="en-US" sz="3400" dirty="0" smtClean="0">
                <a:latin typeface="+mn-ea"/>
              </a:rPr>
              <a:t>：舍利</a:t>
            </a:r>
            <a:r>
              <a:rPr lang="zh-CN" altLang="en-US" sz="3400" dirty="0">
                <a:latin typeface="+mn-ea"/>
              </a:rPr>
              <a:t>弗初在母</a:t>
            </a:r>
            <a:r>
              <a:rPr lang="zh-CN" altLang="en-US" sz="3400" dirty="0" smtClean="0">
                <a:latin typeface="+mn-ea"/>
              </a:rPr>
              <a:t>腹，其</a:t>
            </a:r>
            <a:r>
              <a:rPr lang="zh-CN" altLang="en-US" sz="3400" dirty="0">
                <a:latin typeface="+mn-ea"/>
              </a:rPr>
              <a:t>母慧辨过于舅。舅</a:t>
            </a:r>
            <a:r>
              <a:rPr lang="zh-CN" altLang="en-US" sz="3400" dirty="0" smtClean="0">
                <a:latin typeface="+mn-ea"/>
              </a:rPr>
              <a:t>曰：“是</a:t>
            </a:r>
            <a:r>
              <a:rPr lang="zh-CN" altLang="en-US" sz="3400" dirty="0">
                <a:latin typeface="+mn-ea"/>
              </a:rPr>
              <a:t>儿</a:t>
            </a:r>
            <a:r>
              <a:rPr lang="zh-CN" altLang="en-US" sz="3400" dirty="0" smtClean="0">
                <a:latin typeface="+mn-ea"/>
              </a:rPr>
              <a:t>生，智慧</a:t>
            </a:r>
            <a:r>
              <a:rPr lang="zh-CN" altLang="en-US" sz="3400" dirty="0">
                <a:latin typeface="+mn-ea"/>
              </a:rPr>
              <a:t>不可敌</a:t>
            </a:r>
            <a:r>
              <a:rPr lang="zh-CN" altLang="en-US" sz="3400" dirty="0" smtClean="0">
                <a:latin typeface="+mn-ea"/>
              </a:rPr>
              <a:t>。”乃</a:t>
            </a:r>
            <a:r>
              <a:rPr lang="zh-CN" altLang="en-US" sz="3400" dirty="0">
                <a:latin typeface="+mn-ea"/>
              </a:rPr>
              <a:t>往南天竺学</a:t>
            </a:r>
            <a:r>
              <a:rPr lang="zh-CN" altLang="en-US" sz="3400" dirty="0" smtClean="0">
                <a:latin typeface="+mn-ea"/>
              </a:rPr>
              <a:t>法，无</a:t>
            </a:r>
            <a:r>
              <a:rPr lang="zh-CN" altLang="en-US" sz="3400" dirty="0">
                <a:latin typeface="+mn-ea"/>
              </a:rPr>
              <a:t>剪爪</a:t>
            </a:r>
            <a:r>
              <a:rPr lang="zh-CN" altLang="en-US" sz="3400" dirty="0" smtClean="0">
                <a:latin typeface="+mn-ea"/>
              </a:rPr>
              <a:t>暇，是</a:t>
            </a:r>
            <a:r>
              <a:rPr lang="zh-CN" altLang="en-US" sz="3400" dirty="0">
                <a:latin typeface="+mn-ea"/>
              </a:rPr>
              <a:t>为长爪比丘。舍利弗生九</a:t>
            </a:r>
            <a:r>
              <a:rPr lang="zh-CN" altLang="en-US" sz="3400" dirty="0" smtClean="0">
                <a:latin typeface="+mn-ea"/>
              </a:rPr>
              <a:t>岁，即</a:t>
            </a:r>
            <a:r>
              <a:rPr lang="zh-CN" altLang="en-US" sz="3400" dirty="0">
                <a:latin typeface="+mn-ea"/>
              </a:rPr>
              <a:t>能论议屈其</a:t>
            </a:r>
            <a:r>
              <a:rPr lang="zh-CN" altLang="en-US" sz="3400" dirty="0" smtClean="0">
                <a:latin typeface="+mn-ea"/>
              </a:rPr>
              <a:t>众，为</a:t>
            </a:r>
            <a:r>
              <a:rPr lang="zh-CN" altLang="en-US" sz="3400" dirty="0">
                <a:latin typeface="+mn-ea"/>
              </a:rPr>
              <a:t>国君所重。尝与目犍连</a:t>
            </a:r>
            <a:r>
              <a:rPr lang="zh-CN" altLang="en-US" sz="3400" dirty="0" smtClean="0">
                <a:latin typeface="+mn-ea"/>
              </a:rPr>
              <a:t>友善，约曰：“得</a:t>
            </a:r>
            <a:r>
              <a:rPr lang="zh-CN" altLang="en-US" sz="3400" dirty="0">
                <a:latin typeface="+mn-ea"/>
              </a:rPr>
              <a:t>甘露</a:t>
            </a:r>
            <a:r>
              <a:rPr lang="zh-CN" altLang="en-US" sz="3400" dirty="0" smtClean="0">
                <a:latin typeface="+mn-ea"/>
              </a:rPr>
              <a:t>味，幸</a:t>
            </a:r>
            <a:r>
              <a:rPr lang="zh-CN" altLang="en-US" sz="3400" dirty="0">
                <a:latin typeface="+mn-ea"/>
              </a:rPr>
              <a:t>相与共之</a:t>
            </a:r>
            <a:r>
              <a:rPr lang="zh-CN" altLang="en-US" sz="3400" dirty="0" smtClean="0">
                <a:latin typeface="+mn-ea"/>
              </a:rPr>
              <a:t>。”目</a:t>
            </a:r>
            <a:r>
              <a:rPr lang="zh-CN" altLang="en-US" sz="3400" dirty="0">
                <a:latin typeface="+mn-ea"/>
              </a:rPr>
              <a:t>犍连道逢马胜</a:t>
            </a:r>
            <a:r>
              <a:rPr lang="zh-CN" altLang="en-US" sz="3400" dirty="0" smtClean="0">
                <a:latin typeface="+mn-ea"/>
              </a:rPr>
              <a:t>比丘，问：“汝</a:t>
            </a:r>
            <a:r>
              <a:rPr lang="zh-CN" altLang="en-US" sz="3400" dirty="0">
                <a:latin typeface="+mn-ea"/>
              </a:rPr>
              <a:t>师说何</a:t>
            </a:r>
            <a:r>
              <a:rPr lang="zh-CN" altLang="en-US" sz="3400" dirty="0" smtClean="0">
                <a:latin typeface="+mn-ea"/>
              </a:rPr>
              <a:t>法？”胜曰：“诸</a:t>
            </a:r>
            <a:r>
              <a:rPr lang="zh-CN" altLang="en-US" sz="3400" dirty="0">
                <a:latin typeface="+mn-ea"/>
              </a:rPr>
              <a:t>法从缘</a:t>
            </a:r>
            <a:r>
              <a:rPr lang="zh-CN" altLang="en-US" sz="3400" dirty="0" smtClean="0">
                <a:latin typeface="+mn-ea"/>
              </a:rPr>
              <a:t>生，诸</a:t>
            </a:r>
            <a:r>
              <a:rPr lang="zh-CN" altLang="en-US" sz="3400" dirty="0">
                <a:latin typeface="+mn-ea"/>
              </a:rPr>
              <a:t>法从缘灭。我师大</a:t>
            </a:r>
            <a:r>
              <a:rPr lang="zh-CN" altLang="en-US" sz="3400" dirty="0" smtClean="0">
                <a:latin typeface="+mn-ea"/>
              </a:rPr>
              <a:t>沙门，常</a:t>
            </a:r>
            <a:r>
              <a:rPr lang="zh-CN" altLang="en-US" sz="3400" dirty="0">
                <a:latin typeface="+mn-ea"/>
              </a:rPr>
              <a:t>作如是说</a:t>
            </a:r>
            <a:r>
              <a:rPr lang="zh-CN" altLang="en-US" sz="3400" dirty="0" smtClean="0">
                <a:latin typeface="+mn-ea"/>
              </a:rPr>
              <a:t>。”连</a:t>
            </a:r>
            <a:r>
              <a:rPr lang="zh-CN" altLang="en-US" sz="3400" dirty="0">
                <a:latin typeface="+mn-ea"/>
              </a:rPr>
              <a:t>即开明证初</a:t>
            </a:r>
            <a:r>
              <a:rPr lang="zh-CN" altLang="en-US" sz="3400" dirty="0" smtClean="0">
                <a:latin typeface="+mn-ea"/>
              </a:rPr>
              <a:t>果，速</a:t>
            </a:r>
            <a:r>
              <a:rPr lang="zh-CN" altLang="en-US" sz="3400" dirty="0">
                <a:latin typeface="+mn-ea"/>
              </a:rPr>
              <a:t>往报舍利</a:t>
            </a:r>
            <a:r>
              <a:rPr lang="zh-CN" altLang="en-US" sz="3400" dirty="0" smtClean="0">
                <a:latin typeface="+mn-ea"/>
              </a:rPr>
              <a:t>弗，亦</a:t>
            </a:r>
            <a:r>
              <a:rPr lang="zh-CN" altLang="en-US" sz="3400" dirty="0">
                <a:latin typeface="+mn-ea"/>
              </a:rPr>
              <a:t>于言下证初果。二人同往谒</a:t>
            </a:r>
            <a:r>
              <a:rPr lang="zh-CN" altLang="en-US" sz="3400" dirty="0" smtClean="0">
                <a:latin typeface="+mn-ea"/>
              </a:rPr>
              <a:t>佛，佛</a:t>
            </a:r>
            <a:r>
              <a:rPr lang="zh-CN" altLang="en-US" sz="3400" dirty="0">
                <a:latin typeface="+mn-ea"/>
              </a:rPr>
              <a:t>遥见二</a:t>
            </a:r>
            <a:r>
              <a:rPr lang="zh-CN" altLang="en-US" sz="3400" dirty="0" smtClean="0">
                <a:latin typeface="+mn-ea"/>
              </a:rPr>
              <a:t>子，谓</a:t>
            </a:r>
            <a:r>
              <a:rPr lang="zh-CN" altLang="en-US" sz="3400" dirty="0">
                <a:latin typeface="+mn-ea"/>
              </a:rPr>
              <a:t>众</a:t>
            </a:r>
            <a:r>
              <a:rPr lang="zh-CN" altLang="en-US" sz="3400" dirty="0" smtClean="0">
                <a:latin typeface="+mn-ea"/>
              </a:rPr>
              <a:t>曰：“此</a:t>
            </a:r>
            <a:r>
              <a:rPr lang="zh-CN" altLang="en-US" sz="3400" dirty="0">
                <a:latin typeface="+mn-ea"/>
              </a:rPr>
              <a:t>吾二大弟子</a:t>
            </a:r>
            <a:r>
              <a:rPr lang="zh-CN" altLang="en-US" sz="3400" dirty="0" smtClean="0">
                <a:latin typeface="+mn-ea"/>
              </a:rPr>
              <a:t>也。”一</a:t>
            </a:r>
            <a:r>
              <a:rPr lang="zh-CN" altLang="en-US" sz="3400" dirty="0">
                <a:latin typeface="+mn-ea"/>
              </a:rPr>
              <a:t>智慧</a:t>
            </a:r>
            <a:r>
              <a:rPr lang="zh-CN" altLang="en-US" sz="3400" dirty="0" smtClean="0">
                <a:latin typeface="+mn-ea"/>
              </a:rPr>
              <a:t>第一，一</a:t>
            </a:r>
            <a:r>
              <a:rPr lang="zh-CN" altLang="en-US" sz="3400" dirty="0">
                <a:latin typeface="+mn-ea"/>
              </a:rPr>
              <a:t>神通第一</a:t>
            </a:r>
            <a:r>
              <a:rPr lang="zh-CN" altLang="en-US" sz="3400" dirty="0" smtClean="0">
                <a:latin typeface="+mn-ea"/>
              </a:rPr>
              <a:t>。</a:t>
            </a:r>
            <a:endParaRPr lang="en-US" altLang="zh-CN" sz="3400" dirty="0" smtClean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400" dirty="0">
                <a:latin typeface="+mn-ea"/>
              </a:rPr>
              <a:t> </a:t>
            </a:r>
            <a:r>
              <a:rPr lang="en-US" altLang="zh-CN" sz="3400" dirty="0" smtClean="0">
                <a:latin typeface="+mn-ea"/>
              </a:rPr>
              <a:t>    </a:t>
            </a:r>
            <a:r>
              <a:rPr lang="zh-CN" altLang="en-US" sz="3400" dirty="0" smtClean="0">
                <a:latin typeface="+mn-ea"/>
              </a:rPr>
              <a:t>舍利</a:t>
            </a:r>
            <a:r>
              <a:rPr lang="zh-CN" altLang="en-US" sz="3400" dirty="0">
                <a:latin typeface="+mn-ea"/>
              </a:rPr>
              <a:t>弗心见最</a:t>
            </a:r>
            <a:r>
              <a:rPr lang="zh-CN" altLang="en-US" sz="3400" dirty="0" smtClean="0">
                <a:latin typeface="+mn-ea"/>
              </a:rPr>
              <a:t>利，从</a:t>
            </a:r>
            <a:r>
              <a:rPr lang="zh-CN" altLang="en-US" sz="3400" dirty="0">
                <a:latin typeface="+mn-ea"/>
              </a:rPr>
              <a:t>佛</a:t>
            </a:r>
            <a:r>
              <a:rPr lang="zh-CN" altLang="en-US" sz="3400" dirty="0" smtClean="0">
                <a:latin typeface="+mn-ea"/>
              </a:rPr>
              <a:t>出家，七日而遍达佛法，经十五日，成阿罗汉，故</a:t>
            </a:r>
            <a:r>
              <a:rPr lang="zh-CN" altLang="en-US" sz="3400" dirty="0">
                <a:latin typeface="+mn-ea"/>
              </a:rPr>
              <a:t>称智慧</a:t>
            </a:r>
            <a:r>
              <a:rPr lang="zh-CN" altLang="en-US" sz="3400" dirty="0" smtClean="0">
                <a:latin typeface="+mn-ea"/>
              </a:rPr>
              <a:t>第一，为</a:t>
            </a:r>
            <a:r>
              <a:rPr lang="zh-CN" altLang="en-US" sz="3400" dirty="0">
                <a:latin typeface="+mn-ea"/>
              </a:rPr>
              <a:t>佛长子。</a:t>
            </a:r>
            <a:r>
              <a:rPr lang="zh-CN" altLang="en-US" sz="3400" dirty="0">
                <a:solidFill>
                  <a:srgbClr val="FF0066"/>
                </a:solidFill>
                <a:latin typeface="+mn-ea"/>
              </a:rPr>
              <a:t>心见不属根</a:t>
            </a:r>
            <a:r>
              <a:rPr lang="zh-CN" altLang="en-US" sz="3400" dirty="0" smtClean="0">
                <a:solidFill>
                  <a:srgbClr val="FF0066"/>
                </a:solidFill>
                <a:latin typeface="+mn-ea"/>
              </a:rPr>
              <a:t>识，故</a:t>
            </a:r>
            <a:r>
              <a:rPr lang="zh-CN" altLang="en-US" sz="3400" dirty="0">
                <a:solidFill>
                  <a:srgbClr val="FF0066"/>
                </a:solidFill>
                <a:latin typeface="+mn-ea"/>
              </a:rPr>
              <a:t>能内莹</a:t>
            </a:r>
            <a:r>
              <a:rPr lang="zh-CN" altLang="en-US" sz="3400" dirty="0" smtClean="0">
                <a:solidFill>
                  <a:srgbClr val="FF0066"/>
                </a:solidFill>
                <a:latin typeface="+mn-ea"/>
              </a:rPr>
              <a:t>发光，光</a:t>
            </a:r>
            <a:r>
              <a:rPr lang="zh-CN" altLang="en-US" sz="3400" dirty="0">
                <a:solidFill>
                  <a:srgbClr val="FF0066"/>
                </a:solidFill>
                <a:latin typeface="+mn-ea"/>
              </a:rPr>
              <a:t>极知</a:t>
            </a:r>
            <a:r>
              <a:rPr lang="zh-CN" altLang="en-US" sz="3400" dirty="0" smtClean="0">
                <a:solidFill>
                  <a:srgbClr val="FF0066"/>
                </a:solidFill>
                <a:latin typeface="+mn-ea"/>
              </a:rPr>
              <a:t>见，即</a:t>
            </a:r>
            <a:r>
              <a:rPr lang="zh-CN" altLang="en-US" sz="3400" dirty="0">
                <a:solidFill>
                  <a:srgbClr val="FF0066"/>
                </a:solidFill>
                <a:latin typeface="+mn-ea"/>
              </a:rPr>
              <a:t>见觉明</a:t>
            </a:r>
            <a:r>
              <a:rPr lang="zh-CN" altLang="en-US" sz="3400" dirty="0" smtClean="0">
                <a:solidFill>
                  <a:srgbClr val="FF0066"/>
                </a:solidFill>
                <a:latin typeface="+mn-ea"/>
              </a:rPr>
              <a:t>圆，</a:t>
            </a:r>
            <a:r>
              <a:rPr lang="zh-CN" altLang="en-US" sz="3400" dirty="0" smtClean="0">
                <a:latin typeface="+mn-ea"/>
              </a:rPr>
              <a:t>得</a:t>
            </a:r>
            <a:r>
              <a:rPr lang="zh-CN" altLang="en-US" sz="3400" dirty="0">
                <a:latin typeface="+mn-ea"/>
              </a:rPr>
              <a:t>大无畏也。见未彻</a:t>
            </a:r>
            <a:r>
              <a:rPr lang="zh-CN" altLang="en-US" sz="3400" dirty="0" smtClean="0">
                <a:latin typeface="+mn-ea"/>
              </a:rPr>
              <a:t>者，即</a:t>
            </a:r>
            <a:r>
              <a:rPr lang="zh-CN" altLang="en-US" sz="3400" dirty="0">
                <a:latin typeface="+mn-ea"/>
              </a:rPr>
              <a:t>有疑即有</a:t>
            </a:r>
            <a:r>
              <a:rPr lang="zh-CN" altLang="en-US" sz="3400" dirty="0" smtClean="0">
                <a:latin typeface="+mn-ea"/>
              </a:rPr>
              <a:t>畏，舍利</a:t>
            </a:r>
            <a:r>
              <a:rPr lang="zh-CN" altLang="en-US" sz="3400" dirty="0">
                <a:latin typeface="+mn-ea"/>
              </a:rPr>
              <a:t>弗九岁论</a:t>
            </a:r>
            <a:r>
              <a:rPr lang="zh-CN" altLang="en-US" sz="3400" dirty="0" smtClean="0">
                <a:latin typeface="+mn-ea"/>
              </a:rPr>
              <a:t>议，已</a:t>
            </a:r>
            <a:r>
              <a:rPr lang="zh-CN" altLang="en-US" sz="3400" dirty="0">
                <a:latin typeface="+mn-ea"/>
              </a:rPr>
              <a:t>得</a:t>
            </a:r>
            <a:r>
              <a:rPr lang="zh-CN" altLang="en-US" sz="3400" dirty="0" smtClean="0">
                <a:latin typeface="+mn-ea"/>
              </a:rPr>
              <a:t>无畏，至此遍达佛法，方</a:t>
            </a:r>
            <a:r>
              <a:rPr lang="zh-CN" altLang="en-US" sz="3400" dirty="0">
                <a:latin typeface="+mn-ea"/>
              </a:rPr>
              <a:t>名大无畏也。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0910353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856984" cy="648072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CN" altLang="en-US" dirty="0" smtClean="0"/>
              <a:t>长水云：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/>
              <a:t>舍利</a:t>
            </a:r>
            <a:r>
              <a:rPr lang="zh-CN" altLang="en-US" dirty="0"/>
              <a:t>弗，云“鹙子”，亦云“身子”。</a:t>
            </a:r>
            <a:r>
              <a:rPr lang="zh-CN" altLang="en-US" dirty="0">
                <a:solidFill>
                  <a:srgbClr val="FF0066"/>
                </a:solidFill>
              </a:rPr>
              <a:t>心见清净，谓眼识发智，见世出世间一切诸法，无不通达根本元，由斯则得世俗智，分别诸法，名为法眼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 迦</a:t>
            </a:r>
            <a:r>
              <a:rPr lang="zh-CN" altLang="en-US" dirty="0"/>
              <a:t>叶兄弟，即三迦叶也。宣说因缘，即三谛法，因说生解，悟真空理，得初果证，即慧眼也</a:t>
            </a:r>
            <a:r>
              <a:rPr lang="zh-CN" altLang="en-US" dirty="0" smtClean="0"/>
              <a:t>。</a:t>
            </a:r>
            <a:r>
              <a:rPr lang="en-US" altLang="zh-CN" dirty="0" smtClean="0"/>
              <a:t>……</a:t>
            </a:r>
            <a:endParaRPr lang="zh-CN" altLang="en-US" dirty="0"/>
          </a:p>
          <a:p>
            <a:pPr marL="0" indent="0">
              <a:buNone/>
            </a:pPr>
            <a:r>
              <a:rPr lang="zh-CN" altLang="en-US" dirty="0"/>
              <a:t>既闻因缘，因缘即空，即获慧眼，见真谛理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  见</a:t>
            </a:r>
            <a:r>
              <a:rPr lang="zh-CN" altLang="en-US" dirty="0"/>
              <a:t>觉明圆，即真觉妙明，圆满成就，从眼识显。斯由如来开示妙法，令我获证，故云“从口”、“从法”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 从</a:t>
            </a:r>
            <a:r>
              <a:rPr lang="zh-CN" altLang="en-US" dirty="0"/>
              <a:t>于眼识，发显智光，智光极处，即佛知见，即三智五眼，一时具足，故名为“极”。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159569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65527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        长庆稜禅师初参雪峯，问：“从</a:t>
            </a:r>
            <a:r>
              <a:rPr lang="zh-CN" altLang="en-US" dirty="0"/>
              <a:t>上诸</a:t>
            </a:r>
            <a:r>
              <a:rPr lang="zh-CN" altLang="en-US" dirty="0" smtClean="0"/>
              <a:t>圣，传</a:t>
            </a:r>
            <a:r>
              <a:rPr lang="zh-CN" altLang="en-US" dirty="0"/>
              <a:t>受</a:t>
            </a:r>
            <a:r>
              <a:rPr lang="zh-CN" altLang="en-US" dirty="0" smtClean="0"/>
              <a:t>一路，请</a:t>
            </a:r>
            <a:r>
              <a:rPr lang="zh-CN" altLang="en-US" dirty="0"/>
              <a:t>师垂示</a:t>
            </a:r>
            <a:r>
              <a:rPr lang="zh-CN" altLang="en-US" dirty="0" smtClean="0"/>
              <a:t>。”峯良久</a:t>
            </a:r>
            <a:r>
              <a:rPr lang="zh-CN" altLang="en-US" dirty="0"/>
              <a:t>，稜设</a:t>
            </a:r>
            <a:r>
              <a:rPr lang="zh-CN" altLang="en-US" dirty="0" smtClean="0"/>
              <a:t>礼而退，峯</a:t>
            </a:r>
            <a:r>
              <a:rPr lang="zh-CN" altLang="en-US" dirty="0"/>
              <a:t>乃微笑。如是往来雪峯玄沙</a:t>
            </a:r>
            <a:r>
              <a:rPr lang="zh-CN" altLang="en-US" dirty="0" smtClean="0"/>
              <a:t>二十年，坐</a:t>
            </a:r>
            <a:r>
              <a:rPr lang="zh-CN" altLang="en-US" dirty="0"/>
              <a:t>破七个</a:t>
            </a:r>
            <a:r>
              <a:rPr lang="zh-CN" altLang="en-US" dirty="0" smtClean="0"/>
              <a:t>蒲团，不明</a:t>
            </a:r>
            <a:r>
              <a:rPr lang="zh-CN" altLang="en-US" dirty="0"/>
              <a:t>此事。</a:t>
            </a:r>
            <a:r>
              <a:rPr lang="zh-CN" altLang="en-US" dirty="0" smtClean="0"/>
              <a:t>一日，卷帘，忽然大悟，乃</a:t>
            </a:r>
            <a:r>
              <a:rPr lang="zh-CN" altLang="en-US" dirty="0"/>
              <a:t>有颂</a:t>
            </a:r>
            <a:r>
              <a:rPr lang="zh-CN" altLang="en-US" dirty="0" smtClean="0"/>
              <a:t>曰：“</a:t>
            </a:r>
            <a:r>
              <a:rPr lang="zh-CN" altLang="en-US" dirty="0" smtClean="0">
                <a:solidFill>
                  <a:srgbClr val="FF0066"/>
                </a:solidFill>
              </a:rPr>
              <a:t>也</a:t>
            </a:r>
            <a:r>
              <a:rPr lang="zh-CN" altLang="en-US" dirty="0">
                <a:solidFill>
                  <a:srgbClr val="FF0066"/>
                </a:solidFill>
              </a:rPr>
              <a:t>大</a:t>
            </a:r>
            <a:r>
              <a:rPr lang="zh-CN" altLang="en-US" dirty="0" smtClean="0">
                <a:solidFill>
                  <a:srgbClr val="FF0066"/>
                </a:solidFill>
              </a:rPr>
              <a:t>差</a:t>
            </a:r>
            <a:r>
              <a:rPr lang="zh-CN" altLang="en-US" dirty="0" smtClean="0">
                <a:solidFill>
                  <a:srgbClr val="0000FF"/>
                </a:solidFill>
              </a:rPr>
              <a:t>（太奇妙了），</a:t>
            </a:r>
            <a:r>
              <a:rPr lang="zh-CN" altLang="en-US" dirty="0" smtClean="0">
                <a:solidFill>
                  <a:srgbClr val="FF0066"/>
                </a:solidFill>
              </a:rPr>
              <a:t>也</a:t>
            </a:r>
            <a:r>
              <a:rPr lang="zh-CN" altLang="en-US" dirty="0">
                <a:solidFill>
                  <a:srgbClr val="FF0066"/>
                </a:solidFill>
              </a:rPr>
              <a:t>大差。卷起帘来见天下。有人问我解何</a:t>
            </a:r>
            <a:r>
              <a:rPr lang="zh-CN" altLang="en-US" dirty="0" smtClean="0">
                <a:solidFill>
                  <a:srgbClr val="FF0066"/>
                </a:solidFill>
              </a:rPr>
              <a:t>宗，拈</a:t>
            </a:r>
            <a:r>
              <a:rPr lang="zh-CN" altLang="en-US" dirty="0">
                <a:solidFill>
                  <a:srgbClr val="FF0066"/>
                </a:solidFill>
              </a:rPr>
              <a:t>起拂子劈口打</a:t>
            </a:r>
            <a:r>
              <a:rPr lang="zh-CN" altLang="en-US" dirty="0" smtClean="0">
                <a:solidFill>
                  <a:srgbClr val="FF0066"/>
                </a:solidFill>
              </a:rPr>
              <a:t>。</a:t>
            </a:r>
            <a:r>
              <a:rPr lang="zh-CN" altLang="en-US" dirty="0" smtClean="0"/>
              <a:t>”峯</a:t>
            </a:r>
            <a:r>
              <a:rPr lang="zh-CN" altLang="en-US" dirty="0"/>
              <a:t>举谓玄沙</a:t>
            </a:r>
            <a:r>
              <a:rPr lang="zh-CN" altLang="en-US" dirty="0" smtClean="0"/>
              <a:t>曰：“此</a:t>
            </a:r>
            <a:r>
              <a:rPr lang="zh-CN" altLang="en-US" dirty="0"/>
              <a:t>子彻也</a:t>
            </a:r>
            <a:r>
              <a:rPr lang="zh-CN" altLang="en-US" dirty="0" smtClean="0"/>
              <a:t>。”沙曰：“不可</a:t>
            </a:r>
            <a:r>
              <a:rPr lang="zh-CN" altLang="en-US" dirty="0"/>
              <a:t>。此是意识</a:t>
            </a:r>
            <a:r>
              <a:rPr lang="zh-CN" altLang="en-US" dirty="0" smtClean="0"/>
              <a:t>著述，更</a:t>
            </a:r>
            <a:r>
              <a:rPr lang="zh-CN" altLang="en-US" dirty="0"/>
              <a:t>须勘过始得</a:t>
            </a:r>
            <a:r>
              <a:rPr lang="zh-CN" altLang="en-US" dirty="0" smtClean="0"/>
              <a:t>。”至晚，众</a:t>
            </a:r>
            <a:r>
              <a:rPr lang="zh-CN" altLang="en-US" dirty="0"/>
              <a:t>僧上来</a:t>
            </a:r>
            <a:r>
              <a:rPr lang="zh-CN" altLang="en-US" dirty="0" smtClean="0"/>
              <a:t>问讯，峯</a:t>
            </a:r>
            <a:r>
              <a:rPr lang="zh-CN" altLang="en-US" dirty="0"/>
              <a:t>谓稜曰</a:t>
            </a:r>
            <a:r>
              <a:rPr lang="zh-CN" altLang="en-US" dirty="0" smtClean="0"/>
              <a:t>：“备</a:t>
            </a:r>
            <a:r>
              <a:rPr lang="zh-CN" altLang="en-US" dirty="0"/>
              <a:t>头陀未肯汝</a:t>
            </a:r>
            <a:r>
              <a:rPr lang="zh-CN" altLang="en-US" dirty="0" smtClean="0"/>
              <a:t>在，汝</a:t>
            </a:r>
            <a:r>
              <a:rPr lang="zh-CN" altLang="en-US" dirty="0"/>
              <a:t>实有正</a:t>
            </a:r>
            <a:r>
              <a:rPr lang="zh-CN" altLang="en-US" dirty="0" smtClean="0"/>
              <a:t>悟，对众举来。”棱又有颂曰：“</a:t>
            </a:r>
            <a:r>
              <a:rPr lang="zh-CN" altLang="en-US" dirty="0" smtClean="0">
                <a:solidFill>
                  <a:srgbClr val="FF0066"/>
                </a:solidFill>
              </a:rPr>
              <a:t>万象</a:t>
            </a:r>
            <a:r>
              <a:rPr lang="zh-CN" altLang="en-US" dirty="0">
                <a:solidFill>
                  <a:srgbClr val="FF0066"/>
                </a:solidFill>
              </a:rPr>
              <a:t>之中独露</a:t>
            </a:r>
            <a:r>
              <a:rPr lang="zh-CN" altLang="en-US" dirty="0" smtClean="0">
                <a:solidFill>
                  <a:srgbClr val="FF0066"/>
                </a:solidFill>
              </a:rPr>
              <a:t>身，唯</a:t>
            </a:r>
            <a:r>
              <a:rPr lang="zh-CN" altLang="en-US" dirty="0">
                <a:solidFill>
                  <a:srgbClr val="FF0066"/>
                </a:solidFill>
              </a:rPr>
              <a:t>人自肯乃方亲。昔日谬向途中</a:t>
            </a:r>
            <a:r>
              <a:rPr lang="zh-CN" altLang="en-US" dirty="0" smtClean="0">
                <a:solidFill>
                  <a:srgbClr val="FF0066"/>
                </a:solidFill>
              </a:rPr>
              <a:t>觅，今日</a:t>
            </a:r>
            <a:r>
              <a:rPr lang="zh-CN" altLang="en-US" dirty="0">
                <a:solidFill>
                  <a:srgbClr val="FF0066"/>
                </a:solidFill>
              </a:rPr>
              <a:t>看来火</a:t>
            </a:r>
            <a:r>
              <a:rPr lang="zh-CN" altLang="en-US" dirty="0" smtClean="0">
                <a:solidFill>
                  <a:srgbClr val="FF0066"/>
                </a:solidFill>
              </a:rPr>
              <a:t>里冰。</a:t>
            </a:r>
            <a:r>
              <a:rPr lang="zh-CN" altLang="en-US" dirty="0" smtClean="0"/>
              <a:t>”峯</a:t>
            </a:r>
            <a:r>
              <a:rPr lang="zh-CN" altLang="en-US" dirty="0"/>
              <a:t>乃顾沙</a:t>
            </a:r>
            <a:r>
              <a:rPr lang="zh-CN" altLang="en-US" dirty="0" smtClean="0"/>
              <a:t>曰：“不可</a:t>
            </a:r>
            <a:r>
              <a:rPr lang="zh-CN" altLang="en-US" dirty="0"/>
              <a:t>更是意识著述</a:t>
            </a:r>
            <a:r>
              <a:rPr lang="zh-CN" altLang="en-US" dirty="0" smtClean="0"/>
              <a:t>。”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5966033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 fontScale="85000" lnSpcReduction="10000"/>
          </a:bodyPr>
          <a:lstStyle/>
          <a:p>
            <a:pPr>
              <a:buNone/>
              <a:defRPr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、普贤菩萨观耳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识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buNone/>
              <a:defRPr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普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贤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（行弥法界曰普，位邻极圣曰贤）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菩萨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即从座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起，顶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礼佛足而白佛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言：“我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已曾与恒沙如来为法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王子，十方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如来教其弟子菩萨根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者，修普贤行，从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我立名。世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尊，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我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用心闻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（心闻，表此耳识虽能分别，却不受声尘之所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染，转耳识为妙观察智），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分别众生所有知见。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若于他方恒沙界外，有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一众生心中发明普贤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行者，我于尔时乘六牙象，分身百千，皆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至其处。纵彼障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深，未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得见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我，我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与其人暗中摩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顶，拥护安慰，令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其成就。佛问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圆通，我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说本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因，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心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闻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发明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（转耳识为妙观察智），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分别自在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（分别一切法，不被一切法所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转。长水：从于耳识得真圆通，入法界理，生灭识灭，寂灭现前，境智相冥，一体无二。还于心闻起用，分别众生知见，可发明者，即现其身。既以心闻，合法界体，境智无二，故法界中所有众生、心中发明普贤行者，无不了知，无不起应。冥显二机，皆获其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益），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斯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为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第一。”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  <a:p>
            <a:pPr>
              <a:buNone/>
              <a:defRPr/>
            </a:pPr>
            <a:r>
              <a:rPr lang="en-US" altLang="zh-CN" b="1" dirty="0" smtClean="0">
                <a:latin typeface="+mn-ea"/>
              </a:rPr>
              <a:t>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325340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036496" cy="6669360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b="1" dirty="0" smtClean="0"/>
              <a:t>       </a:t>
            </a:r>
            <a:r>
              <a:rPr lang="en-US" altLang="zh-CN" dirty="0" smtClean="0"/>
              <a:t>【</a:t>
            </a:r>
            <a:r>
              <a:rPr lang="zh-CN" altLang="en-US" dirty="0" smtClean="0"/>
              <a:t>按</a:t>
            </a:r>
            <a:r>
              <a:rPr lang="en-US" altLang="zh-CN" dirty="0" smtClean="0"/>
              <a:t>】</a:t>
            </a:r>
            <a:r>
              <a:rPr lang="zh-CN" altLang="en-US" dirty="0" smtClean="0"/>
              <a:t>长水云：心</a:t>
            </a:r>
            <a:r>
              <a:rPr lang="zh-CN" altLang="en-US" dirty="0"/>
              <a:t>闻即耳识发明也。</a:t>
            </a:r>
            <a:r>
              <a:rPr lang="zh-CN" altLang="en-US" dirty="0">
                <a:solidFill>
                  <a:srgbClr val="FF0066"/>
                </a:solidFill>
              </a:rPr>
              <a:t>从于耳识得真圆通，入法界理，生灭识灭，寂灭现前，境智相冥，一体无二。还于心闻起用，分别众生知见，可</a:t>
            </a:r>
            <a:r>
              <a:rPr lang="zh-CN" altLang="en-US" dirty="0" smtClean="0">
                <a:solidFill>
                  <a:srgbClr val="FF0066"/>
                </a:solidFill>
              </a:rPr>
              <a:t>发明者，即</a:t>
            </a:r>
            <a:r>
              <a:rPr lang="zh-CN" altLang="en-US" dirty="0">
                <a:solidFill>
                  <a:srgbClr val="FF0066"/>
                </a:solidFill>
              </a:rPr>
              <a:t>现其身</a:t>
            </a:r>
            <a:r>
              <a:rPr lang="zh-CN" altLang="en-US" dirty="0" smtClean="0">
                <a:solidFill>
                  <a:srgbClr val="FF0066"/>
                </a:solidFill>
              </a:rPr>
              <a:t>。</a:t>
            </a:r>
            <a:r>
              <a:rPr lang="zh-CN" altLang="en-US" dirty="0" smtClean="0"/>
              <a:t>既</a:t>
            </a:r>
            <a:r>
              <a:rPr lang="zh-CN" altLang="en-US" dirty="0"/>
              <a:t>以心闻，合法界体，境智无二，故法界中所有众生、心中发明普贤行者，无不了知，无不起应。冥显二机，皆获其益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/>
              <a:t> </a:t>
            </a:r>
            <a:r>
              <a:rPr lang="zh-CN" altLang="en-US" dirty="0" smtClean="0"/>
              <a:t>            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  </a:t>
            </a:r>
            <a:r>
              <a:rPr lang="zh-CN" altLang="en-US" dirty="0" smtClean="0"/>
              <a:t>憨</a:t>
            </a:r>
            <a:r>
              <a:rPr lang="zh-CN" altLang="en-US" dirty="0"/>
              <a:t>山云</a:t>
            </a:r>
            <a:r>
              <a:rPr lang="zh-CN" altLang="en-US" dirty="0" smtClean="0"/>
              <a:t>：此</a:t>
            </a:r>
            <a:r>
              <a:rPr lang="zh-CN" altLang="en-US" dirty="0"/>
              <a:t>由耳识而入者也。行弥法界曰普，位邻极圣曰贤。</a:t>
            </a:r>
            <a:r>
              <a:rPr lang="zh-CN" altLang="en-US" dirty="0">
                <a:solidFill>
                  <a:srgbClr val="FF0066"/>
                </a:solidFill>
              </a:rPr>
              <a:t>若耳识分别，则有限量；今以心闻故，心遍十方，而闻亦遍法界，众生所有知见不出此心之外，故能一一分别也。</a:t>
            </a:r>
            <a:r>
              <a:rPr lang="zh-CN" altLang="en-US" dirty="0"/>
              <a:t>但有心契普贤行者，即为摄受拥护，以心闻故分别自在。</a:t>
            </a:r>
          </a:p>
          <a:p>
            <a:pPr marL="0" indent="0">
              <a:lnSpc>
                <a:spcPct val="120000"/>
              </a:lnSpc>
              <a:buNone/>
            </a:pPr>
            <a:endParaRPr lang="zh-CN" altLang="en-US" dirty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 smtClean="0"/>
              <a:t>    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413497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04" y="116632"/>
            <a:ext cx="9144000" cy="67413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         </a:t>
            </a:r>
            <a:r>
              <a:rPr lang="zh-CN" altLang="en-US" dirty="0"/>
              <a:t>蕅益云：</a:t>
            </a:r>
          </a:p>
          <a:p>
            <a:pPr marL="0" indent="0">
              <a:buNone/>
            </a:pPr>
            <a:r>
              <a:rPr lang="zh-CN" altLang="en-US" dirty="0"/>
              <a:t>         心闻，即指耳识，由观耳识，发明如来藏性，故得大用现前，分别自在也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r>
              <a:rPr lang="zh-CN" altLang="en-US" dirty="0"/>
              <a:t> </a:t>
            </a:r>
            <a:r>
              <a:rPr lang="zh-CN" altLang="en-US" dirty="0" smtClean="0"/>
              <a:t>      </a:t>
            </a:r>
            <a:r>
              <a:rPr lang="en-US" altLang="zh-CN" dirty="0" smtClean="0"/>
              <a:t>《</a:t>
            </a:r>
            <a:r>
              <a:rPr lang="zh-CN" altLang="en-US" dirty="0"/>
              <a:t>宗通</a:t>
            </a:r>
            <a:r>
              <a:rPr lang="en-US" altLang="zh-CN" dirty="0"/>
              <a:t>》</a:t>
            </a:r>
            <a:r>
              <a:rPr lang="zh-CN" altLang="en-US" dirty="0"/>
              <a:t>：行弥法界曰普，位邻极圣曰贤。普贤已证果位，兹说本因，从心闻发明，分别自在，尽虗空界，无非心闻所及。分别修普贤行者而拥护之，中有一种自在三昧，非有一毫作为其间，良由所证法身，已充满法界。念初动处，即为行愿之所，德用无碍，体即用，用即体，故曰自在。观音从耳根返闻，故得寂灭现前。普贤从耳识发明，故得分别自在，曰现前。则未甞不分别，曰自在，则未甞不寂灭。二圣所证，实无优劣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885861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856984" cy="66247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         </a:t>
            </a:r>
            <a:r>
              <a:rPr lang="zh-CN" altLang="en-US" dirty="0" smtClean="0">
                <a:solidFill>
                  <a:srgbClr val="FF0066"/>
                </a:solidFill>
              </a:rPr>
              <a:t>昙</a:t>
            </a:r>
            <a:r>
              <a:rPr lang="zh-CN" altLang="en-US" dirty="0">
                <a:solidFill>
                  <a:srgbClr val="FF0066"/>
                </a:solidFill>
              </a:rPr>
              <a:t>翼</a:t>
            </a:r>
            <a:r>
              <a:rPr lang="zh-CN" altLang="en-US" dirty="0"/>
              <a:t>初入庐山依远</a:t>
            </a:r>
            <a:r>
              <a:rPr lang="zh-CN" altLang="en-US" dirty="0" smtClean="0"/>
              <a:t>公，后</a:t>
            </a:r>
            <a:r>
              <a:rPr lang="zh-CN" altLang="en-US" dirty="0"/>
              <a:t>还会</a:t>
            </a:r>
            <a:r>
              <a:rPr lang="zh-CN" altLang="en-US" dirty="0" smtClean="0"/>
              <a:t>稽，于</a:t>
            </a:r>
            <a:r>
              <a:rPr lang="zh-CN" altLang="en-US" dirty="0"/>
              <a:t>秦望</a:t>
            </a:r>
            <a:r>
              <a:rPr lang="zh-CN" altLang="en-US" dirty="0" smtClean="0"/>
              <a:t>山，诵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法</a:t>
            </a:r>
            <a:r>
              <a:rPr lang="zh-CN" altLang="en-US" dirty="0"/>
              <a:t>华</a:t>
            </a:r>
            <a:r>
              <a:rPr lang="zh-CN" altLang="en-US" dirty="0" smtClean="0"/>
              <a:t>经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十二载，感</a:t>
            </a:r>
            <a:r>
              <a:rPr lang="zh-CN" altLang="en-US" dirty="0"/>
              <a:t>普贤菩萨化</a:t>
            </a:r>
            <a:r>
              <a:rPr lang="zh-CN" altLang="en-US" dirty="0" smtClean="0"/>
              <a:t>女子，身</a:t>
            </a:r>
            <a:r>
              <a:rPr lang="zh-CN" altLang="en-US" dirty="0"/>
              <a:t>披采</a:t>
            </a:r>
            <a:r>
              <a:rPr lang="zh-CN" altLang="en-US" dirty="0" smtClean="0"/>
              <a:t>服，携</a:t>
            </a:r>
            <a:r>
              <a:rPr lang="zh-CN" altLang="en-US" dirty="0"/>
              <a:t>筠</a:t>
            </a:r>
            <a:r>
              <a:rPr lang="zh-CN" altLang="en-US" dirty="0" smtClean="0"/>
              <a:t>笼一</a:t>
            </a:r>
            <a:r>
              <a:rPr lang="zh-CN" altLang="en-US" dirty="0"/>
              <a:t>白</a:t>
            </a:r>
            <a:r>
              <a:rPr lang="zh-CN" altLang="en-US" dirty="0" smtClean="0"/>
              <a:t>豕，大蒜</a:t>
            </a:r>
            <a:r>
              <a:rPr lang="zh-CN" altLang="en-US" dirty="0"/>
              <a:t>两</a:t>
            </a:r>
            <a:r>
              <a:rPr lang="zh-CN" altLang="en-US" dirty="0" smtClean="0"/>
              <a:t>根，至</a:t>
            </a:r>
            <a:r>
              <a:rPr lang="zh-CN" altLang="en-US" dirty="0"/>
              <a:t>翼</a:t>
            </a:r>
            <a:r>
              <a:rPr lang="zh-CN" altLang="en-US" dirty="0" smtClean="0"/>
              <a:t>前，曰：“妾</a:t>
            </a:r>
            <a:r>
              <a:rPr lang="zh-CN" altLang="en-US" dirty="0"/>
              <a:t>入山采</a:t>
            </a:r>
            <a:r>
              <a:rPr lang="zh-CN" altLang="en-US" dirty="0" smtClean="0"/>
              <a:t>蕨，日</a:t>
            </a:r>
            <a:r>
              <a:rPr lang="zh-CN" altLang="en-US" dirty="0"/>
              <a:t>已</a:t>
            </a:r>
            <a:r>
              <a:rPr lang="zh-CN" altLang="en-US" dirty="0" smtClean="0"/>
              <a:t>斜，豺狼纵横，归</a:t>
            </a:r>
            <a:r>
              <a:rPr lang="zh-CN" altLang="en-US" dirty="0"/>
              <a:t>无生理。敢托一宿</a:t>
            </a:r>
            <a:r>
              <a:rPr lang="zh-CN" altLang="en-US" dirty="0" smtClean="0"/>
              <a:t>。”翼</a:t>
            </a:r>
            <a:r>
              <a:rPr lang="zh-CN" altLang="en-US" dirty="0"/>
              <a:t>却之</a:t>
            </a:r>
            <a:r>
              <a:rPr lang="zh-CN" altLang="en-US" dirty="0" smtClean="0"/>
              <a:t>力，女</a:t>
            </a:r>
            <a:r>
              <a:rPr lang="zh-CN" altLang="en-US" dirty="0"/>
              <a:t>复哀鸣</a:t>
            </a:r>
            <a:r>
              <a:rPr lang="zh-CN" altLang="en-US" dirty="0" smtClean="0"/>
              <a:t>不已，遂</a:t>
            </a:r>
            <a:r>
              <a:rPr lang="zh-CN" altLang="en-US" dirty="0"/>
              <a:t>令居草床上。</a:t>
            </a:r>
            <a:r>
              <a:rPr lang="zh-CN" altLang="en-US" dirty="0" smtClean="0"/>
              <a:t>夜半，号</a:t>
            </a:r>
            <a:r>
              <a:rPr lang="zh-CN" altLang="en-US" dirty="0"/>
              <a:t>呼</a:t>
            </a:r>
            <a:r>
              <a:rPr lang="zh-CN" altLang="en-US" dirty="0" smtClean="0"/>
              <a:t>腹痛，告</a:t>
            </a:r>
            <a:r>
              <a:rPr lang="zh-CN" altLang="en-US" dirty="0"/>
              <a:t>翼按摩。翼辞以持</a:t>
            </a:r>
            <a:r>
              <a:rPr lang="zh-CN" altLang="en-US" dirty="0" smtClean="0"/>
              <a:t>戒，不</a:t>
            </a:r>
            <a:r>
              <a:rPr lang="zh-CN" altLang="en-US" dirty="0"/>
              <a:t>应手触。女号呼愈</a:t>
            </a:r>
            <a:r>
              <a:rPr lang="zh-CN" altLang="en-US" dirty="0" smtClean="0"/>
              <a:t>甚，翼</a:t>
            </a:r>
            <a:r>
              <a:rPr lang="zh-CN" altLang="en-US" dirty="0"/>
              <a:t>乃以布裹</a:t>
            </a:r>
            <a:r>
              <a:rPr lang="zh-CN" altLang="en-US" dirty="0" smtClean="0"/>
              <a:t>锡杖，遥</a:t>
            </a:r>
            <a:r>
              <a:rPr lang="zh-CN" altLang="en-US" dirty="0"/>
              <a:t>为按之</a:t>
            </a:r>
            <a:r>
              <a:rPr lang="zh-CN" altLang="en-US" dirty="0" smtClean="0"/>
              <a:t>。翌日，女</a:t>
            </a:r>
            <a:r>
              <a:rPr lang="zh-CN" altLang="en-US" dirty="0"/>
              <a:t>以采</a:t>
            </a:r>
            <a:r>
              <a:rPr lang="zh-CN" altLang="en-US" dirty="0" smtClean="0"/>
              <a:t>服，化祥云，豕</a:t>
            </a:r>
            <a:r>
              <a:rPr lang="zh-CN" altLang="en-US" dirty="0"/>
              <a:t>变</a:t>
            </a:r>
            <a:r>
              <a:rPr lang="zh-CN" altLang="en-US" dirty="0" smtClean="0"/>
              <a:t>白象，蒜</a:t>
            </a:r>
            <a:r>
              <a:rPr lang="zh-CN" altLang="en-US" dirty="0"/>
              <a:t>化双</a:t>
            </a:r>
            <a:r>
              <a:rPr lang="zh-CN" altLang="en-US" dirty="0" smtClean="0"/>
              <a:t>莲，凌空</a:t>
            </a:r>
            <a:r>
              <a:rPr lang="zh-CN" altLang="en-US" dirty="0"/>
              <a:t>而</a:t>
            </a:r>
            <a:r>
              <a:rPr lang="zh-CN" altLang="en-US" dirty="0" smtClean="0"/>
              <a:t>上，谓</a:t>
            </a:r>
            <a:r>
              <a:rPr lang="zh-CN" altLang="en-US" dirty="0"/>
              <a:t>翼</a:t>
            </a:r>
            <a:r>
              <a:rPr lang="zh-CN" altLang="en-US" dirty="0" smtClean="0"/>
              <a:t>曰：“我</a:t>
            </a:r>
            <a:r>
              <a:rPr lang="zh-CN" altLang="en-US" dirty="0"/>
              <a:t>普贤</a:t>
            </a:r>
            <a:r>
              <a:rPr lang="zh-CN" altLang="en-US" dirty="0" smtClean="0"/>
              <a:t>菩萨，特</a:t>
            </a:r>
            <a:r>
              <a:rPr lang="zh-CN" altLang="en-US" dirty="0"/>
              <a:t>来相试尔</a:t>
            </a:r>
            <a:r>
              <a:rPr lang="zh-CN" altLang="en-US" dirty="0" smtClean="0"/>
              <a:t>。”郡</a:t>
            </a:r>
            <a:r>
              <a:rPr lang="zh-CN" altLang="en-US" dirty="0"/>
              <a:t>太守孟顗闻于</a:t>
            </a:r>
            <a:r>
              <a:rPr lang="zh-CN" altLang="en-US" dirty="0" smtClean="0"/>
              <a:t>朝，勅</a:t>
            </a:r>
            <a:r>
              <a:rPr lang="zh-CN" altLang="en-US" dirty="0"/>
              <a:t>建法华寺。</a:t>
            </a:r>
          </a:p>
        </p:txBody>
      </p:sp>
    </p:spTree>
    <p:extLst>
      <p:ext uri="{BB962C8B-B14F-4D97-AF65-F5344CB8AC3E}">
        <p14:creationId xmlns:p14="http://schemas.microsoft.com/office/powerpoint/2010/main" val="17773148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36496" cy="6858000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  <a:buNone/>
              <a:defRPr/>
            </a:pPr>
            <a:r>
              <a:rPr lang="en-US" altLang="zh-CN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、孙陀罗难陀观鼻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识</a:t>
            </a:r>
            <a:endParaRPr lang="en-US" altLang="zh-CN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  <a:buNone/>
              <a:defRPr/>
            </a:pP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孙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陀罗难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陀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（义为艳喜、好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爱。难陀，佛亲弟也，好爱其妻，心常散动。佛多方调伏之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，令观鼻端白，乃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得证果）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即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从座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起，顶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礼佛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足，而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白佛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言：“我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初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出家，从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佛入道。虽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具戒律，于三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摩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地，心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常散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动，未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获无漏。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世尊教我及俱希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罗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大膝，舍利弗的母舅，未出家前又称长爪梵志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，观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鼻端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白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（长水：缘鼻端白，以驻其心，令不散动）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我朝谛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观，经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三七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日，见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鼻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中气，出入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如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烟，身心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内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明，圆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洞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世界，遍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成虚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净，犹如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琉璃。烟相渐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消，鼻息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成白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初观白相，经三七日后，见息气犹如烟相，此观成时，身心内发。若身若器，一时空净，内外映彻，犹如琉璃。此则因观生灭息相，观心融明，将发空慧，遂洞身界，犹在方便，未能忘缘，故见其烟，变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白相），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心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开漏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尽，诸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出入息化为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光明，照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十方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界，得阿罗汉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。世尊记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我，当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得菩提。佛问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圆通，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我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以消息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消灭由粗重烦恼所生的如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烟之气，而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成微细的白净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之息）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息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久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发明，明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圆灭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漏，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斯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为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第一。”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131377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264696"/>
          </a:xfrm>
        </p:spPr>
        <p:txBody>
          <a:bodyPr>
            <a:normAutofit fontScale="92500"/>
          </a:bodyPr>
          <a:lstStyle/>
          <a:p>
            <a:pPr>
              <a:buNone/>
              <a:defRPr/>
            </a:pPr>
            <a:r>
              <a:rPr lang="en-US" altLang="zh-CN" dirty="0" smtClean="0">
                <a:latin typeface="+mn-ea"/>
              </a:rPr>
              <a:t>    【</a:t>
            </a:r>
            <a:r>
              <a:rPr lang="zh-CN" altLang="en-US" dirty="0">
                <a:latin typeface="+mn-ea"/>
              </a:rPr>
              <a:t>按</a:t>
            </a:r>
            <a:r>
              <a:rPr lang="en-US" altLang="zh-CN" dirty="0">
                <a:latin typeface="+mn-ea"/>
              </a:rPr>
              <a:t>】</a:t>
            </a:r>
            <a:r>
              <a:rPr lang="zh-CN" altLang="en-US" dirty="0">
                <a:latin typeface="+mn-ea"/>
              </a:rPr>
              <a:t>憨山云：此由鼻识而入者也。孙陀罗难陀</a:t>
            </a:r>
            <a:r>
              <a:rPr lang="zh-CN" altLang="en-US" dirty="0" smtClean="0">
                <a:latin typeface="+mn-ea"/>
              </a:rPr>
              <a:t>， 此</a:t>
            </a:r>
            <a:r>
              <a:rPr lang="zh-CN" altLang="en-US" dirty="0">
                <a:latin typeface="+mn-ea"/>
              </a:rPr>
              <a:t>云艳喜，兼妻得名也。乃佛亲弟，出家之初，因心散动，故佛教令观鼻端白，所以注心，不涉攀缘，故为依鼻识也。前数息，但依根耳。诸出入息化为光明，以离识故，心光发越，照十方界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>
              <a:buNone/>
              <a:defRPr/>
            </a:pPr>
            <a:endParaRPr lang="en-US" altLang="zh-CN" dirty="0" smtClean="0">
              <a:latin typeface="+mn-ea"/>
            </a:endParaRPr>
          </a:p>
          <a:p>
            <a:pPr>
              <a:buNone/>
              <a:defRPr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  </a:t>
            </a:r>
            <a:r>
              <a:rPr lang="zh-CN" altLang="en-US" dirty="0" smtClean="0"/>
              <a:t>蕅益云： 孙</a:t>
            </a:r>
            <a:r>
              <a:rPr lang="zh-CN" altLang="en-US" dirty="0"/>
              <a:t>陀罗，此云艳。难陀，此云喜，以妻彰名也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          </a:t>
            </a:r>
            <a:r>
              <a:rPr lang="zh-CN" altLang="en-US" dirty="0" smtClean="0"/>
              <a:t>境</a:t>
            </a:r>
            <a:r>
              <a:rPr lang="zh-CN" altLang="en-US" dirty="0"/>
              <a:t>通别者，分别香臭诸气，通名鼻识。此识本无色质可见，但依鼻识而造诸恶，名为黑</a:t>
            </a:r>
            <a:r>
              <a:rPr lang="zh-CN" altLang="en-US" dirty="0" smtClean="0"/>
              <a:t>业；摄</a:t>
            </a:r>
            <a:r>
              <a:rPr lang="zh-CN" altLang="en-US" dirty="0"/>
              <a:t>鼻识而制心一处，名为白业。故令观鼻端</a:t>
            </a:r>
            <a:r>
              <a:rPr lang="zh-CN" altLang="en-US" dirty="0" smtClean="0"/>
              <a:t>白，以</a:t>
            </a:r>
            <a:r>
              <a:rPr lang="zh-CN" altLang="en-US" dirty="0"/>
              <a:t>摄散心，别是一种权巧法门也。此与通明禅观相似</a:t>
            </a:r>
            <a:r>
              <a:rPr lang="zh-CN" altLang="en-US" dirty="0" smtClean="0"/>
              <a:t>。</a:t>
            </a:r>
            <a:r>
              <a:rPr lang="en-US" altLang="zh-CN" dirty="0" smtClean="0"/>
              <a:t>……</a:t>
            </a: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155755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36496" cy="6093296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 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宗通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：难陀，佛</a:t>
            </a:r>
            <a:r>
              <a:rPr lang="zh-CN" altLang="en-US" dirty="0"/>
              <a:t>亲弟</a:t>
            </a:r>
            <a:r>
              <a:rPr lang="zh-CN" altLang="en-US" dirty="0" smtClean="0"/>
              <a:t>也，好</a:t>
            </a:r>
            <a:r>
              <a:rPr lang="zh-CN" altLang="en-US" dirty="0"/>
              <a:t>爱其</a:t>
            </a:r>
            <a:r>
              <a:rPr lang="zh-CN" altLang="en-US" dirty="0" smtClean="0"/>
              <a:t>妻，心</a:t>
            </a:r>
            <a:r>
              <a:rPr lang="zh-CN" altLang="en-US" dirty="0"/>
              <a:t>常散动。佛多方调伏</a:t>
            </a:r>
            <a:r>
              <a:rPr lang="zh-CN" altLang="en-US" dirty="0" smtClean="0"/>
              <a:t>之，乃</a:t>
            </a:r>
            <a:r>
              <a:rPr lang="zh-CN" altLang="en-US" dirty="0"/>
              <a:t>得证果。前</a:t>
            </a:r>
            <a:r>
              <a:rPr lang="zh-CN" altLang="en-US" dirty="0" smtClean="0"/>
              <a:t>调息，依</a:t>
            </a:r>
            <a:r>
              <a:rPr lang="zh-CN" altLang="en-US" dirty="0"/>
              <a:t>根</a:t>
            </a:r>
            <a:r>
              <a:rPr lang="zh-CN" altLang="en-US" dirty="0" smtClean="0"/>
              <a:t>也，由粗入细，由</a:t>
            </a:r>
            <a:r>
              <a:rPr lang="zh-CN" altLang="en-US" dirty="0"/>
              <a:t>细入</a:t>
            </a:r>
            <a:r>
              <a:rPr lang="zh-CN" altLang="en-US" dirty="0" smtClean="0"/>
              <a:t>无，所以</a:t>
            </a:r>
            <a:r>
              <a:rPr lang="zh-CN" altLang="en-US" dirty="0"/>
              <a:t>返乎根。此观</a:t>
            </a:r>
            <a:r>
              <a:rPr lang="zh-CN" altLang="en-US" dirty="0" smtClean="0"/>
              <a:t>白，依</a:t>
            </a:r>
            <a:r>
              <a:rPr lang="zh-CN" altLang="en-US" dirty="0"/>
              <a:t>识</a:t>
            </a:r>
            <a:r>
              <a:rPr lang="zh-CN" altLang="en-US" dirty="0" smtClean="0"/>
              <a:t>也，气</a:t>
            </a:r>
            <a:r>
              <a:rPr lang="zh-CN" altLang="en-US" dirty="0"/>
              <a:t>初如</a:t>
            </a:r>
            <a:r>
              <a:rPr lang="zh-CN" altLang="en-US" dirty="0" smtClean="0"/>
              <a:t>烟，既</a:t>
            </a:r>
            <a:r>
              <a:rPr lang="zh-CN" altLang="en-US" dirty="0"/>
              <a:t>成</a:t>
            </a:r>
            <a:r>
              <a:rPr lang="zh-CN" altLang="en-US" dirty="0" smtClean="0"/>
              <a:t>白，卒</a:t>
            </a:r>
            <a:r>
              <a:rPr lang="zh-CN" altLang="en-US" dirty="0"/>
              <a:t>化为</a:t>
            </a:r>
            <a:r>
              <a:rPr lang="zh-CN" altLang="en-US" dirty="0" smtClean="0"/>
              <a:t>光明，所以</a:t>
            </a:r>
            <a:r>
              <a:rPr lang="zh-CN" altLang="en-US" dirty="0"/>
              <a:t>发乎识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/>
              <a:t>鼻</a:t>
            </a:r>
            <a:r>
              <a:rPr lang="zh-CN" altLang="en-US" dirty="0"/>
              <a:t>中之</a:t>
            </a:r>
            <a:r>
              <a:rPr lang="zh-CN" altLang="en-US" dirty="0" smtClean="0"/>
              <a:t>气，何以</a:t>
            </a:r>
            <a:r>
              <a:rPr lang="zh-CN" altLang="en-US" dirty="0"/>
              <a:t>如</a:t>
            </a:r>
            <a:r>
              <a:rPr lang="zh-CN" altLang="en-US" dirty="0" smtClean="0"/>
              <a:t>烟？息</a:t>
            </a:r>
            <a:r>
              <a:rPr lang="zh-CN" altLang="en-US" dirty="0"/>
              <a:t>由风火而</a:t>
            </a:r>
            <a:r>
              <a:rPr lang="zh-CN" altLang="en-US" dirty="0" smtClean="0"/>
              <a:t>起，鼓</a:t>
            </a:r>
            <a:r>
              <a:rPr lang="zh-CN" altLang="en-US" dirty="0"/>
              <a:t>烦恼</a:t>
            </a:r>
            <a:r>
              <a:rPr lang="zh-CN" altLang="en-US" dirty="0" smtClean="0"/>
              <a:t>浊，故</a:t>
            </a:r>
            <a:r>
              <a:rPr lang="zh-CN" altLang="en-US" dirty="0"/>
              <a:t>其状如烟。及净观</a:t>
            </a:r>
            <a:r>
              <a:rPr lang="zh-CN" altLang="en-US" dirty="0" smtClean="0"/>
              <a:t>发明，身心洞彻，烦</a:t>
            </a:r>
            <a:r>
              <a:rPr lang="zh-CN" altLang="en-US" dirty="0"/>
              <a:t>浊渐</a:t>
            </a:r>
            <a:r>
              <a:rPr lang="zh-CN" altLang="en-US" dirty="0" smtClean="0"/>
              <a:t>消，故</a:t>
            </a:r>
            <a:r>
              <a:rPr lang="zh-CN" altLang="en-US" dirty="0"/>
              <a:t>鼻息成</a:t>
            </a:r>
            <a:r>
              <a:rPr lang="zh-CN" altLang="en-US" dirty="0" smtClean="0"/>
              <a:t>白，心</a:t>
            </a:r>
            <a:r>
              <a:rPr lang="zh-CN" altLang="en-US" dirty="0"/>
              <a:t>开漏</a:t>
            </a:r>
            <a:r>
              <a:rPr lang="zh-CN" altLang="en-US" dirty="0" smtClean="0"/>
              <a:t>尽，无</a:t>
            </a:r>
            <a:r>
              <a:rPr lang="zh-CN" altLang="en-US" dirty="0"/>
              <a:t>复</a:t>
            </a:r>
            <a:r>
              <a:rPr lang="zh-CN" altLang="en-US" dirty="0" smtClean="0"/>
              <a:t>烦恼，内</a:t>
            </a:r>
            <a:r>
              <a:rPr lang="zh-CN" altLang="en-US" dirty="0"/>
              <a:t>莹</a:t>
            </a:r>
            <a:r>
              <a:rPr lang="zh-CN" altLang="en-US" dirty="0" smtClean="0"/>
              <a:t>发光，所</a:t>
            </a:r>
            <a:r>
              <a:rPr lang="zh-CN" altLang="en-US" dirty="0"/>
              <a:t>见世界犹如</a:t>
            </a:r>
            <a:r>
              <a:rPr lang="zh-CN" altLang="en-US" dirty="0" smtClean="0"/>
              <a:t>琉璃，岂</a:t>
            </a:r>
            <a:r>
              <a:rPr lang="zh-CN" altLang="en-US" dirty="0"/>
              <a:t>有鼻息不化为光明者</a:t>
            </a:r>
            <a:r>
              <a:rPr lang="zh-CN" altLang="en-US" dirty="0" smtClean="0"/>
              <a:t>乎？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529988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60648"/>
            <a:ext cx="9144000" cy="640871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zh-CN" dirty="0" smtClean="0"/>
              <a:t>       【</a:t>
            </a:r>
            <a:r>
              <a:rPr lang="zh-CN" altLang="en-US" dirty="0"/>
              <a:t>按</a:t>
            </a:r>
            <a:r>
              <a:rPr lang="en-US" altLang="zh-CN" dirty="0"/>
              <a:t>】</a:t>
            </a:r>
            <a:r>
              <a:rPr lang="zh-CN" altLang="en-US" dirty="0"/>
              <a:t>长水云：憍陈那，姓也，此云</a:t>
            </a:r>
            <a:r>
              <a:rPr lang="zh-CN" altLang="en-US" dirty="0" smtClean="0"/>
              <a:t>“火器”。其先</a:t>
            </a:r>
            <a:r>
              <a:rPr lang="zh-CN" altLang="en-US" dirty="0"/>
              <a:t>事火，从此命族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五</a:t>
            </a:r>
            <a:r>
              <a:rPr lang="zh-CN" altLang="en-US" dirty="0"/>
              <a:t>比丘者，初佛弃国入山修道，净饭乃命家族三人，一、阿湿婆，二、跋提，三、摩诃男拘利。舅氏二人，一、憍陈那，二、十力迦叶，勅令随卫</a:t>
            </a:r>
            <a:r>
              <a:rPr lang="zh-CN" altLang="en-US" dirty="0" smtClean="0"/>
              <a:t>。五</a:t>
            </a:r>
            <a:r>
              <a:rPr lang="zh-CN" altLang="en-US" dirty="0"/>
              <a:t>人衔命，后各舍去，在鹿园</a:t>
            </a:r>
            <a:r>
              <a:rPr lang="zh-CN" altLang="en-US" dirty="0" smtClean="0"/>
              <a:t>中，共</a:t>
            </a:r>
            <a:r>
              <a:rPr lang="zh-CN" altLang="en-US" dirty="0"/>
              <a:t>修异道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 </a:t>
            </a:r>
            <a:r>
              <a:rPr lang="zh-CN" altLang="en-US" dirty="0" smtClean="0"/>
              <a:t>佛</a:t>
            </a:r>
            <a:r>
              <a:rPr lang="zh-CN" altLang="en-US" dirty="0"/>
              <a:t>得果已，思度何人？此五于我先曾营卫，即往为彼，三转法</a:t>
            </a:r>
            <a:r>
              <a:rPr lang="zh-CN" altLang="en-US" dirty="0" smtClean="0"/>
              <a:t>轮。问</a:t>
            </a:r>
            <a:r>
              <a:rPr lang="zh-CN" altLang="en-US" dirty="0"/>
              <a:t>：“言解否？”陈那先答：“已解已知。”诸天在空，亦言其</a:t>
            </a:r>
            <a:r>
              <a:rPr lang="zh-CN" altLang="en-US" dirty="0" smtClean="0"/>
              <a:t>解。故</a:t>
            </a:r>
            <a:r>
              <a:rPr lang="zh-CN" altLang="en-US" dirty="0"/>
              <a:t>佛命彼名“阿若多”。“阿若多”者，此云“解”也，或言“已知”。鸡园，精舍名也。</a:t>
            </a:r>
          </a:p>
          <a:p>
            <a:pPr marL="0" indent="0">
              <a:buNone/>
            </a:pPr>
            <a:r>
              <a:rPr lang="zh-CN" altLang="en-US" dirty="0">
                <a:solidFill>
                  <a:srgbClr val="FF0000"/>
                </a:solidFill>
              </a:rPr>
              <a:t>      </a:t>
            </a:r>
            <a:r>
              <a:rPr lang="zh-CN" altLang="en-US" dirty="0" smtClean="0">
                <a:solidFill>
                  <a:srgbClr val="FF0000"/>
                </a:solidFill>
              </a:rPr>
              <a:t>   虽</a:t>
            </a:r>
            <a:r>
              <a:rPr lang="zh-CN" altLang="en-US" dirty="0">
                <a:solidFill>
                  <a:srgbClr val="FF0000"/>
                </a:solidFill>
              </a:rPr>
              <a:t>悟四谛，复了音声本常，微密圆满，未曾生灭，唯一觉性。此则了音声性空，唯如来藏，故云“妙音密圆”。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7075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36496" cy="6858000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/>
              <a:t>        昔</a:t>
            </a:r>
            <a:r>
              <a:rPr lang="zh-CN" altLang="en-US" dirty="0"/>
              <a:t>百丈侍马祖行</a:t>
            </a:r>
            <a:r>
              <a:rPr lang="zh-CN" altLang="en-US" dirty="0" smtClean="0"/>
              <a:t>次，见</a:t>
            </a:r>
            <a:r>
              <a:rPr lang="zh-CN" altLang="en-US" dirty="0"/>
              <a:t>一羣野鸭</a:t>
            </a:r>
            <a:r>
              <a:rPr lang="zh-CN" altLang="en-US" dirty="0" smtClean="0"/>
              <a:t>飞过，祖曰：“是甚么？”丈曰：“野鸭子。”祖曰：“甚</a:t>
            </a:r>
            <a:r>
              <a:rPr lang="zh-CN" altLang="en-US" dirty="0"/>
              <a:t>处去</a:t>
            </a:r>
            <a:r>
              <a:rPr lang="zh-CN" altLang="en-US" dirty="0" smtClean="0"/>
              <a:t>也？”丈曰：“飞过</a:t>
            </a:r>
            <a:r>
              <a:rPr lang="zh-CN" altLang="en-US" dirty="0"/>
              <a:t>去也</a:t>
            </a:r>
            <a:r>
              <a:rPr lang="zh-CN" altLang="en-US" dirty="0" smtClean="0"/>
              <a:t>。”</a:t>
            </a:r>
            <a:r>
              <a:rPr lang="zh-CN" altLang="en-US" dirty="0" smtClean="0">
                <a:solidFill>
                  <a:srgbClr val="0000FF"/>
                </a:solidFill>
              </a:rPr>
              <a:t>（按：随眼识而转）</a:t>
            </a:r>
            <a:r>
              <a:rPr lang="zh-CN" altLang="en-US" dirty="0" smtClean="0"/>
              <a:t>祖</a:t>
            </a:r>
            <a:r>
              <a:rPr lang="zh-CN" altLang="en-US" dirty="0"/>
              <a:t>遂把丈鼻</a:t>
            </a:r>
            <a:r>
              <a:rPr lang="zh-CN" altLang="en-US" dirty="0" smtClean="0"/>
              <a:t>搊，负</a:t>
            </a:r>
            <a:r>
              <a:rPr lang="zh-CN" altLang="en-US" dirty="0"/>
              <a:t>痛失声。祖</a:t>
            </a:r>
            <a:r>
              <a:rPr lang="zh-CN" altLang="en-US" dirty="0" smtClean="0"/>
              <a:t>曰：“又</a:t>
            </a:r>
            <a:r>
              <a:rPr lang="zh-CN" altLang="en-US" dirty="0"/>
              <a:t>道飞过去也</a:t>
            </a:r>
            <a:r>
              <a:rPr lang="zh-CN" altLang="en-US" dirty="0" smtClean="0"/>
              <a:t>。”丈</a:t>
            </a:r>
            <a:r>
              <a:rPr lang="zh-CN" altLang="en-US" dirty="0"/>
              <a:t>于言下有</a:t>
            </a:r>
            <a:r>
              <a:rPr lang="zh-CN" altLang="en-US" dirty="0" smtClean="0"/>
              <a:t>省，归</a:t>
            </a:r>
            <a:r>
              <a:rPr lang="zh-CN" altLang="en-US" dirty="0"/>
              <a:t>侍者</a:t>
            </a:r>
            <a:r>
              <a:rPr lang="zh-CN" altLang="en-US" dirty="0" smtClean="0"/>
              <a:t>寮，哀</a:t>
            </a:r>
            <a:r>
              <a:rPr lang="zh-CN" altLang="en-US" dirty="0"/>
              <a:t>哀大哭。同事问</a:t>
            </a:r>
            <a:r>
              <a:rPr lang="zh-CN" altLang="en-US" dirty="0" smtClean="0"/>
              <a:t>曰：“汝</a:t>
            </a:r>
            <a:r>
              <a:rPr lang="zh-CN" altLang="en-US" dirty="0"/>
              <a:t>忆父母</a:t>
            </a:r>
            <a:r>
              <a:rPr lang="zh-CN" altLang="en-US" dirty="0" smtClean="0"/>
              <a:t>耶？”曰：“无。”曰：“被</a:t>
            </a:r>
            <a:r>
              <a:rPr lang="zh-CN" altLang="en-US" dirty="0"/>
              <a:t>人骂</a:t>
            </a:r>
            <a:r>
              <a:rPr lang="zh-CN" altLang="en-US" dirty="0" smtClean="0"/>
              <a:t>耶？”曰：“无。”曰：“哭</a:t>
            </a:r>
            <a:r>
              <a:rPr lang="zh-CN" altLang="en-US" dirty="0"/>
              <a:t>作</a:t>
            </a:r>
            <a:r>
              <a:rPr lang="zh-CN" altLang="en-US" dirty="0" smtClean="0"/>
              <a:t>甚么？”曰：“我</a:t>
            </a:r>
            <a:r>
              <a:rPr lang="zh-CN" altLang="en-US" dirty="0"/>
              <a:t>鼻孔被大师搊得痛不</a:t>
            </a:r>
            <a:r>
              <a:rPr lang="zh-CN" altLang="en-US" dirty="0" smtClean="0"/>
              <a:t>彻！”曰：“有</a:t>
            </a:r>
            <a:r>
              <a:rPr lang="zh-CN" altLang="en-US" dirty="0"/>
              <a:t>甚因缘不</a:t>
            </a:r>
            <a:r>
              <a:rPr lang="zh-CN" altLang="en-US" dirty="0" smtClean="0"/>
              <a:t>契？”丈曰：“你</a:t>
            </a:r>
            <a:r>
              <a:rPr lang="zh-CN" altLang="en-US" dirty="0"/>
              <a:t>问取和尚去</a:t>
            </a:r>
            <a:r>
              <a:rPr lang="zh-CN" altLang="en-US" dirty="0" smtClean="0"/>
              <a:t>。”同事</a:t>
            </a:r>
            <a:r>
              <a:rPr lang="zh-CN" altLang="en-US" dirty="0"/>
              <a:t>问大师</a:t>
            </a:r>
            <a:r>
              <a:rPr lang="zh-CN" altLang="en-US" dirty="0" smtClean="0"/>
              <a:t>曰：“海</a:t>
            </a:r>
            <a:r>
              <a:rPr lang="zh-CN" altLang="en-US" dirty="0"/>
              <a:t>侍者有何因缘不</a:t>
            </a:r>
            <a:r>
              <a:rPr lang="zh-CN" altLang="en-US" dirty="0" smtClean="0"/>
              <a:t>契，在</a:t>
            </a:r>
            <a:r>
              <a:rPr lang="zh-CN" altLang="en-US" dirty="0"/>
              <a:t>寮中哭。告和尚为某甲说</a:t>
            </a:r>
            <a:r>
              <a:rPr lang="zh-CN" altLang="en-US" dirty="0" smtClean="0"/>
              <a:t>。”大师曰：“是</a:t>
            </a:r>
            <a:r>
              <a:rPr lang="zh-CN" altLang="en-US" dirty="0"/>
              <a:t>伊会</a:t>
            </a:r>
            <a:r>
              <a:rPr lang="zh-CN" altLang="en-US" dirty="0" smtClean="0"/>
              <a:t>也，汝</a:t>
            </a:r>
            <a:r>
              <a:rPr lang="zh-CN" altLang="en-US" dirty="0"/>
              <a:t>自问取他</a:t>
            </a:r>
            <a:r>
              <a:rPr lang="zh-CN" altLang="en-US" dirty="0" smtClean="0"/>
              <a:t>。”同事</a:t>
            </a:r>
            <a:r>
              <a:rPr lang="zh-CN" altLang="en-US" dirty="0"/>
              <a:t>归寮</a:t>
            </a:r>
            <a:r>
              <a:rPr lang="zh-CN" altLang="en-US" dirty="0" smtClean="0"/>
              <a:t>曰：“和尚</a:t>
            </a:r>
            <a:r>
              <a:rPr lang="zh-CN" altLang="en-US" dirty="0"/>
              <a:t>道汝会</a:t>
            </a:r>
            <a:r>
              <a:rPr lang="zh-CN" altLang="en-US" dirty="0" smtClean="0"/>
              <a:t>也，教</a:t>
            </a:r>
            <a:r>
              <a:rPr lang="zh-CN" altLang="en-US" dirty="0"/>
              <a:t>我自问汝</a:t>
            </a:r>
            <a:r>
              <a:rPr lang="zh-CN" altLang="en-US" dirty="0" smtClean="0"/>
              <a:t>。”丈</a:t>
            </a:r>
            <a:r>
              <a:rPr lang="zh-CN" altLang="en-US" dirty="0"/>
              <a:t>乃呵呵大笑。同事</a:t>
            </a:r>
            <a:r>
              <a:rPr lang="zh-CN" altLang="en-US" dirty="0" smtClean="0"/>
              <a:t>曰：“适</a:t>
            </a:r>
            <a:r>
              <a:rPr lang="zh-CN" altLang="en-US" dirty="0"/>
              <a:t>来</a:t>
            </a:r>
            <a:r>
              <a:rPr lang="zh-CN" altLang="en-US" dirty="0" smtClean="0"/>
              <a:t>哭，如今</a:t>
            </a:r>
            <a:r>
              <a:rPr lang="zh-CN" altLang="en-US" dirty="0"/>
              <a:t>为甚却</a:t>
            </a:r>
            <a:r>
              <a:rPr lang="zh-CN" altLang="en-US" dirty="0" smtClean="0"/>
              <a:t>笑？”丈曰：“适</a:t>
            </a:r>
            <a:r>
              <a:rPr lang="zh-CN" altLang="en-US" dirty="0"/>
              <a:t>来</a:t>
            </a:r>
            <a:r>
              <a:rPr lang="zh-CN" altLang="en-US" dirty="0" smtClean="0"/>
              <a:t>哭，如今</a:t>
            </a:r>
            <a:r>
              <a:rPr lang="zh-CN" altLang="en-US" dirty="0"/>
              <a:t>笑</a:t>
            </a:r>
            <a:r>
              <a:rPr lang="zh-CN" altLang="en-US" dirty="0" smtClean="0"/>
              <a:t>。”同事</a:t>
            </a:r>
            <a:r>
              <a:rPr lang="zh-CN" altLang="en-US" dirty="0"/>
              <a:t>罔然。</a:t>
            </a:r>
            <a:r>
              <a:rPr lang="zh-CN" altLang="en-US" dirty="0" smtClean="0"/>
              <a:t>次日，马</a:t>
            </a:r>
            <a:r>
              <a:rPr lang="zh-CN" altLang="en-US" dirty="0"/>
              <a:t>祖</a:t>
            </a:r>
            <a:r>
              <a:rPr lang="zh-CN" altLang="en-US" dirty="0" smtClean="0"/>
              <a:t>升堂，众才集，丈</a:t>
            </a:r>
            <a:r>
              <a:rPr lang="zh-CN" altLang="en-US" dirty="0"/>
              <a:t>出卷却</a:t>
            </a:r>
            <a:r>
              <a:rPr lang="zh-CN" altLang="en-US" dirty="0" smtClean="0"/>
              <a:t>席，祖</a:t>
            </a:r>
            <a:r>
              <a:rPr lang="zh-CN" altLang="en-US" dirty="0"/>
              <a:t>便下座。丈随至</a:t>
            </a:r>
            <a:r>
              <a:rPr lang="zh-CN" altLang="en-US" dirty="0" smtClean="0"/>
              <a:t>方丈，祖曰：“我</a:t>
            </a:r>
            <a:r>
              <a:rPr lang="zh-CN" altLang="en-US" dirty="0"/>
              <a:t>适来未曾</a:t>
            </a:r>
            <a:r>
              <a:rPr lang="zh-CN" altLang="en-US" dirty="0" smtClean="0"/>
              <a:t>说话，汝</a:t>
            </a:r>
            <a:r>
              <a:rPr lang="zh-CN" altLang="en-US" dirty="0"/>
              <a:t>为甚便卷却</a:t>
            </a:r>
            <a:r>
              <a:rPr lang="zh-CN" altLang="en-US" dirty="0" smtClean="0"/>
              <a:t>席？”丈曰：“昨日</a:t>
            </a:r>
            <a:r>
              <a:rPr lang="zh-CN" altLang="en-US" dirty="0"/>
              <a:t>被和尚搊得鼻孔痛</a:t>
            </a:r>
            <a:r>
              <a:rPr lang="zh-CN" altLang="en-US" dirty="0" smtClean="0"/>
              <a:t>。”祖曰：“汝</a:t>
            </a:r>
            <a:r>
              <a:rPr lang="zh-CN" altLang="en-US" dirty="0"/>
              <a:t>昨日向甚处</a:t>
            </a:r>
            <a:r>
              <a:rPr lang="zh-CN" altLang="en-US" dirty="0" smtClean="0"/>
              <a:t>留心？”丈曰：“鼻孔</a:t>
            </a:r>
            <a:r>
              <a:rPr lang="zh-CN" altLang="en-US" dirty="0"/>
              <a:t>今日又不痛也</a:t>
            </a:r>
            <a:r>
              <a:rPr lang="zh-CN" altLang="en-US" dirty="0" smtClean="0"/>
              <a:t>。”祖曰：“汝</a:t>
            </a:r>
            <a:r>
              <a:rPr lang="zh-CN" altLang="en-US" dirty="0"/>
              <a:t>深明昨日事</a:t>
            </a:r>
            <a:r>
              <a:rPr lang="zh-CN" altLang="en-US" dirty="0" smtClean="0"/>
              <a:t>。”丈</a:t>
            </a:r>
            <a:r>
              <a:rPr lang="zh-CN" altLang="en-US" dirty="0"/>
              <a:t>作礼而退。</a:t>
            </a:r>
          </a:p>
        </p:txBody>
      </p:sp>
    </p:spTree>
    <p:extLst>
      <p:ext uri="{BB962C8B-B14F-4D97-AF65-F5344CB8AC3E}">
        <p14:creationId xmlns:p14="http://schemas.microsoft.com/office/powerpoint/2010/main" val="161733486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66936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  <a:buNone/>
              <a:defRPr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、富楼那观舌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识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  <a:buNone/>
              <a:defRPr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富楼那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弥多罗尼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（满慈子）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即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从座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起，顶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礼佛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足，而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白佛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言：“我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旷劫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来，辩才无碍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宣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说苦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空，深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达实相。如是乃至恒沙如来秘密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法门，我于众中微妙开示，得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无所畏。世尊知我有大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辩才，以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音声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轮，教我发扬。我于佛前，助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佛转轮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（长水：如来知我有辩才智，遂教我以口轮说法。此则示令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不以生灭心行说实相法，故能随说法净，即智慧净；随智慧净，即其心净也。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“师子吼”者，无畏说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也）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。因师子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吼，成阿罗汉，世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尊印我说法无上。 佛问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圆通，我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以法音降伏魔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怨，消灭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诸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漏，斯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为第一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（长水：内以禅定智慧伏断爱见，外以神通说法降制魔外，则涅槃城存，三宝不绝也）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。”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063722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3"/>
            <a:ext cx="8928992" cy="626469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zh-CN" b="1" dirty="0" smtClean="0">
                <a:latin typeface="+mn-ea"/>
              </a:rPr>
              <a:t>    </a:t>
            </a:r>
            <a:r>
              <a:rPr lang="en-US" altLang="zh-CN" dirty="0" smtClean="0">
                <a:latin typeface="+mn-ea"/>
              </a:rPr>
              <a:t>【</a:t>
            </a:r>
            <a:r>
              <a:rPr lang="zh-CN" altLang="en-US" dirty="0">
                <a:latin typeface="+mn-ea"/>
              </a:rPr>
              <a:t>按</a:t>
            </a:r>
            <a:r>
              <a:rPr lang="en-US" altLang="zh-CN" dirty="0">
                <a:latin typeface="+mn-ea"/>
              </a:rPr>
              <a:t>】</a:t>
            </a:r>
            <a:r>
              <a:rPr lang="zh-CN" altLang="en-US" dirty="0">
                <a:latin typeface="+mn-ea"/>
              </a:rPr>
              <a:t>憨山云：此由舌识而入者也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</a:t>
            </a:r>
            <a:r>
              <a:rPr lang="zh-CN" altLang="en-US" dirty="0" smtClean="0">
                <a:latin typeface="+mn-ea"/>
              </a:rPr>
              <a:t>富</a:t>
            </a:r>
            <a:r>
              <a:rPr lang="zh-CN" altLang="en-US" dirty="0">
                <a:latin typeface="+mn-ea"/>
              </a:rPr>
              <a:t>楼</a:t>
            </a:r>
            <a:r>
              <a:rPr lang="zh-CN" altLang="en-US" dirty="0" smtClean="0">
                <a:latin typeface="+mn-ea"/>
              </a:rPr>
              <a:t>那此云满。弥多罗，此云慈。尼，女称，乃其母也。从旷劫来辩才无碍，则宿因已深。宣说苦空四谛生灭之法，而能达于实相，是谓微妙开示者也。以舌识宣扬妙法而得漏尽，是所谓善解法义，随说悟入。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endParaRPr lang="en-US" altLang="zh-CN" dirty="0">
              <a:latin typeface="+mn-ea"/>
            </a:endParaRPr>
          </a:p>
          <a:p>
            <a:pPr marL="0" indent="0">
              <a:buNone/>
            </a:pPr>
            <a:r>
              <a:rPr lang="zh-CN" altLang="en-US" dirty="0" smtClean="0">
                <a:latin typeface="+mn-ea"/>
              </a:rPr>
              <a:t>    蕅</a:t>
            </a:r>
            <a:r>
              <a:rPr lang="zh-CN" altLang="en-US" dirty="0">
                <a:latin typeface="+mn-ea"/>
              </a:rPr>
              <a:t>益云</a:t>
            </a:r>
            <a:r>
              <a:rPr lang="zh-CN" altLang="en-US" dirty="0" smtClean="0">
                <a:latin typeface="+mn-ea"/>
              </a:rPr>
              <a:t>：境通</a:t>
            </a:r>
            <a:r>
              <a:rPr lang="zh-CN" altLang="en-US" dirty="0">
                <a:latin typeface="+mn-ea"/>
              </a:rPr>
              <a:t>别者，舌根有二功能：一尝味，二语言。舌识亦有二种功能：一分别诸味，二具足四辩，所谓法无碍辩，义无碍辩，辞无碍辩，乐说无碍辩，皆是清净舌识。与同时意识之力，具足种种名句法味，今不取分别诸味，乃取无碍辩才，其境别也。</a:t>
            </a:r>
            <a:r>
              <a:rPr lang="en-US" altLang="zh-CN" dirty="0" smtClean="0">
                <a:latin typeface="+mn-ea"/>
              </a:rPr>
              <a:t>……</a:t>
            </a:r>
            <a:r>
              <a:rPr lang="zh-CN" altLang="en-US" dirty="0" smtClean="0">
                <a:latin typeface="+mn-ea"/>
              </a:rPr>
              <a:t>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0050294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88640"/>
            <a:ext cx="8856984" cy="49685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 smtClean="0"/>
              <a:t>         《</a:t>
            </a:r>
            <a:r>
              <a:rPr lang="zh-CN" altLang="en-US" dirty="0"/>
              <a:t>宗通</a:t>
            </a:r>
            <a:r>
              <a:rPr lang="en-US" altLang="zh-CN" dirty="0"/>
              <a:t>》</a:t>
            </a:r>
            <a:r>
              <a:rPr lang="zh-CN" altLang="en-US" dirty="0"/>
              <a:t>：此取舌根宣扬圆满一千二百功德，故不以尝味显舌识也。了知苦无苦相，空无空相，名为深达实相。即于苦空宣说实相，是为秘密法门，微妙开示，洞彻法源，故得无畏。佛以身口意三轮，应物无滞，满慈子仅以音声轮，成阿罗汉，内则销灭诸漏，密证实相，外则广宣秘密，降伏魔怨，辩才无碍，说法第一，皆由舌识而得圆通者也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656528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856984" cy="60095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        亮座</a:t>
            </a:r>
            <a:r>
              <a:rPr lang="zh-CN" altLang="en-US" dirty="0"/>
              <a:t>主参</a:t>
            </a:r>
            <a:r>
              <a:rPr lang="zh-CN" altLang="en-US" dirty="0" smtClean="0"/>
              <a:t>马祖，祖</a:t>
            </a:r>
            <a:r>
              <a:rPr lang="zh-CN" altLang="en-US" dirty="0"/>
              <a:t>问</a:t>
            </a:r>
            <a:r>
              <a:rPr lang="zh-CN" altLang="en-US" dirty="0" smtClean="0"/>
              <a:t>曰：“见</a:t>
            </a:r>
            <a:r>
              <a:rPr lang="zh-CN" altLang="en-US" dirty="0"/>
              <a:t>说座主大讲得经</a:t>
            </a:r>
            <a:r>
              <a:rPr lang="zh-CN" altLang="en-US" dirty="0" smtClean="0"/>
              <a:t>论，是否？”亮云：“不敢。”祖云：“将甚么讲？”亮云：“将</a:t>
            </a:r>
            <a:r>
              <a:rPr lang="zh-CN" altLang="en-US" dirty="0"/>
              <a:t>心讲</a:t>
            </a:r>
            <a:r>
              <a:rPr lang="zh-CN" altLang="en-US" dirty="0" smtClean="0"/>
              <a:t>。”</a:t>
            </a:r>
            <a:r>
              <a:rPr lang="zh-CN" altLang="en-US" dirty="0" smtClean="0">
                <a:solidFill>
                  <a:srgbClr val="0000FF"/>
                </a:solidFill>
              </a:rPr>
              <a:t>（按：认识心为真）</a:t>
            </a:r>
            <a:r>
              <a:rPr lang="zh-CN" altLang="en-US" dirty="0" smtClean="0"/>
              <a:t>祖曰：“心</a:t>
            </a:r>
            <a:r>
              <a:rPr lang="zh-CN" altLang="en-US" dirty="0"/>
              <a:t>如工伎</a:t>
            </a:r>
            <a:r>
              <a:rPr lang="zh-CN" altLang="en-US" dirty="0" smtClean="0"/>
              <a:t>儿，意</a:t>
            </a:r>
            <a:r>
              <a:rPr lang="zh-CN" altLang="en-US" dirty="0"/>
              <a:t>如和伎</a:t>
            </a:r>
            <a:r>
              <a:rPr lang="zh-CN" altLang="en-US" dirty="0" smtClean="0"/>
              <a:t>者，争</a:t>
            </a:r>
            <a:r>
              <a:rPr lang="zh-CN" altLang="en-US" dirty="0"/>
              <a:t>解讲得</a:t>
            </a:r>
            <a:r>
              <a:rPr lang="zh-CN" altLang="en-US" dirty="0" smtClean="0"/>
              <a:t>经！”亮</a:t>
            </a:r>
            <a:r>
              <a:rPr lang="zh-CN" altLang="en-US" dirty="0"/>
              <a:t>抗声</a:t>
            </a:r>
            <a:r>
              <a:rPr lang="zh-CN" altLang="en-US" dirty="0" smtClean="0"/>
              <a:t>曰：“心</a:t>
            </a:r>
            <a:r>
              <a:rPr lang="zh-CN" altLang="en-US" dirty="0"/>
              <a:t>既讲</a:t>
            </a:r>
            <a:r>
              <a:rPr lang="zh-CN" altLang="en-US" dirty="0" smtClean="0"/>
              <a:t>不得，虗</a:t>
            </a:r>
            <a:r>
              <a:rPr lang="zh-CN" altLang="en-US" dirty="0"/>
              <a:t>空莫讲得</a:t>
            </a:r>
            <a:r>
              <a:rPr lang="zh-CN" altLang="en-US" dirty="0" smtClean="0"/>
              <a:t>么？”祖曰：“却</a:t>
            </a:r>
            <a:r>
              <a:rPr lang="zh-CN" altLang="en-US" dirty="0"/>
              <a:t>是虗空讲得</a:t>
            </a:r>
            <a:r>
              <a:rPr lang="zh-CN" altLang="en-US" dirty="0" smtClean="0"/>
              <a:t>。”亮不肯，便出，将</a:t>
            </a:r>
            <a:r>
              <a:rPr lang="zh-CN" altLang="en-US" dirty="0"/>
              <a:t>下</a:t>
            </a:r>
            <a:r>
              <a:rPr lang="zh-CN" altLang="en-US" dirty="0" smtClean="0"/>
              <a:t>阶，祖</a:t>
            </a:r>
            <a:r>
              <a:rPr lang="zh-CN" altLang="en-US" dirty="0"/>
              <a:t>召</a:t>
            </a:r>
            <a:r>
              <a:rPr lang="zh-CN" altLang="en-US" dirty="0" smtClean="0"/>
              <a:t>云：“座主！”亮回首，豁然大悟，便</a:t>
            </a:r>
            <a:r>
              <a:rPr lang="zh-CN" altLang="en-US" dirty="0"/>
              <a:t>礼拜。祖</a:t>
            </a:r>
            <a:r>
              <a:rPr lang="zh-CN" altLang="en-US" dirty="0" smtClean="0"/>
              <a:t>曰：“这</a:t>
            </a:r>
            <a:r>
              <a:rPr lang="zh-CN" altLang="en-US" dirty="0"/>
              <a:t>钝根阿</a:t>
            </a:r>
            <a:r>
              <a:rPr lang="zh-CN" altLang="en-US" dirty="0" smtClean="0"/>
              <a:t>师，礼拜</a:t>
            </a:r>
            <a:r>
              <a:rPr lang="zh-CN" altLang="en-US" dirty="0"/>
              <a:t>作</a:t>
            </a:r>
            <a:r>
              <a:rPr lang="zh-CN" altLang="en-US" dirty="0" smtClean="0"/>
              <a:t>么！”亮</a:t>
            </a:r>
            <a:r>
              <a:rPr lang="zh-CN" altLang="en-US" dirty="0"/>
              <a:t>归</a:t>
            </a:r>
            <a:r>
              <a:rPr lang="zh-CN" altLang="en-US" dirty="0" smtClean="0"/>
              <a:t>寺，告</a:t>
            </a:r>
            <a:r>
              <a:rPr lang="zh-CN" altLang="en-US" dirty="0"/>
              <a:t>听众</a:t>
            </a:r>
            <a:r>
              <a:rPr lang="zh-CN" altLang="en-US" dirty="0" smtClean="0"/>
              <a:t>曰：“某甲</a:t>
            </a:r>
            <a:r>
              <a:rPr lang="zh-CN" altLang="en-US" dirty="0"/>
              <a:t>所讲经</a:t>
            </a:r>
            <a:r>
              <a:rPr lang="zh-CN" altLang="en-US" dirty="0" smtClean="0"/>
              <a:t>论，谓</a:t>
            </a:r>
            <a:r>
              <a:rPr lang="zh-CN" altLang="en-US" dirty="0"/>
              <a:t>无人及得。今日被马大师一</a:t>
            </a:r>
            <a:r>
              <a:rPr lang="zh-CN" altLang="en-US" dirty="0" smtClean="0"/>
              <a:t>问，平日工夫，氷</a:t>
            </a:r>
            <a:r>
              <a:rPr lang="zh-CN" altLang="en-US" dirty="0"/>
              <a:t>销瓦解</a:t>
            </a:r>
            <a:r>
              <a:rPr lang="zh-CN" altLang="en-US" dirty="0" smtClean="0"/>
              <a:t>。”径</a:t>
            </a:r>
            <a:r>
              <a:rPr lang="zh-CN" altLang="en-US" dirty="0"/>
              <a:t>入</a:t>
            </a:r>
            <a:r>
              <a:rPr lang="zh-CN" altLang="en-US" dirty="0" smtClean="0"/>
              <a:t>西山，更</a:t>
            </a:r>
            <a:r>
              <a:rPr lang="zh-CN" altLang="en-US" dirty="0"/>
              <a:t>无踪迹。</a:t>
            </a:r>
          </a:p>
        </p:txBody>
      </p:sp>
    </p:spTree>
    <p:extLst>
      <p:ext uri="{BB962C8B-B14F-4D97-AF65-F5344CB8AC3E}">
        <p14:creationId xmlns:p14="http://schemas.microsoft.com/office/powerpoint/2010/main" val="417405493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8964488" cy="655272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dirty="0" smtClean="0"/>
              <a:t>         蹒</a:t>
            </a:r>
            <a:r>
              <a:rPr lang="zh-CN" altLang="en-US" dirty="0"/>
              <a:t>庵成禅师对众</a:t>
            </a:r>
            <a:r>
              <a:rPr lang="zh-CN" altLang="en-US" dirty="0" smtClean="0"/>
              <a:t>曰：“诸仁者，当</a:t>
            </a:r>
            <a:r>
              <a:rPr lang="zh-CN" altLang="en-US" dirty="0"/>
              <a:t>知我今一</a:t>
            </a:r>
            <a:r>
              <a:rPr lang="zh-CN" altLang="en-US" dirty="0" smtClean="0"/>
              <a:t>喝，能</a:t>
            </a:r>
            <a:r>
              <a:rPr lang="zh-CN" altLang="en-US" dirty="0"/>
              <a:t>入五教</a:t>
            </a:r>
            <a:r>
              <a:rPr lang="zh-CN" altLang="en-US" dirty="0" smtClean="0"/>
              <a:t>。”良久，高声</a:t>
            </a:r>
            <a:r>
              <a:rPr lang="zh-CN" altLang="en-US" dirty="0"/>
              <a:t>一</a:t>
            </a:r>
            <a:r>
              <a:rPr lang="zh-CN" altLang="en-US" dirty="0" smtClean="0"/>
              <a:t>喝，问曰：“还</a:t>
            </a:r>
            <a:r>
              <a:rPr lang="zh-CN" altLang="en-US" dirty="0"/>
              <a:t>闻</a:t>
            </a:r>
            <a:r>
              <a:rPr lang="zh-CN" altLang="en-US" dirty="0" smtClean="0"/>
              <a:t>么？”众曰：“闻。”成曰：“汝</a:t>
            </a:r>
            <a:r>
              <a:rPr lang="zh-CN" altLang="en-US" dirty="0"/>
              <a:t>今闻此一喝为</a:t>
            </a:r>
            <a:r>
              <a:rPr lang="zh-CN" altLang="en-US" dirty="0" smtClean="0"/>
              <a:t>有，是</a:t>
            </a:r>
            <a:r>
              <a:rPr lang="zh-CN" altLang="en-US" dirty="0"/>
              <a:t>入小乘教</a:t>
            </a:r>
            <a:r>
              <a:rPr lang="zh-CN" altLang="en-US" dirty="0" smtClean="0"/>
              <a:t>。”复</a:t>
            </a:r>
            <a:r>
              <a:rPr lang="zh-CN" altLang="en-US" dirty="0"/>
              <a:t>问</a:t>
            </a:r>
            <a:r>
              <a:rPr lang="zh-CN" altLang="en-US" dirty="0" smtClean="0"/>
              <a:t>曰：“汝</a:t>
            </a:r>
            <a:r>
              <a:rPr lang="zh-CN" altLang="en-US" dirty="0"/>
              <a:t>今还闻</a:t>
            </a:r>
            <a:r>
              <a:rPr lang="zh-CN" altLang="en-US" dirty="0" smtClean="0"/>
              <a:t>否？”曰：“不闻。”成曰：“汝</a:t>
            </a:r>
            <a:r>
              <a:rPr lang="zh-CN" altLang="en-US" dirty="0"/>
              <a:t>今不</a:t>
            </a:r>
            <a:r>
              <a:rPr lang="zh-CN" altLang="en-US" dirty="0" smtClean="0"/>
              <a:t>闻，则</a:t>
            </a:r>
            <a:r>
              <a:rPr lang="zh-CN" altLang="en-US" dirty="0"/>
              <a:t>此一喝是</a:t>
            </a:r>
            <a:r>
              <a:rPr lang="zh-CN" altLang="en-US" dirty="0" smtClean="0"/>
              <a:t>无，是</a:t>
            </a:r>
            <a:r>
              <a:rPr lang="zh-CN" altLang="en-US" dirty="0"/>
              <a:t>入大乘始教。我初喝</a:t>
            </a:r>
            <a:r>
              <a:rPr lang="zh-CN" altLang="en-US" dirty="0" smtClean="0"/>
              <a:t>时，汝</a:t>
            </a:r>
            <a:r>
              <a:rPr lang="zh-CN" altLang="en-US" dirty="0"/>
              <a:t>既道</a:t>
            </a:r>
            <a:r>
              <a:rPr lang="zh-CN" altLang="en-US" dirty="0" smtClean="0"/>
              <a:t>有，喝</a:t>
            </a:r>
            <a:r>
              <a:rPr lang="zh-CN" altLang="en-US" dirty="0"/>
              <a:t>久声</a:t>
            </a:r>
            <a:r>
              <a:rPr lang="zh-CN" altLang="en-US" dirty="0" smtClean="0"/>
              <a:t>销，汝</a:t>
            </a:r>
            <a:r>
              <a:rPr lang="zh-CN" altLang="en-US" dirty="0"/>
              <a:t>复道</a:t>
            </a:r>
            <a:r>
              <a:rPr lang="zh-CN" altLang="en-US" dirty="0" smtClean="0"/>
              <a:t>无，然</a:t>
            </a:r>
            <a:r>
              <a:rPr lang="zh-CN" altLang="en-US" dirty="0"/>
              <a:t>道无则从前是</a:t>
            </a:r>
            <a:r>
              <a:rPr lang="zh-CN" altLang="en-US" dirty="0" smtClean="0"/>
              <a:t>有，道</a:t>
            </a:r>
            <a:r>
              <a:rPr lang="zh-CN" altLang="en-US" dirty="0"/>
              <a:t>有则即今是</a:t>
            </a:r>
            <a:r>
              <a:rPr lang="zh-CN" altLang="en-US" dirty="0" smtClean="0"/>
              <a:t>无，此</a:t>
            </a:r>
            <a:r>
              <a:rPr lang="zh-CN" altLang="en-US" dirty="0"/>
              <a:t>乃不有</a:t>
            </a:r>
            <a:r>
              <a:rPr lang="zh-CN" altLang="en-US" dirty="0" smtClean="0"/>
              <a:t>不无，是</a:t>
            </a:r>
            <a:r>
              <a:rPr lang="zh-CN" altLang="en-US" dirty="0"/>
              <a:t>入大乘终教。我初有喝之</a:t>
            </a:r>
            <a:r>
              <a:rPr lang="zh-CN" altLang="en-US" dirty="0" smtClean="0"/>
              <a:t>时，有</a:t>
            </a:r>
            <a:r>
              <a:rPr lang="zh-CN" altLang="en-US" dirty="0"/>
              <a:t>非是</a:t>
            </a:r>
            <a:r>
              <a:rPr lang="zh-CN" altLang="en-US" dirty="0" smtClean="0"/>
              <a:t>有，因</a:t>
            </a:r>
            <a:r>
              <a:rPr lang="zh-CN" altLang="en-US" dirty="0"/>
              <a:t>无故</a:t>
            </a:r>
            <a:r>
              <a:rPr lang="zh-CN" altLang="en-US" dirty="0" smtClean="0"/>
              <a:t>有；无</a:t>
            </a:r>
            <a:r>
              <a:rPr lang="zh-CN" altLang="en-US" dirty="0"/>
              <a:t>喝之</a:t>
            </a:r>
            <a:r>
              <a:rPr lang="zh-CN" altLang="en-US" dirty="0" smtClean="0"/>
              <a:t>时，无非</a:t>
            </a:r>
            <a:r>
              <a:rPr lang="zh-CN" altLang="en-US" dirty="0"/>
              <a:t>是</a:t>
            </a:r>
            <a:r>
              <a:rPr lang="zh-CN" altLang="en-US" dirty="0" smtClean="0"/>
              <a:t>无，因</a:t>
            </a:r>
            <a:r>
              <a:rPr lang="zh-CN" altLang="en-US" dirty="0"/>
              <a:t>有故</a:t>
            </a:r>
            <a:r>
              <a:rPr lang="zh-CN" altLang="en-US" dirty="0" smtClean="0"/>
              <a:t>无；此</a:t>
            </a:r>
            <a:r>
              <a:rPr lang="zh-CN" altLang="en-US" dirty="0"/>
              <a:t>乃即有即</a:t>
            </a:r>
            <a:r>
              <a:rPr lang="zh-CN" altLang="en-US" dirty="0" smtClean="0"/>
              <a:t>无，是</a:t>
            </a:r>
            <a:r>
              <a:rPr lang="zh-CN" altLang="en-US" dirty="0"/>
              <a:t>入顿教。我于一喝不作一喝</a:t>
            </a:r>
            <a:r>
              <a:rPr lang="zh-CN" altLang="en-US" dirty="0" smtClean="0"/>
              <a:t>用，有</a:t>
            </a:r>
            <a:r>
              <a:rPr lang="zh-CN" altLang="en-US" dirty="0"/>
              <a:t>无不</a:t>
            </a:r>
            <a:r>
              <a:rPr lang="zh-CN" altLang="en-US" dirty="0" smtClean="0"/>
              <a:t>立，悟</a:t>
            </a:r>
            <a:r>
              <a:rPr lang="zh-CN" altLang="en-US" dirty="0"/>
              <a:t>解两</a:t>
            </a:r>
            <a:r>
              <a:rPr lang="zh-CN" altLang="en-US" dirty="0" smtClean="0"/>
              <a:t>忘，道</a:t>
            </a:r>
            <a:r>
              <a:rPr lang="zh-CN" altLang="en-US" dirty="0"/>
              <a:t>有之</a:t>
            </a:r>
            <a:r>
              <a:rPr lang="zh-CN" altLang="en-US" dirty="0" smtClean="0"/>
              <a:t>时，纤毫</a:t>
            </a:r>
            <a:r>
              <a:rPr lang="zh-CN" altLang="en-US" dirty="0"/>
              <a:t>不</a:t>
            </a:r>
            <a:r>
              <a:rPr lang="zh-CN" altLang="en-US" dirty="0" smtClean="0"/>
              <a:t>立，道</a:t>
            </a:r>
            <a:r>
              <a:rPr lang="zh-CN" altLang="en-US" dirty="0"/>
              <a:t>无之</a:t>
            </a:r>
            <a:r>
              <a:rPr lang="zh-CN" altLang="en-US" dirty="0" smtClean="0"/>
              <a:t>时，横</a:t>
            </a:r>
            <a:r>
              <a:rPr lang="zh-CN" altLang="en-US" dirty="0"/>
              <a:t>徧虗</a:t>
            </a:r>
            <a:r>
              <a:rPr lang="zh-CN" altLang="en-US" dirty="0" smtClean="0"/>
              <a:t>空，即</a:t>
            </a:r>
            <a:r>
              <a:rPr lang="zh-CN" altLang="en-US" dirty="0"/>
              <a:t>此一</a:t>
            </a:r>
            <a:r>
              <a:rPr lang="zh-CN" altLang="en-US" dirty="0" smtClean="0"/>
              <a:t>喝即</a:t>
            </a:r>
            <a:r>
              <a:rPr lang="zh-CN" altLang="en-US" dirty="0"/>
              <a:t>百千万亿</a:t>
            </a:r>
            <a:r>
              <a:rPr lang="zh-CN" altLang="en-US" dirty="0" smtClean="0"/>
              <a:t>喝，百千万亿喝即</a:t>
            </a:r>
            <a:r>
              <a:rPr lang="zh-CN" altLang="en-US" dirty="0"/>
              <a:t>此一</a:t>
            </a:r>
            <a:r>
              <a:rPr lang="zh-CN" altLang="en-US" dirty="0" smtClean="0"/>
              <a:t>喝，是</a:t>
            </a:r>
            <a:r>
              <a:rPr lang="zh-CN" altLang="en-US" dirty="0"/>
              <a:t>入圆教</a:t>
            </a:r>
            <a:r>
              <a:rPr lang="zh-CN" altLang="en-US" dirty="0" smtClean="0"/>
              <a:t>。”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3413886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36496" cy="6858000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None/>
              <a:defRPr/>
            </a:pPr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、优波离观身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识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  <a:buNone/>
              <a:defRPr/>
            </a:pP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优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波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离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（“近执”，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如来为太子时，亲近执事之臣）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即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从座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起，顶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礼佛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足，而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白佛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言：“我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亲随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佛，逾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城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出家，亲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观如来六年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勤苦，亲见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如来降伏诸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魔，制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诸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外道，解脱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世间贪欲诸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漏。</a:t>
            </a:r>
            <a:r>
              <a:rPr lang="zh-CN" altLang="en-US" sz="24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承</a:t>
            </a:r>
            <a:r>
              <a:rPr lang="zh-CN" altLang="en-US" sz="24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佛教</a:t>
            </a:r>
            <a:r>
              <a:rPr lang="zh-CN" altLang="en-US" sz="24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戒，如是</a:t>
            </a:r>
            <a:r>
              <a:rPr lang="zh-CN" altLang="en-US" sz="24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乃至三千</a:t>
            </a:r>
            <a:r>
              <a:rPr lang="zh-CN" altLang="en-US" sz="24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威仪、八万</a:t>
            </a:r>
            <a:r>
              <a:rPr lang="zh-CN" altLang="en-US" sz="24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微细性</a:t>
            </a:r>
            <a:r>
              <a:rPr lang="zh-CN" altLang="en-US" sz="24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业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（所戒之法，体性即恶，不待制止，犯则成业，如杀盗淫妄等，是为性业）</a:t>
            </a:r>
            <a:r>
              <a:rPr lang="zh-CN" altLang="en-US" sz="24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遮</a:t>
            </a:r>
            <a:r>
              <a:rPr lang="zh-CN" altLang="en-US" sz="24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业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（若所戒之法，体性非恶，以能引令作恶，佛故遮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止，如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饮酒、食荤、垦土等，是为遮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业）</a:t>
            </a:r>
            <a:r>
              <a:rPr lang="zh-CN" altLang="en-US" sz="24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，悉</a:t>
            </a:r>
            <a:r>
              <a:rPr lang="zh-CN" altLang="en-US" sz="24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皆清净。身心寂</a:t>
            </a:r>
            <a:r>
              <a:rPr lang="zh-CN" altLang="en-US" sz="24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灭，成阿</a:t>
            </a:r>
            <a:r>
              <a:rPr lang="zh-CN" altLang="en-US" sz="24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罗汉。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我是如来众中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纲纪，亲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印我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心，持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戒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修身，众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推为上。佛问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圆通，</a:t>
            </a:r>
            <a:r>
              <a:rPr lang="zh-CN" altLang="en-US" sz="24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我</a:t>
            </a:r>
            <a:r>
              <a:rPr lang="zh-CN" altLang="en-US" sz="24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以执</a:t>
            </a:r>
            <a:r>
              <a:rPr lang="zh-CN" altLang="en-US" sz="24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身，身</a:t>
            </a:r>
            <a:r>
              <a:rPr lang="zh-CN" altLang="en-US" sz="24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得</a:t>
            </a:r>
            <a:r>
              <a:rPr lang="zh-CN" altLang="en-US" sz="24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自在，次第</a:t>
            </a:r>
            <a:r>
              <a:rPr lang="zh-CN" altLang="en-US" sz="24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执</a:t>
            </a:r>
            <a:r>
              <a:rPr lang="zh-CN" altLang="en-US" sz="24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心，心得通达，然后身心一切通利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（执，执持，持守。我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初以执身之戒，使五根及前五识，不随五尘造作，离于杂染，令身得自在；次第执持心地之戒，令心得通达，悟明无作妙戒，既无所持之戒，亦无能持之心，然后身心，于一切境通达无碍，不待执持，自然无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犯。心中若有戒可持，说明持戒的功夫未达无相）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。斯为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第一。”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66792153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36496" cy="6858000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buNone/>
              <a:defRPr/>
            </a:pPr>
            <a:r>
              <a:rPr lang="en-US" altLang="zh-CN" sz="2100" dirty="0" smtClean="0">
                <a:latin typeface="+mn-ea"/>
              </a:rPr>
              <a:t>【</a:t>
            </a:r>
            <a:r>
              <a:rPr lang="zh-CN" altLang="en-US" sz="2100" dirty="0">
                <a:latin typeface="+mn-ea"/>
              </a:rPr>
              <a:t>按</a:t>
            </a:r>
            <a:r>
              <a:rPr lang="en-US" altLang="zh-CN" sz="2100" dirty="0" smtClean="0">
                <a:latin typeface="+mn-ea"/>
              </a:rPr>
              <a:t>】</a:t>
            </a:r>
          </a:p>
          <a:p>
            <a:pPr>
              <a:lnSpc>
                <a:spcPct val="120000"/>
              </a:lnSpc>
              <a:buNone/>
              <a:defRPr/>
            </a:pPr>
            <a:r>
              <a:rPr lang="en-US" altLang="zh-CN" sz="2100" dirty="0">
                <a:latin typeface="+mn-ea"/>
              </a:rPr>
              <a:t> </a:t>
            </a:r>
            <a:r>
              <a:rPr lang="en-US" altLang="zh-CN" sz="2100" dirty="0" smtClean="0">
                <a:latin typeface="+mn-ea"/>
              </a:rPr>
              <a:t>      </a:t>
            </a:r>
            <a:r>
              <a:rPr lang="zh-CN" altLang="en-US" sz="2100" b="1" dirty="0">
                <a:latin typeface="黑体" pitchFamily="49" charset="-122"/>
                <a:ea typeface="黑体" pitchFamily="49" charset="-122"/>
              </a:rPr>
              <a:t>长水：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由持戒故不犯诸尘，尘既不生，身亦无得，故身寂灭。我身不有，我心何依。根尘既亡，心无所有，故亦寂灭。如是诸法一时清净，唯一宝觉，本来无染，真持戒耳，由是获证</a:t>
            </a:r>
            <a:r>
              <a:rPr lang="zh-CN" altLang="en-US" sz="2100" dirty="0" smtClean="0">
                <a:solidFill>
                  <a:srgbClr val="FF0000"/>
                </a:solidFill>
                <a:latin typeface="+mn-ea"/>
              </a:rPr>
              <a:t>。</a:t>
            </a:r>
            <a:r>
              <a:rPr lang="en-US" altLang="zh-CN" sz="2100" dirty="0" smtClean="0">
                <a:solidFill>
                  <a:srgbClr val="FF0000"/>
                </a:solidFill>
                <a:latin typeface="+mn-ea"/>
              </a:rPr>
              <a:t>……</a:t>
            </a:r>
            <a:r>
              <a:rPr lang="zh-CN" altLang="en-US" sz="2100" dirty="0" smtClean="0">
                <a:solidFill>
                  <a:srgbClr val="FF0000"/>
                </a:solidFill>
                <a:latin typeface="+mn-ea"/>
              </a:rPr>
              <a:t>持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戒修身，禁防尘染，观身实相，尘自不生，能分别心，依何所有？是故身心通达自在</a:t>
            </a:r>
            <a:r>
              <a:rPr lang="zh-CN" altLang="en-US" sz="2100" dirty="0" smtClean="0">
                <a:solidFill>
                  <a:srgbClr val="FF0000"/>
                </a:solidFill>
                <a:latin typeface="+mn-ea"/>
              </a:rPr>
              <a:t>。</a:t>
            </a:r>
            <a:endParaRPr lang="en-US" altLang="zh-CN" sz="2100" dirty="0" smtClean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20000"/>
              </a:lnSpc>
              <a:buNone/>
              <a:defRPr/>
            </a:pPr>
            <a:r>
              <a:rPr lang="en-US" altLang="zh-CN" sz="2100" dirty="0">
                <a:latin typeface="+mn-ea"/>
              </a:rPr>
              <a:t> </a:t>
            </a:r>
            <a:r>
              <a:rPr lang="en-US" altLang="zh-CN" sz="2100" dirty="0" smtClean="0">
                <a:latin typeface="+mn-ea"/>
              </a:rPr>
              <a:t>      </a:t>
            </a:r>
            <a:r>
              <a:rPr lang="zh-CN" altLang="en-US" sz="2100" b="1" dirty="0" smtClean="0">
                <a:latin typeface="黑体" pitchFamily="49" charset="-122"/>
                <a:ea typeface="黑体" pitchFamily="49" charset="-122"/>
              </a:rPr>
              <a:t>憨山：</a:t>
            </a:r>
            <a:r>
              <a:rPr lang="zh-CN" altLang="en-US" sz="2100" dirty="0">
                <a:latin typeface="+mn-ea"/>
              </a:rPr>
              <a:t>此由身识而入者也。优波离，此云近执。如来为太子时，亲近执事之臣也。谓杀盗淫妄，性本是罪，不待制止，犯而成业，故云性业。其馀即因过始制，制前犯即无罪，故云遮业。</a:t>
            </a:r>
            <a:endParaRPr lang="en-US" altLang="zh-CN" sz="2100" dirty="0">
              <a:latin typeface="+mn-ea"/>
            </a:endParaRPr>
          </a:p>
          <a:p>
            <a:pPr>
              <a:lnSpc>
                <a:spcPct val="120000"/>
              </a:lnSpc>
              <a:buNone/>
              <a:defRPr/>
            </a:pPr>
            <a:r>
              <a:rPr lang="en-US" altLang="zh-CN" sz="2100" dirty="0">
                <a:latin typeface="+mn-ea"/>
              </a:rPr>
              <a:t>      </a:t>
            </a:r>
            <a:r>
              <a:rPr lang="zh-CN" altLang="en-US" sz="2100" dirty="0">
                <a:latin typeface="+mn-ea"/>
              </a:rPr>
              <a:t>以二业既空，故身心寂灭；以身戒圆明，故身自在；心戒圆明，故心自在</a:t>
            </a:r>
            <a:r>
              <a:rPr lang="zh-CN" altLang="en-US" sz="2100" dirty="0" smtClean="0">
                <a:latin typeface="+mn-ea"/>
              </a:rPr>
              <a:t>。</a:t>
            </a:r>
            <a:endParaRPr lang="en-US" altLang="zh-CN" sz="2100" dirty="0">
              <a:latin typeface="+mn-ea"/>
            </a:endParaRPr>
          </a:p>
          <a:p>
            <a:pPr>
              <a:lnSpc>
                <a:spcPct val="120000"/>
              </a:lnSpc>
              <a:buNone/>
              <a:defRPr/>
            </a:pPr>
            <a:r>
              <a:rPr lang="zh-CN" altLang="en-US" sz="2100" dirty="0" smtClean="0">
                <a:latin typeface="+mn-ea"/>
              </a:rPr>
              <a:t>       </a:t>
            </a:r>
            <a:r>
              <a:rPr lang="zh-CN" altLang="en-US" sz="2100" b="1" dirty="0" smtClean="0">
                <a:latin typeface="黑体" pitchFamily="49" charset="-122"/>
                <a:ea typeface="黑体" pitchFamily="49" charset="-122"/>
              </a:rPr>
              <a:t>蕅益：</a:t>
            </a:r>
            <a:r>
              <a:rPr lang="en-US" altLang="zh-CN" sz="2100" dirty="0" smtClean="0">
                <a:latin typeface="+mn-ea"/>
              </a:rPr>
              <a:t>……</a:t>
            </a:r>
            <a:r>
              <a:rPr lang="zh-CN" altLang="en-US" sz="2100" dirty="0">
                <a:latin typeface="+mn-ea"/>
              </a:rPr>
              <a:t>言三千威仪者，行住坐卧，各二百五十戒，共成一千，以对三聚，即成三千。言八万微细者，以三千威仪，历身口七支，共成二万一千；约贪分、嗔分、痴分等分烦恼，以论对治，故有八万四千，今特举大数耳。</a:t>
            </a:r>
          </a:p>
          <a:p>
            <a:pPr>
              <a:lnSpc>
                <a:spcPct val="120000"/>
              </a:lnSpc>
              <a:buNone/>
              <a:defRPr/>
            </a:pPr>
            <a:r>
              <a:rPr lang="zh-CN" altLang="en-US" sz="2100" dirty="0">
                <a:latin typeface="+mn-ea"/>
              </a:rPr>
              <a:t>      </a:t>
            </a:r>
            <a:r>
              <a:rPr lang="zh-CN" altLang="en-US" sz="2100" dirty="0" smtClean="0">
                <a:latin typeface="+mn-ea"/>
              </a:rPr>
              <a:t>言</a:t>
            </a:r>
            <a:r>
              <a:rPr lang="zh-CN" altLang="en-US" sz="2100" dirty="0">
                <a:latin typeface="+mn-ea"/>
              </a:rPr>
              <a:t>性业者，无论受与不受，犯之法尔有罪，如杀盗、邪淫、妄语等是也。言遮业者，佛为行人既遮制后，犯则有罪，如饮酒及非时食等是也。</a:t>
            </a:r>
            <a:r>
              <a:rPr lang="en-US" altLang="zh-CN" sz="2100" dirty="0" smtClean="0">
                <a:latin typeface="+mn-ea"/>
              </a:rPr>
              <a:t>……</a:t>
            </a:r>
            <a:endParaRPr lang="zh-CN" altLang="en-US" sz="2100" dirty="0"/>
          </a:p>
        </p:txBody>
      </p:sp>
    </p:spTree>
    <p:extLst>
      <p:ext uri="{BB962C8B-B14F-4D97-AF65-F5344CB8AC3E}">
        <p14:creationId xmlns:p14="http://schemas.microsoft.com/office/powerpoint/2010/main" val="177959296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6480720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dirty="0" smtClean="0"/>
              <a:t>        《</a:t>
            </a:r>
            <a:r>
              <a:rPr lang="zh-CN" altLang="en-US" dirty="0"/>
              <a:t>宗通</a:t>
            </a:r>
            <a:r>
              <a:rPr lang="en-US" altLang="zh-CN" dirty="0"/>
              <a:t>》</a:t>
            </a:r>
            <a:r>
              <a:rPr lang="zh-CN" altLang="en-US" dirty="0"/>
              <a:t>：如来六年勤苦，凡外道所不能行者，佛悉行之，故能制诸外道。又解脱世间贪欲诸漏，故魔不能娆，即以兵兵之，悉化为莲华，而诸魔伏，皆由身执戒行，三千八万，无不圆满，所以魔外拱手而叹服也。</a:t>
            </a:r>
            <a:r>
              <a:rPr lang="en-US" altLang="zh-CN" dirty="0"/>
              <a:t>……</a:t>
            </a:r>
            <a:r>
              <a:rPr lang="zh-CN" altLang="en-US" dirty="0"/>
              <a:t>佛制此律，教戒沙门，令其身心俱获清净。浊边过患，如杀盗淫妄，性元是罪，不待制止，犯即成业，故曰性业。余因过始制，制前犯即无罪，故曰遮业。二业悉除，即得寂灭。始以执身，身得自在，性业清净之谓也。次第执心心得通达，遮业清净之谓也。执身而及于心者，心为身识，身识既灭，故真智现前，净戒有智慧，便得第一道。此优婆离持戒第一为众纲纪也。至身心一切通利，盖进乎悟矣，岂徒身之执乎哉！</a:t>
            </a:r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6434184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36496" cy="6858000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婆</a:t>
            </a:r>
            <a:r>
              <a:rPr lang="zh-CN" altLang="en-US" dirty="0"/>
              <a:t>修盘头尊</a:t>
            </a:r>
            <a:r>
              <a:rPr lang="zh-CN" altLang="en-US" dirty="0" smtClean="0"/>
              <a:t>者，此</a:t>
            </a:r>
            <a:r>
              <a:rPr lang="zh-CN" altLang="en-US" dirty="0"/>
              <a:t>云徧</a:t>
            </a:r>
            <a:r>
              <a:rPr lang="zh-CN" altLang="en-US" dirty="0" smtClean="0"/>
              <a:t>行，常</a:t>
            </a:r>
            <a:r>
              <a:rPr lang="zh-CN" altLang="en-US" dirty="0"/>
              <a:t>一食不</a:t>
            </a:r>
            <a:r>
              <a:rPr lang="zh-CN" altLang="en-US" dirty="0" smtClean="0"/>
              <a:t>卧，六时礼佛，清净</a:t>
            </a:r>
            <a:r>
              <a:rPr lang="zh-CN" altLang="en-US" dirty="0"/>
              <a:t>无</a:t>
            </a:r>
            <a:r>
              <a:rPr lang="zh-CN" altLang="en-US" dirty="0" smtClean="0"/>
              <a:t>欲，为</a:t>
            </a:r>
            <a:r>
              <a:rPr lang="zh-CN" altLang="en-US" dirty="0"/>
              <a:t>众所归。二十祖阇夜多尊</a:t>
            </a:r>
            <a:r>
              <a:rPr lang="zh-CN" altLang="en-US" dirty="0" smtClean="0"/>
              <a:t>者，将</a:t>
            </a:r>
            <a:r>
              <a:rPr lang="zh-CN" altLang="en-US" dirty="0"/>
              <a:t>欲度</a:t>
            </a:r>
            <a:r>
              <a:rPr lang="zh-CN" altLang="en-US" dirty="0" smtClean="0"/>
              <a:t>之，先</a:t>
            </a:r>
            <a:r>
              <a:rPr lang="zh-CN" altLang="en-US" dirty="0"/>
              <a:t>问彼众</a:t>
            </a:r>
            <a:r>
              <a:rPr lang="zh-CN" altLang="en-US" dirty="0" smtClean="0"/>
              <a:t>曰：“此</a:t>
            </a:r>
            <a:r>
              <a:rPr lang="zh-CN" altLang="en-US" dirty="0"/>
              <a:t>徧行</a:t>
            </a:r>
            <a:r>
              <a:rPr lang="zh-CN" altLang="en-US" dirty="0" smtClean="0"/>
              <a:t>头陀，能</a:t>
            </a:r>
            <a:r>
              <a:rPr lang="zh-CN" altLang="en-US" dirty="0"/>
              <a:t>修梵</a:t>
            </a:r>
            <a:r>
              <a:rPr lang="zh-CN" altLang="en-US" dirty="0" smtClean="0"/>
              <a:t>行，可</a:t>
            </a:r>
            <a:r>
              <a:rPr lang="zh-CN" altLang="en-US" dirty="0"/>
              <a:t>得佛道</a:t>
            </a:r>
            <a:r>
              <a:rPr lang="zh-CN" altLang="en-US" dirty="0" smtClean="0"/>
              <a:t>乎？”众曰：“我</a:t>
            </a:r>
            <a:r>
              <a:rPr lang="zh-CN" altLang="en-US" dirty="0"/>
              <a:t>师</a:t>
            </a:r>
            <a:r>
              <a:rPr lang="zh-CN" altLang="en-US" dirty="0" smtClean="0"/>
              <a:t>精进，何故不可！”祖曰：“汝</a:t>
            </a:r>
            <a:r>
              <a:rPr lang="zh-CN" altLang="en-US" dirty="0"/>
              <a:t>师与道远</a:t>
            </a:r>
            <a:r>
              <a:rPr lang="zh-CN" altLang="en-US" dirty="0" smtClean="0"/>
              <a:t>矣！设使</a:t>
            </a:r>
            <a:r>
              <a:rPr lang="zh-CN" altLang="en-US" dirty="0"/>
              <a:t>苦行历于尘</a:t>
            </a:r>
            <a:r>
              <a:rPr lang="zh-CN" altLang="en-US" dirty="0" smtClean="0"/>
              <a:t>劫，皆</a:t>
            </a:r>
            <a:r>
              <a:rPr lang="zh-CN" altLang="en-US" dirty="0"/>
              <a:t>虗妄之本也</a:t>
            </a:r>
            <a:r>
              <a:rPr lang="zh-CN" altLang="en-US" dirty="0" smtClean="0"/>
              <a:t>。”众曰：“尊</a:t>
            </a:r>
            <a:r>
              <a:rPr lang="zh-CN" altLang="en-US" dirty="0"/>
              <a:t>者蕴何德行而议我</a:t>
            </a:r>
            <a:r>
              <a:rPr lang="zh-CN" altLang="en-US" dirty="0" smtClean="0"/>
              <a:t>师？”祖曰：“我</a:t>
            </a:r>
            <a:r>
              <a:rPr lang="zh-CN" altLang="en-US" dirty="0"/>
              <a:t>不求</a:t>
            </a:r>
            <a:r>
              <a:rPr lang="zh-CN" altLang="en-US" dirty="0" smtClean="0"/>
              <a:t>道，亦</a:t>
            </a:r>
            <a:r>
              <a:rPr lang="zh-CN" altLang="en-US" dirty="0"/>
              <a:t>不颠倒。我不</a:t>
            </a:r>
            <a:r>
              <a:rPr lang="zh-CN" altLang="en-US" dirty="0" smtClean="0"/>
              <a:t>礼佛，亦</a:t>
            </a:r>
            <a:r>
              <a:rPr lang="zh-CN" altLang="en-US" dirty="0"/>
              <a:t>不轻慢。我不长</a:t>
            </a:r>
            <a:r>
              <a:rPr lang="zh-CN" altLang="en-US" dirty="0" smtClean="0"/>
              <a:t>坐，亦</a:t>
            </a:r>
            <a:r>
              <a:rPr lang="zh-CN" altLang="en-US" dirty="0"/>
              <a:t>不懈怠。我不一</a:t>
            </a:r>
            <a:r>
              <a:rPr lang="zh-CN" altLang="en-US" dirty="0" smtClean="0"/>
              <a:t>食，亦</a:t>
            </a:r>
            <a:r>
              <a:rPr lang="zh-CN" altLang="en-US" dirty="0"/>
              <a:t>不杂食。我不</a:t>
            </a:r>
            <a:r>
              <a:rPr lang="zh-CN" altLang="en-US" dirty="0" smtClean="0"/>
              <a:t>知足，亦</a:t>
            </a:r>
            <a:r>
              <a:rPr lang="zh-CN" altLang="en-US" dirty="0"/>
              <a:t>不贪欲。心无所</a:t>
            </a:r>
            <a:r>
              <a:rPr lang="zh-CN" altLang="en-US" dirty="0" smtClean="0"/>
              <a:t>希，名</a:t>
            </a:r>
            <a:r>
              <a:rPr lang="zh-CN" altLang="en-US" dirty="0"/>
              <a:t>之曰道</a:t>
            </a:r>
            <a:r>
              <a:rPr lang="zh-CN" altLang="en-US" dirty="0" smtClean="0"/>
              <a:t>。”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时</a:t>
            </a:r>
            <a:r>
              <a:rPr lang="zh-CN" altLang="en-US" dirty="0"/>
              <a:t>徧行闻</a:t>
            </a:r>
            <a:r>
              <a:rPr lang="zh-CN" altLang="en-US" dirty="0" smtClean="0"/>
              <a:t>已，发</a:t>
            </a:r>
            <a:r>
              <a:rPr lang="zh-CN" altLang="en-US" dirty="0"/>
              <a:t>无漏</a:t>
            </a:r>
            <a:r>
              <a:rPr lang="zh-CN" altLang="en-US" dirty="0" smtClean="0"/>
              <a:t>智，欢喜</a:t>
            </a:r>
            <a:r>
              <a:rPr lang="zh-CN" altLang="en-US" dirty="0"/>
              <a:t>赞叹</a:t>
            </a:r>
            <a:r>
              <a:rPr lang="zh-CN" altLang="en-US" dirty="0" smtClean="0"/>
              <a:t>。祖</a:t>
            </a:r>
            <a:r>
              <a:rPr lang="zh-CN" altLang="en-US" dirty="0"/>
              <a:t>又语彼众</a:t>
            </a:r>
            <a:r>
              <a:rPr lang="zh-CN" altLang="en-US" dirty="0" smtClean="0"/>
              <a:t>曰：“会</a:t>
            </a:r>
            <a:r>
              <a:rPr lang="zh-CN" altLang="en-US" dirty="0"/>
              <a:t>吾语</a:t>
            </a:r>
            <a:r>
              <a:rPr lang="zh-CN" altLang="en-US" dirty="0" smtClean="0"/>
              <a:t>否？吾</a:t>
            </a:r>
            <a:r>
              <a:rPr lang="zh-CN" altLang="en-US" dirty="0"/>
              <a:t>所以然</a:t>
            </a:r>
            <a:r>
              <a:rPr lang="zh-CN" altLang="en-US" dirty="0" smtClean="0"/>
              <a:t>者，为</a:t>
            </a:r>
            <a:r>
              <a:rPr lang="zh-CN" altLang="en-US" dirty="0"/>
              <a:t>其求道心切。夫弦急即</a:t>
            </a:r>
            <a:r>
              <a:rPr lang="zh-CN" altLang="en-US" dirty="0" smtClean="0"/>
              <a:t>断，故</a:t>
            </a:r>
            <a:r>
              <a:rPr lang="zh-CN" altLang="en-US" dirty="0"/>
              <a:t>吾不</a:t>
            </a:r>
            <a:r>
              <a:rPr lang="zh-CN" altLang="en-US" dirty="0" smtClean="0"/>
              <a:t>赞，令</a:t>
            </a:r>
            <a:r>
              <a:rPr lang="zh-CN" altLang="en-US" dirty="0"/>
              <a:t>其住安乐</a:t>
            </a:r>
            <a:r>
              <a:rPr lang="zh-CN" altLang="en-US" dirty="0" smtClean="0"/>
              <a:t>地，入</a:t>
            </a:r>
            <a:r>
              <a:rPr lang="zh-CN" altLang="en-US" dirty="0"/>
              <a:t>诸佛智</a:t>
            </a:r>
            <a:r>
              <a:rPr lang="zh-CN" altLang="en-US" dirty="0" smtClean="0"/>
              <a:t>。”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14120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51125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蕅益云：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+mn-ea"/>
              </a:rPr>
              <a:t> </a:t>
            </a:r>
            <a:r>
              <a:rPr lang="en-US" altLang="zh-CN" b="1" dirty="0" smtClean="0">
                <a:latin typeface="+mn-ea"/>
              </a:rPr>
              <a:t>   </a:t>
            </a:r>
            <a:r>
              <a:rPr lang="zh-CN" altLang="en-US" dirty="0" smtClean="0">
                <a:latin typeface="+mn-ea"/>
              </a:rPr>
              <a:t>若</a:t>
            </a:r>
            <a:r>
              <a:rPr lang="zh-CN" altLang="en-US" dirty="0">
                <a:latin typeface="+mn-ea"/>
              </a:rPr>
              <a:t>只此四谛音声，本如来藏妙真如性，了知如来藏中，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性音真空，性空真音，清净本然，周遍法界，随众生心，应所知量。或有茫然不解，或作生灭四谛解，或作无生无量无作四谛解，皆是循业发现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。</a:t>
            </a:r>
            <a:r>
              <a:rPr lang="en-US" altLang="zh-CN" dirty="0" smtClean="0">
                <a:latin typeface="+mn-ea"/>
              </a:rPr>
              <a:t>……</a:t>
            </a:r>
            <a:r>
              <a:rPr lang="zh-CN" altLang="en-US" dirty="0" smtClean="0">
                <a:latin typeface="+mn-ea"/>
              </a:rPr>
              <a:t>而</a:t>
            </a:r>
            <a:r>
              <a:rPr lang="zh-CN" altLang="en-US" dirty="0">
                <a:latin typeface="+mn-ea"/>
              </a:rPr>
              <a:t>妙音密圆，正是密悟如来藏中，性音真空，性空真音，清净本</a:t>
            </a:r>
            <a:r>
              <a:rPr lang="zh-CN" altLang="en-US" dirty="0" smtClean="0">
                <a:latin typeface="+mn-ea"/>
              </a:rPr>
              <a:t>然，周遍</a:t>
            </a:r>
            <a:r>
              <a:rPr lang="zh-CN" altLang="en-US" dirty="0">
                <a:latin typeface="+mn-ea"/>
              </a:rPr>
              <a:t>法界之</a:t>
            </a:r>
            <a:r>
              <a:rPr lang="zh-CN" altLang="en-US" dirty="0" smtClean="0">
                <a:latin typeface="+mn-ea"/>
              </a:rPr>
              <a:t>义。</a:t>
            </a:r>
            <a:r>
              <a:rPr lang="en-US" altLang="zh-CN" dirty="0" smtClean="0">
                <a:latin typeface="+mn-ea"/>
              </a:rPr>
              <a:t>……</a:t>
            </a:r>
            <a:r>
              <a:rPr lang="zh-CN" altLang="en-US" dirty="0" smtClean="0">
                <a:latin typeface="+mn-ea"/>
              </a:rPr>
              <a:t>我</a:t>
            </a:r>
            <a:r>
              <a:rPr lang="zh-CN" altLang="en-US" dirty="0">
                <a:latin typeface="+mn-ea"/>
              </a:rPr>
              <a:t>于音声得阿罗汉者，悟音声即如来藏，本自不生，故得证无生果</a:t>
            </a:r>
            <a:r>
              <a:rPr lang="zh-CN" altLang="en-US" dirty="0" smtClean="0">
                <a:latin typeface="+mn-ea"/>
              </a:rPr>
              <a:t>。</a:t>
            </a:r>
            <a:endParaRPr lang="zh-CN" altLang="en-US" dirty="0">
              <a:latin typeface="+mn-ea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319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62473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、目犍连观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意识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dirty="0" smtClean="0"/>
              <a:t>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大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目犍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连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（采菽氏，）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即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从座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起，顶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礼佛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足，而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白佛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言：“我初于路乞食，逢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遇优楼频螺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（木瓜癃）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伽耶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（城）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那提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河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迦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叶波，宣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说如来因缘深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义，我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顿发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心，得大通达。如来惠我袈裟着身，须发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自落。我游十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力，得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无挂碍。神通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发明，推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为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无上，成阿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罗汉。宁唯世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尊，十方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如来叹我神力圆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明清净，自在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无畏。佛问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圆通，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我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以旋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湛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（旋归妙湛之本觉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不逐生灭前尘）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，心光发宣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（真智开发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），如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澄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浊流，久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成清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莹，斯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为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第一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宗通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：人不能圆明清净者，由意识流逸奔尘，故其心为形用，不为神用。若识不流逸，旋归妙湛，如澄浊流，久得清莹，心光发宣，神通自在，即意识得无碍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也）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”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1518099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36496" cy="68580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dirty="0" smtClean="0"/>
              <a:t>      </a:t>
            </a:r>
            <a:r>
              <a:rPr lang="en-US" altLang="zh-CN" dirty="0"/>
              <a:t>【</a:t>
            </a:r>
            <a:r>
              <a:rPr lang="zh-CN" altLang="en-US" dirty="0"/>
              <a:t>按</a:t>
            </a:r>
            <a:r>
              <a:rPr lang="en-US" altLang="zh-CN" dirty="0"/>
              <a:t>】</a:t>
            </a:r>
            <a:r>
              <a:rPr lang="zh-CN" altLang="en-US" dirty="0"/>
              <a:t>憨山云：此由意识而入者也。目犍连，此云采菽氏。名</a:t>
            </a:r>
            <a:r>
              <a:rPr lang="zh-CN" altLang="en-US" dirty="0">
                <a:solidFill>
                  <a:srgbClr val="FF0066"/>
                </a:solidFill>
              </a:rPr>
              <a:t>拘律陀</a:t>
            </a:r>
            <a:r>
              <a:rPr lang="zh-CN" altLang="en-US" dirty="0"/>
              <a:t>，此云无节树。优楼频螺，此云木瓜癃。伽耶，此云城，亦山名。那提，此云河，三伽叶波所住之处也。</a:t>
            </a:r>
          </a:p>
          <a:p>
            <a:pPr marL="0" indent="0">
              <a:buNone/>
            </a:pPr>
            <a:r>
              <a:rPr lang="zh-CN" altLang="en-US" dirty="0"/>
              <a:t>         因缘深义，谓无生法也。</a:t>
            </a:r>
            <a:r>
              <a:rPr lang="zh-CN" altLang="en-US" dirty="0">
                <a:solidFill>
                  <a:srgbClr val="FF0066"/>
                </a:solidFill>
              </a:rPr>
              <a:t>以意识生灭，今悟无生，故心得通达。旋湛谓不逐生灭前尘，故心光发宣</a:t>
            </a:r>
            <a:r>
              <a:rPr lang="zh-CN" altLang="en-US" dirty="0" smtClean="0">
                <a:solidFill>
                  <a:srgbClr val="FF0066"/>
                </a:solidFill>
              </a:rPr>
              <a:t>。</a:t>
            </a:r>
            <a:endParaRPr lang="en-US" altLang="zh-CN" dirty="0" smtClean="0">
              <a:solidFill>
                <a:srgbClr val="FF0066"/>
              </a:solidFill>
            </a:endParaRP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         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宗通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：</a:t>
            </a:r>
            <a:r>
              <a:rPr lang="zh-CN" altLang="en-US" dirty="0" smtClean="0">
                <a:solidFill>
                  <a:srgbClr val="FF0066"/>
                </a:solidFill>
              </a:rPr>
              <a:t>人</a:t>
            </a:r>
            <a:r>
              <a:rPr lang="zh-CN" altLang="en-US" dirty="0">
                <a:solidFill>
                  <a:srgbClr val="FF0066"/>
                </a:solidFill>
              </a:rPr>
              <a:t>不能圆明清净</a:t>
            </a:r>
            <a:r>
              <a:rPr lang="zh-CN" altLang="en-US" dirty="0" smtClean="0">
                <a:solidFill>
                  <a:srgbClr val="FF0066"/>
                </a:solidFill>
              </a:rPr>
              <a:t>者，由</a:t>
            </a:r>
            <a:r>
              <a:rPr lang="zh-CN" altLang="en-US" dirty="0">
                <a:solidFill>
                  <a:srgbClr val="FF0066"/>
                </a:solidFill>
              </a:rPr>
              <a:t>意识流逸奔</a:t>
            </a:r>
            <a:r>
              <a:rPr lang="zh-CN" altLang="en-US" dirty="0" smtClean="0">
                <a:solidFill>
                  <a:srgbClr val="FF0066"/>
                </a:solidFill>
              </a:rPr>
              <a:t>尘，故</a:t>
            </a:r>
            <a:r>
              <a:rPr lang="zh-CN" altLang="en-US" dirty="0">
                <a:solidFill>
                  <a:srgbClr val="FF0066"/>
                </a:solidFill>
              </a:rPr>
              <a:t>其心为形</a:t>
            </a:r>
            <a:r>
              <a:rPr lang="zh-CN" altLang="en-US" dirty="0" smtClean="0">
                <a:solidFill>
                  <a:srgbClr val="FF0066"/>
                </a:solidFill>
              </a:rPr>
              <a:t>用，不</a:t>
            </a:r>
            <a:r>
              <a:rPr lang="zh-CN" altLang="en-US" dirty="0">
                <a:solidFill>
                  <a:srgbClr val="FF0066"/>
                </a:solidFill>
              </a:rPr>
              <a:t>为神用。若识不流</a:t>
            </a:r>
            <a:r>
              <a:rPr lang="zh-CN" altLang="en-US" dirty="0" smtClean="0">
                <a:solidFill>
                  <a:srgbClr val="FF0066"/>
                </a:solidFill>
              </a:rPr>
              <a:t>逸，旋</a:t>
            </a:r>
            <a:r>
              <a:rPr lang="zh-CN" altLang="en-US" dirty="0">
                <a:solidFill>
                  <a:srgbClr val="FF0066"/>
                </a:solidFill>
              </a:rPr>
              <a:t>归妙</a:t>
            </a:r>
            <a:r>
              <a:rPr lang="zh-CN" altLang="en-US" dirty="0" smtClean="0">
                <a:solidFill>
                  <a:srgbClr val="FF0066"/>
                </a:solidFill>
              </a:rPr>
              <a:t>湛，如</a:t>
            </a:r>
            <a:r>
              <a:rPr lang="zh-CN" altLang="en-US" dirty="0">
                <a:solidFill>
                  <a:srgbClr val="FF0066"/>
                </a:solidFill>
              </a:rPr>
              <a:t>澄</a:t>
            </a:r>
            <a:r>
              <a:rPr lang="zh-CN" altLang="en-US" dirty="0" smtClean="0">
                <a:solidFill>
                  <a:srgbClr val="FF0066"/>
                </a:solidFill>
              </a:rPr>
              <a:t>浊流，久</a:t>
            </a:r>
            <a:r>
              <a:rPr lang="zh-CN" altLang="en-US" dirty="0">
                <a:solidFill>
                  <a:srgbClr val="FF0066"/>
                </a:solidFill>
              </a:rPr>
              <a:t>得清</a:t>
            </a:r>
            <a:r>
              <a:rPr lang="zh-CN" altLang="en-US" dirty="0" smtClean="0">
                <a:solidFill>
                  <a:srgbClr val="FF0066"/>
                </a:solidFill>
              </a:rPr>
              <a:t>莹，心</a:t>
            </a:r>
            <a:r>
              <a:rPr lang="zh-CN" altLang="en-US" dirty="0">
                <a:solidFill>
                  <a:srgbClr val="FF0066"/>
                </a:solidFill>
              </a:rPr>
              <a:t>光发</a:t>
            </a:r>
            <a:r>
              <a:rPr lang="zh-CN" altLang="en-US" dirty="0" smtClean="0">
                <a:solidFill>
                  <a:srgbClr val="FF0066"/>
                </a:solidFill>
              </a:rPr>
              <a:t>宣，神通自在，即</a:t>
            </a:r>
            <a:r>
              <a:rPr lang="zh-CN" altLang="en-US" dirty="0">
                <a:solidFill>
                  <a:srgbClr val="FF0066"/>
                </a:solidFill>
              </a:rPr>
              <a:t>意识得无碍也。</a:t>
            </a:r>
            <a:r>
              <a:rPr lang="zh-CN" altLang="en-US" dirty="0"/>
              <a:t>六通唯漏</a:t>
            </a:r>
            <a:r>
              <a:rPr lang="zh-CN" altLang="en-US" dirty="0" smtClean="0"/>
              <a:t>尽，是</a:t>
            </a:r>
            <a:r>
              <a:rPr lang="zh-CN" altLang="en-US" dirty="0"/>
              <a:t>其内</a:t>
            </a:r>
            <a:r>
              <a:rPr lang="zh-CN" altLang="en-US" dirty="0" smtClean="0"/>
              <a:t>证；余</a:t>
            </a:r>
            <a:r>
              <a:rPr lang="zh-CN" altLang="en-US" dirty="0"/>
              <a:t>五皆属外用</a:t>
            </a:r>
            <a:r>
              <a:rPr lang="zh-CN" altLang="en-US" dirty="0" smtClean="0"/>
              <a:t>。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圆</a:t>
            </a:r>
            <a:r>
              <a:rPr lang="zh-CN" altLang="en-US" dirty="0"/>
              <a:t>觉</a:t>
            </a:r>
            <a:r>
              <a:rPr lang="zh-CN" altLang="en-US" dirty="0" smtClean="0"/>
              <a:t>经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曰：“如</a:t>
            </a:r>
            <a:r>
              <a:rPr lang="zh-CN" altLang="en-US" dirty="0"/>
              <a:t>幻三摩</a:t>
            </a:r>
            <a:r>
              <a:rPr lang="zh-CN" altLang="en-US" dirty="0" smtClean="0"/>
              <a:t>提，如</a:t>
            </a:r>
            <a:r>
              <a:rPr lang="zh-CN" altLang="en-US" dirty="0"/>
              <a:t>苗渐增长</a:t>
            </a:r>
            <a:r>
              <a:rPr lang="zh-CN" altLang="en-US" dirty="0" smtClean="0"/>
              <a:t>。”故</a:t>
            </a:r>
            <a:r>
              <a:rPr lang="zh-CN" altLang="en-US" dirty="0"/>
              <a:t>须久</a:t>
            </a:r>
            <a:r>
              <a:rPr lang="zh-CN" altLang="en-US" dirty="0" smtClean="0"/>
              <a:t>积，乃</a:t>
            </a:r>
            <a:r>
              <a:rPr lang="zh-CN" altLang="en-US" dirty="0"/>
              <a:t>能莹洁。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947665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4807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>
                <a:latin typeface="+mn-ea"/>
              </a:rPr>
              <a:t>蕅益云：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dirty="0" smtClean="0">
                <a:latin typeface="+mn-ea"/>
              </a:rPr>
              <a:t>    ……</a:t>
            </a:r>
            <a:r>
              <a:rPr lang="zh-CN" altLang="en-US" dirty="0" smtClean="0">
                <a:latin typeface="+mn-ea"/>
              </a:rPr>
              <a:t>如</a:t>
            </a:r>
            <a:r>
              <a:rPr lang="zh-CN" altLang="en-US" dirty="0">
                <a:latin typeface="+mn-ea"/>
              </a:rPr>
              <a:t>澄浊流，久成清莹者，以五叠</a:t>
            </a:r>
            <a:r>
              <a:rPr lang="zh-CN" altLang="en-US" dirty="0" smtClean="0">
                <a:latin typeface="+mn-ea"/>
              </a:rPr>
              <a:t>浑浊唯</a:t>
            </a:r>
            <a:r>
              <a:rPr lang="zh-CN" altLang="en-US" dirty="0">
                <a:latin typeface="+mn-ea"/>
              </a:rPr>
              <a:t>是五阴，五阴</a:t>
            </a:r>
            <a:r>
              <a:rPr lang="zh-CN" altLang="en-US" dirty="0" smtClean="0">
                <a:latin typeface="+mn-ea"/>
              </a:rPr>
              <a:t>根由唯</a:t>
            </a:r>
            <a:r>
              <a:rPr lang="zh-CN" altLang="en-US" dirty="0">
                <a:latin typeface="+mn-ea"/>
              </a:rPr>
              <a:t>是妄想，</a:t>
            </a:r>
            <a:r>
              <a:rPr lang="zh-CN" altLang="en-US" dirty="0">
                <a:solidFill>
                  <a:srgbClr val="FF0066"/>
                </a:solidFill>
                <a:latin typeface="+mn-ea"/>
              </a:rPr>
              <a:t>故此第六意识，名为功首罪魁。是故二十五种圆通，所观之境虽别，能观之智是同。若不依此第六识心以为妙观察智，何由成办大菩提果？当知澄浊成清，此为关要。</a:t>
            </a:r>
            <a:r>
              <a:rPr lang="zh-CN" altLang="en-US" dirty="0">
                <a:latin typeface="+mn-ea"/>
              </a:rPr>
              <a:t>所以圆顿止观，立此为境，名为去丈就</a:t>
            </a:r>
            <a:r>
              <a:rPr lang="zh-CN" altLang="en-US" dirty="0" smtClean="0">
                <a:latin typeface="+mn-ea"/>
              </a:rPr>
              <a:t>尺、去</a:t>
            </a:r>
            <a:r>
              <a:rPr lang="zh-CN" altLang="en-US" dirty="0">
                <a:latin typeface="+mn-ea"/>
              </a:rPr>
              <a:t>尺就寸，譬如伐树得根，灸病得穴也。而后世漫言首破六识，是误认缘影以为六识，岂知性识明知，觉明真识，全妄即真者耶！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750101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7413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         仰</a:t>
            </a:r>
            <a:r>
              <a:rPr lang="zh-CN" altLang="en-US" dirty="0"/>
              <a:t>山升</a:t>
            </a:r>
            <a:r>
              <a:rPr lang="zh-CN" altLang="en-US" dirty="0" smtClean="0"/>
              <a:t>座，有</a:t>
            </a:r>
            <a:r>
              <a:rPr lang="zh-CN" altLang="en-US" dirty="0"/>
              <a:t>梵僧从空而至。仰</a:t>
            </a:r>
            <a:r>
              <a:rPr lang="zh-CN" altLang="en-US" dirty="0" smtClean="0"/>
              <a:t>曰：“近</a:t>
            </a:r>
            <a:r>
              <a:rPr lang="zh-CN" altLang="en-US" dirty="0"/>
              <a:t>离甚</a:t>
            </a:r>
            <a:r>
              <a:rPr lang="zh-CN" altLang="en-US" dirty="0" smtClean="0"/>
              <a:t>处？”曰：“西天。”仰曰：“几时</a:t>
            </a:r>
            <a:r>
              <a:rPr lang="zh-CN" altLang="en-US" dirty="0"/>
              <a:t>离</a:t>
            </a:r>
            <a:r>
              <a:rPr lang="zh-CN" altLang="en-US" dirty="0" smtClean="0"/>
              <a:t>彼？”曰：“今早。”仰曰：“何</a:t>
            </a:r>
            <a:r>
              <a:rPr lang="zh-CN" altLang="en-US" dirty="0"/>
              <a:t>太迟</a:t>
            </a:r>
            <a:r>
              <a:rPr lang="zh-CN" altLang="en-US" dirty="0" smtClean="0"/>
              <a:t>生！”曰：“游</a:t>
            </a:r>
            <a:r>
              <a:rPr lang="zh-CN" altLang="en-US" dirty="0"/>
              <a:t>山翫水</a:t>
            </a:r>
            <a:r>
              <a:rPr lang="zh-CN" altLang="en-US" dirty="0" smtClean="0"/>
              <a:t>。”仰曰：“神通</a:t>
            </a:r>
            <a:r>
              <a:rPr lang="zh-CN" altLang="en-US" dirty="0"/>
              <a:t>游戏则</a:t>
            </a:r>
            <a:r>
              <a:rPr lang="zh-CN" altLang="en-US" dirty="0" smtClean="0"/>
              <a:t>不无，阇黎！佛法</a:t>
            </a:r>
            <a:r>
              <a:rPr lang="zh-CN" altLang="en-US" dirty="0"/>
              <a:t>还须老僧始得</a:t>
            </a:r>
            <a:r>
              <a:rPr lang="zh-CN" altLang="en-US" dirty="0" smtClean="0"/>
              <a:t>。”曰：“特</a:t>
            </a:r>
            <a:r>
              <a:rPr lang="zh-CN" altLang="en-US" dirty="0"/>
              <a:t>来东土礼文</a:t>
            </a:r>
            <a:r>
              <a:rPr lang="zh-CN" altLang="en-US" dirty="0" smtClean="0"/>
              <a:t>殊，却</a:t>
            </a:r>
            <a:r>
              <a:rPr lang="zh-CN" altLang="en-US" dirty="0"/>
              <a:t>遇小释迦</a:t>
            </a:r>
            <a:r>
              <a:rPr lang="zh-CN" altLang="en-US" dirty="0" smtClean="0"/>
              <a:t>。”遂出</a:t>
            </a:r>
            <a:r>
              <a:rPr lang="zh-CN" altLang="en-US" dirty="0"/>
              <a:t>梵书贝多叶与</a:t>
            </a:r>
            <a:r>
              <a:rPr lang="zh-CN" altLang="en-US" dirty="0" smtClean="0"/>
              <a:t>仰，乘</a:t>
            </a:r>
            <a:r>
              <a:rPr lang="zh-CN" altLang="en-US" dirty="0"/>
              <a:t>空而去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/>
              <a:t>仰</a:t>
            </a:r>
            <a:r>
              <a:rPr lang="zh-CN" altLang="en-US" dirty="0"/>
              <a:t>山示众</a:t>
            </a:r>
            <a:r>
              <a:rPr lang="zh-CN" altLang="en-US" dirty="0" smtClean="0"/>
              <a:t>曰：“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我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今分明向汝说圣边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事，且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莫将心凑泊。但向自己性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海，如实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而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修，不要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三明六通。何以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故？此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是圣末边事。如今且要识心达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本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（观识心性空，达于本觉），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但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得其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本，不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愁其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末，他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时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后日，自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具去在。若未得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本，纵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饶将情学他亦不得。汝岂不见沩山和尚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云，‘凡圣情尽，体露真常，事理不二，即如如佛。’</a:t>
            </a:r>
            <a:r>
              <a:rPr lang="zh-CN" altLang="en-US" dirty="0" smtClean="0"/>
              <a:t>”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0457738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5888"/>
            <a:ext cx="9036496" cy="6742112"/>
          </a:xfrm>
        </p:spPr>
        <p:txBody>
          <a:bodyPr>
            <a:normAutofit fontScale="92500"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（四）复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大同本证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观七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大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sz="2800" dirty="0" smtClean="0">
                <a:latin typeface="+mn-ea"/>
              </a:rPr>
              <a:t>复大同本证者，观七大性空不实，本如来藏性，觉内外一际，入圆通性。</a:t>
            </a:r>
            <a:endParaRPr lang="en-US" altLang="zh-CN" sz="2800" dirty="0" smtClean="0">
              <a:latin typeface="+mn-ea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800" dirty="0">
                <a:latin typeface="+mn-ea"/>
              </a:rPr>
              <a:t> </a:t>
            </a:r>
            <a:r>
              <a:rPr lang="en-US" altLang="zh-CN" sz="2800" dirty="0" smtClean="0">
                <a:latin typeface="+mn-ea"/>
              </a:rPr>
              <a:t>     </a:t>
            </a:r>
            <a:r>
              <a:rPr lang="zh-CN" altLang="en-US" sz="2800" dirty="0" smtClean="0">
                <a:latin typeface="+mn-ea"/>
              </a:rPr>
              <a:t>地水火风空等七大，本是如来藏妙明真心本有之性，随众生心、应所知量，循业发现。如火大，依众生之迷染业，而感嗔火、欲火；依诸圣之悟净业，而感智慧之火，能烧烦恼，能照众生。如水</a:t>
            </a:r>
            <a:r>
              <a:rPr lang="zh-CN" altLang="en-US" sz="2800" dirty="0">
                <a:latin typeface="+mn-ea"/>
              </a:rPr>
              <a:t>大，依众生之迷染业，而</a:t>
            </a:r>
            <a:r>
              <a:rPr lang="zh-CN" altLang="en-US" sz="2800" dirty="0" smtClean="0">
                <a:latin typeface="+mn-ea"/>
              </a:rPr>
              <a:t>感贪水、淫水，能溺众生，令其飘流苦海；</a:t>
            </a:r>
            <a:r>
              <a:rPr lang="zh-CN" altLang="en-US" sz="2800" dirty="0">
                <a:latin typeface="+mn-ea"/>
              </a:rPr>
              <a:t>依诸圣之悟净业，而</a:t>
            </a:r>
            <a:r>
              <a:rPr lang="zh-CN" altLang="en-US" sz="2800" dirty="0" smtClean="0">
                <a:latin typeface="+mn-ea"/>
              </a:rPr>
              <a:t>感大悲之水，能饶益众生。如风</a:t>
            </a:r>
            <a:r>
              <a:rPr lang="zh-CN" altLang="en-US" sz="2800" dirty="0">
                <a:latin typeface="+mn-ea"/>
              </a:rPr>
              <a:t>大，依众生之迷染业，而</a:t>
            </a:r>
            <a:r>
              <a:rPr lang="zh-CN" altLang="en-US" sz="2800" dirty="0" smtClean="0">
                <a:latin typeface="+mn-ea"/>
              </a:rPr>
              <a:t>感业风，令众生漂堕恶道；</a:t>
            </a:r>
            <a:r>
              <a:rPr lang="zh-CN" altLang="en-US" sz="2800" dirty="0">
                <a:latin typeface="+mn-ea"/>
              </a:rPr>
              <a:t>依诸圣之悟净业，而</a:t>
            </a:r>
            <a:r>
              <a:rPr lang="zh-CN" altLang="en-US" sz="2800" dirty="0" smtClean="0">
                <a:latin typeface="+mn-ea"/>
              </a:rPr>
              <a:t>感法音广布，</a:t>
            </a:r>
            <a:r>
              <a:rPr lang="zh-CN" altLang="en-US" sz="2800" dirty="0">
                <a:latin typeface="+mn-ea"/>
              </a:rPr>
              <a:t>能烧烦恼，</a:t>
            </a:r>
            <a:r>
              <a:rPr lang="zh-CN" altLang="en-US" sz="2800" dirty="0" smtClean="0">
                <a:latin typeface="+mn-ea"/>
              </a:rPr>
              <a:t>能度众生。如</a:t>
            </a:r>
            <a:r>
              <a:rPr lang="zh-CN" altLang="en-US" sz="2800" dirty="0">
                <a:latin typeface="+mn-ea"/>
              </a:rPr>
              <a:t>地大，依众生之迷染业，而</a:t>
            </a:r>
            <a:r>
              <a:rPr lang="zh-CN" altLang="en-US" sz="2800" dirty="0" smtClean="0">
                <a:latin typeface="+mn-ea"/>
              </a:rPr>
              <a:t>感秽土；</a:t>
            </a:r>
            <a:r>
              <a:rPr lang="zh-CN" altLang="en-US" sz="2800" dirty="0">
                <a:latin typeface="+mn-ea"/>
              </a:rPr>
              <a:t>依诸圣之悟净业，而</a:t>
            </a:r>
            <a:r>
              <a:rPr lang="zh-CN" altLang="en-US" sz="2800" dirty="0" smtClean="0">
                <a:latin typeface="+mn-ea"/>
              </a:rPr>
              <a:t>感净土。</a:t>
            </a:r>
            <a:endParaRPr lang="en-US" altLang="zh-CN" sz="2800" dirty="0" smtClean="0">
              <a:latin typeface="+mn-ea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800" dirty="0" smtClean="0">
                <a:latin typeface="+mn-ea"/>
              </a:rPr>
              <a:t>      若得复大同本，证七大本如来藏之性，则可以自由出入地水火风等七大而无障碍，或入火大，以火为身；或入水大，以水为身；或入空大，以空为身；或入风大，以风为身，应众生心，随类感现千百亿化身。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79048229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36496" cy="6741368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  <a:buNone/>
              <a:defRPr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、火头金刚观火大</a:t>
            </a:r>
            <a:endParaRPr lang="en-US" altLang="zh-CN" b="1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  <a:buNone/>
              <a:defRPr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乌刍瑟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摩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（火头）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于如来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前，合掌顶礼佛之双足，而白佛言：“我常先忆久远劫前，性多贪欲。有佛出世，名曰空王，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说多淫人成猛火聚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（长水：贪欲盛者，是鬼、狱因，因为欲火所炽，果为业火所烧，因果相当，俱名火聚）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，教我遍观百骸四肢诸冷暖气，神光内凝，此多淫心成智慧火（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长水：初观身心，唯见暖触，后观暖气，无相无生。我身自空，暖依何住？身心既寂，性火妙发，故云“神光内凝，成智慧火”）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。从是诸佛皆呼召我名为火头。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我以火光三昧力故，成阿罗汉。心发大愿，诸佛成道，我为力士，亲伏魔怨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（长水：因观火性，得真三昧，以火为入道初门，故云“火头”。火能破坏一切诸法，故发大愿，为力士身，破魔护法也）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。佛问圆通，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我以谛观身心暖触，无碍流通，诸漏既销，生大宝焰，登无上觉，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斯为第一。”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4179500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8964488" cy="6858000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  <a:buNone/>
              <a:defRPr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  </a:t>
            </a:r>
            <a:r>
              <a:rPr lang="en-US" altLang="zh-CN" sz="3300" dirty="0">
                <a:latin typeface="+mn-ea"/>
              </a:rPr>
              <a:t>【</a:t>
            </a:r>
            <a:r>
              <a:rPr lang="zh-CN" altLang="en-US" sz="3300" dirty="0">
                <a:latin typeface="+mn-ea"/>
              </a:rPr>
              <a:t>按</a:t>
            </a:r>
            <a:r>
              <a:rPr lang="en-US" altLang="zh-CN" sz="3300" dirty="0">
                <a:latin typeface="+mn-ea"/>
              </a:rPr>
              <a:t>】</a:t>
            </a:r>
            <a:r>
              <a:rPr lang="zh-CN" altLang="en-US" sz="3300" dirty="0">
                <a:latin typeface="+mn-ea"/>
              </a:rPr>
              <a:t>憨山云：此由火大而入者也。乌刍瑟摩，此云火头。此火大，非外火也，乃</a:t>
            </a:r>
            <a:r>
              <a:rPr lang="zh-CN" altLang="en-US" sz="3300" dirty="0">
                <a:solidFill>
                  <a:srgbClr val="FF0000"/>
                </a:solidFill>
                <a:latin typeface="+mn-ea"/>
              </a:rPr>
              <a:t>就自心欲火而观，化多淫心成智慧火，所谓性火耳。因如来</a:t>
            </a:r>
            <a:r>
              <a:rPr lang="zh-CN" altLang="en-US" sz="3300" dirty="0" smtClean="0">
                <a:solidFill>
                  <a:srgbClr val="FF0000"/>
                </a:solidFill>
                <a:latin typeface="+mn-ea"/>
              </a:rPr>
              <a:t>藏，具有</a:t>
            </a:r>
            <a:r>
              <a:rPr lang="zh-CN" altLang="en-US" sz="3300" dirty="0">
                <a:solidFill>
                  <a:srgbClr val="FF0000"/>
                </a:solidFill>
                <a:latin typeface="+mn-ea"/>
              </a:rPr>
              <a:t>真空性火，凡淫机一动，助发淫心，故生为欲火，死为业火。然淫欲为生死根本，由性火以</a:t>
            </a:r>
            <a:r>
              <a:rPr lang="zh-CN" altLang="en-US" sz="3300" dirty="0" smtClean="0">
                <a:solidFill>
                  <a:srgbClr val="FF0000"/>
                </a:solidFill>
                <a:latin typeface="+mn-ea"/>
              </a:rPr>
              <a:t>成。今</a:t>
            </a:r>
            <a:r>
              <a:rPr lang="zh-CN" altLang="en-US" sz="3300" dirty="0">
                <a:solidFill>
                  <a:srgbClr val="FF0000"/>
                </a:solidFill>
                <a:latin typeface="+mn-ea"/>
              </a:rPr>
              <a:t>遍观百骸四肢诸冷暖触，本自性空，故淫心灭而智光现前，所谓生大宝焰</a:t>
            </a:r>
            <a:r>
              <a:rPr lang="zh-CN" altLang="en-US" sz="3300" dirty="0" smtClean="0">
                <a:solidFill>
                  <a:srgbClr val="FF0000"/>
                </a:solidFill>
                <a:latin typeface="+mn-ea"/>
              </a:rPr>
              <a:t>。</a:t>
            </a:r>
            <a:endParaRPr lang="en-US" altLang="zh-CN" sz="3300" dirty="0" smtClean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20000"/>
              </a:lnSpc>
              <a:buNone/>
              <a:defRPr/>
            </a:pPr>
            <a:r>
              <a:rPr lang="zh-CN" altLang="en-US" sz="3300" dirty="0" smtClean="0">
                <a:solidFill>
                  <a:srgbClr val="FF0000"/>
                </a:solidFill>
                <a:latin typeface="+mn-ea"/>
              </a:rPr>
              <a:t>      </a:t>
            </a:r>
            <a:endParaRPr lang="en-US" altLang="zh-CN" sz="3300" dirty="0" smtClean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20000"/>
              </a:lnSpc>
              <a:buNone/>
              <a:defRPr/>
            </a:pPr>
            <a:r>
              <a:rPr lang="en-US" altLang="zh-CN" sz="3300" dirty="0">
                <a:solidFill>
                  <a:srgbClr val="FF0000"/>
                </a:solidFill>
                <a:latin typeface="+mn-ea"/>
              </a:rPr>
              <a:t> </a:t>
            </a:r>
            <a:r>
              <a:rPr lang="en-US" altLang="zh-CN" sz="3300" dirty="0" smtClean="0">
                <a:solidFill>
                  <a:srgbClr val="FF0000"/>
                </a:solidFill>
                <a:latin typeface="+mn-ea"/>
              </a:rPr>
              <a:t>     </a:t>
            </a:r>
            <a:r>
              <a:rPr lang="en-US" altLang="zh-CN" sz="3300" dirty="0" smtClean="0">
                <a:latin typeface="+mn-ea"/>
              </a:rPr>
              <a:t>《</a:t>
            </a:r>
            <a:r>
              <a:rPr lang="zh-CN" altLang="en-US" sz="3300" dirty="0" smtClean="0">
                <a:latin typeface="+mn-ea"/>
              </a:rPr>
              <a:t>宗通</a:t>
            </a:r>
            <a:r>
              <a:rPr lang="en-US" altLang="zh-CN" sz="3300" dirty="0" smtClean="0">
                <a:latin typeface="+mn-ea"/>
              </a:rPr>
              <a:t>》</a:t>
            </a:r>
            <a:r>
              <a:rPr lang="zh-CN" altLang="en-US" sz="3300" dirty="0" smtClean="0">
                <a:latin typeface="+mn-ea"/>
              </a:rPr>
              <a:t>：</a:t>
            </a:r>
            <a:r>
              <a:rPr lang="zh-CN" altLang="en-US" sz="3300" dirty="0" smtClean="0">
                <a:solidFill>
                  <a:srgbClr val="FF0066"/>
                </a:solidFill>
                <a:latin typeface="+mn-ea"/>
              </a:rPr>
              <a:t>前</a:t>
            </a:r>
            <a:r>
              <a:rPr lang="zh-CN" altLang="en-US" sz="3300" dirty="0">
                <a:solidFill>
                  <a:srgbClr val="FF0066"/>
                </a:solidFill>
                <a:latin typeface="+mn-ea"/>
              </a:rPr>
              <a:t>七</a:t>
            </a:r>
            <a:r>
              <a:rPr lang="zh-CN" altLang="en-US" sz="3300" dirty="0" smtClean="0">
                <a:solidFill>
                  <a:srgbClr val="FF0066"/>
                </a:solidFill>
                <a:latin typeface="+mn-ea"/>
              </a:rPr>
              <a:t>大中，性</a:t>
            </a:r>
            <a:r>
              <a:rPr lang="zh-CN" altLang="en-US" sz="3300" dirty="0">
                <a:solidFill>
                  <a:srgbClr val="FF0066"/>
                </a:solidFill>
                <a:latin typeface="+mn-ea"/>
              </a:rPr>
              <a:t>火</a:t>
            </a:r>
            <a:r>
              <a:rPr lang="zh-CN" altLang="en-US" sz="3300" dirty="0" smtClean="0">
                <a:solidFill>
                  <a:srgbClr val="FF0066"/>
                </a:solidFill>
                <a:latin typeface="+mn-ea"/>
              </a:rPr>
              <a:t>真空，性</a:t>
            </a:r>
            <a:r>
              <a:rPr lang="zh-CN" altLang="en-US" sz="3300" dirty="0">
                <a:solidFill>
                  <a:srgbClr val="FF0066"/>
                </a:solidFill>
                <a:latin typeface="+mn-ea"/>
              </a:rPr>
              <a:t>空真</a:t>
            </a:r>
            <a:r>
              <a:rPr lang="zh-CN" altLang="en-US" sz="3300" dirty="0" smtClean="0">
                <a:solidFill>
                  <a:srgbClr val="FF0066"/>
                </a:solidFill>
                <a:latin typeface="+mn-ea"/>
              </a:rPr>
              <a:t>火，清净</a:t>
            </a:r>
            <a:r>
              <a:rPr lang="zh-CN" altLang="en-US" sz="3300" dirty="0">
                <a:solidFill>
                  <a:srgbClr val="FF0066"/>
                </a:solidFill>
                <a:latin typeface="+mn-ea"/>
              </a:rPr>
              <a:t>本</a:t>
            </a:r>
            <a:r>
              <a:rPr lang="zh-CN" altLang="en-US" sz="3300" dirty="0" smtClean="0">
                <a:solidFill>
                  <a:srgbClr val="FF0066"/>
                </a:solidFill>
                <a:latin typeface="+mn-ea"/>
              </a:rPr>
              <a:t>然，周</a:t>
            </a:r>
            <a:r>
              <a:rPr lang="zh-CN" altLang="en-US" sz="3300" dirty="0">
                <a:solidFill>
                  <a:srgbClr val="FF0066"/>
                </a:solidFill>
                <a:latin typeface="+mn-ea"/>
              </a:rPr>
              <a:t>徧法界。火光</a:t>
            </a:r>
            <a:r>
              <a:rPr lang="zh-CN" altLang="en-US" sz="3300" dirty="0" smtClean="0">
                <a:solidFill>
                  <a:srgbClr val="FF0066"/>
                </a:solidFill>
                <a:latin typeface="+mn-ea"/>
              </a:rPr>
              <a:t>三昧，原</a:t>
            </a:r>
            <a:r>
              <a:rPr lang="zh-CN" altLang="en-US" sz="3300" dirty="0">
                <a:solidFill>
                  <a:srgbClr val="FF0066"/>
                </a:solidFill>
                <a:latin typeface="+mn-ea"/>
              </a:rPr>
              <a:t>具有不可思议力故。而火头</a:t>
            </a:r>
            <a:r>
              <a:rPr lang="zh-CN" altLang="en-US" sz="3300" dirty="0" smtClean="0">
                <a:solidFill>
                  <a:srgbClr val="FF0066"/>
                </a:solidFill>
                <a:latin typeface="+mn-ea"/>
              </a:rPr>
              <a:t>金刚，乃</a:t>
            </a:r>
            <a:r>
              <a:rPr lang="zh-CN" altLang="en-US" sz="3300" dirty="0">
                <a:solidFill>
                  <a:srgbClr val="FF0066"/>
                </a:solidFill>
                <a:latin typeface="+mn-ea"/>
              </a:rPr>
              <a:t>以神光内</a:t>
            </a:r>
            <a:r>
              <a:rPr lang="zh-CN" altLang="en-US" sz="3300" dirty="0" smtClean="0">
                <a:solidFill>
                  <a:srgbClr val="FF0066"/>
                </a:solidFill>
                <a:latin typeface="+mn-ea"/>
              </a:rPr>
              <a:t>凝，化</a:t>
            </a:r>
            <a:r>
              <a:rPr lang="zh-CN" altLang="en-US" sz="3300" dirty="0">
                <a:solidFill>
                  <a:srgbClr val="FF0066"/>
                </a:solidFill>
                <a:latin typeface="+mn-ea"/>
              </a:rPr>
              <a:t>多</a:t>
            </a:r>
            <a:r>
              <a:rPr lang="zh-CN" altLang="en-US" sz="3300" dirty="0" smtClean="0">
                <a:solidFill>
                  <a:srgbClr val="FF0066"/>
                </a:solidFill>
                <a:latin typeface="+mn-ea"/>
              </a:rPr>
              <a:t>淫心，成</a:t>
            </a:r>
            <a:r>
              <a:rPr lang="zh-CN" altLang="en-US" sz="3300" dirty="0">
                <a:solidFill>
                  <a:srgbClr val="FF0066"/>
                </a:solidFill>
                <a:latin typeface="+mn-ea"/>
              </a:rPr>
              <a:t>智慧</a:t>
            </a:r>
            <a:r>
              <a:rPr lang="zh-CN" altLang="en-US" sz="3300" dirty="0" smtClean="0">
                <a:solidFill>
                  <a:srgbClr val="FF0066"/>
                </a:solidFill>
                <a:latin typeface="+mn-ea"/>
              </a:rPr>
              <a:t>火，正</a:t>
            </a:r>
            <a:r>
              <a:rPr lang="zh-CN" altLang="en-US" sz="3300" dirty="0">
                <a:solidFill>
                  <a:srgbClr val="FF0066"/>
                </a:solidFill>
                <a:latin typeface="+mn-ea"/>
              </a:rPr>
              <a:t>于真火初动</a:t>
            </a:r>
            <a:r>
              <a:rPr lang="zh-CN" altLang="en-US" sz="3300" dirty="0" smtClean="0">
                <a:solidFill>
                  <a:srgbClr val="FF0066"/>
                </a:solidFill>
                <a:latin typeface="+mn-ea"/>
              </a:rPr>
              <a:t>处，返</a:t>
            </a:r>
            <a:r>
              <a:rPr lang="zh-CN" altLang="en-US" sz="3300" dirty="0">
                <a:solidFill>
                  <a:srgbClr val="FF0066"/>
                </a:solidFill>
                <a:latin typeface="+mn-ea"/>
              </a:rPr>
              <a:t>本还</a:t>
            </a:r>
            <a:r>
              <a:rPr lang="zh-CN" altLang="en-US" sz="3300" dirty="0" smtClean="0">
                <a:solidFill>
                  <a:srgbClr val="FF0066"/>
                </a:solidFill>
                <a:latin typeface="+mn-ea"/>
              </a:rPr>
              <a:t>源，归于清净，故</a:t>
            </a:r>
            <a:r>
              <a:rPr lang="zh-CN" altLang="en-US" sz="3300" dirty="0">
                <a:solidFill>
                  <a:srgbClr val="FF0066"/>
                </a:solidFill>
                <a:latin typeface="+mn-ea"/>
              </a:rPr>
              <a:t>成智慧。多淫人暖气迫</a:t>
            </a:r>
            <a:r>
              <a:rPr lang="zh-CN" altLang="en-US" sz="3300" dirty="0" smtClean="0">
                <a:solidFill>
                  <a:srgbClr val="FF0066"/>
                </a:solidFill>
                <a:latin typeface="+mn-ea"/>
              </a:rPr>
              <a:t>发，生</a:t>
            </a:r>
            <a:r>
              <a:rPr lang="zh-CN" altLang="en-US" sz="3300" dirty="0">
                <a:solidFill>
                  <a:srgbClr val="FF0066"/>
                </a:solidFill>
                <a:latin typeface="+mn-ea"/>
              </a:rPr>
              <a:t>为</a:t>
            </a:r>
            <a:r>
              <a:rPr lang="zh-CN" altLang="en-US" sz="3300" dirty="0" smtClean="0">
                <a:solidFill>
                  <a:srgbClr val="FF0066"/>
                </a:solidFill>
                <a:latin typeface="+mn-ea"/>
              </a:rPr>
              <a:t>欲火，死</a:t>
            </a:r>
            <a:r>
              <a:rPr lang="zh-CN" altLang="en-US" sz="3300" dirty="0">
                <a:solidFill>
                  <a:srgbClr val="FF0066"/>
                </a:solidFill>
                <a:latin typeface="+mn-ea"/>
              </a:rPr>
              <a:t>为业</a:t>
            </a:r>
            <a:r>
              <a:rPr lang="zh-CN" altLang="en-US" sz="3300" dirty="0" smtClean="0">
                <a:solidFill>
                  <a:srgbClr val="FF0066"/>
                </a:solidFill>
                <a:latin typeface="+mn-ea"/>
              </a:rPr>
              <a:t>火，业</a:t>
            </a:r>
            <a:r>
              <a:rPr lang="zh-CN" altLang="en-US" sz="3300" dirty="0">
                <a:solidFill>
                  <a:srgbClr val="FF0066"/>
                </a:solidFill>
                <a:latin typeface="+mn-ea"/>
              </a:rPr>
              <a:t>力增</a:t>
            </a:r>
            <a:r>
              <a:rPr lang="zh-CN" altLang="en-US" sz="3300" dirty="0" smtClean="0">
                <a:solidFill>
                  <a:srgbClr val="FF0066"/>
                </a:solidFill>
                <a:latin typeface="+mn-ea"/>
              </a:rPr>
              <a:t>炽，故</a:t>
            </a:r>
            <a:r>
              <a:rPr lang="zh-CN" altLang="en-US" sz="3300" dirty="0">
                <a:solidFill>
                  <a:srgbClr val="FF0066"/>
                </a:solidFill>
                <a:latin typeface="+mn-ea"/>
              </a:rPr>
              <a:t>成猛火聚。</a:t>
            </a:r>
            <a:r>
              <a:rPr lang="zh-CN" altLang="en-US" sz="3300" dirty="0">
                <a:latin typeface="+mn-ea"/>
              </a:rPr>
              <a:t>弥勒菩萨</a:t>
            </a:r>
            <a:r>
              <a:rPr lang="zh-CN" altLang="en-US" sz="3300" dirty="0" smtClean="0">
                <a:latin typeface="+mn-ea"/>
              </a:rPr>
              <a:t>曰：男女展转，二二交会，不</a:t>
            </a:r>
            <a:r>
              <a:rPr lang="zh-CN" altLang="en-US" sz="3300" dirty="0">
                <a:latin typeface="+mn-ea"/>
              </a:rPr>
              <a:t>净流出。欲界诸</a:t>
            </a:r>
            <a:r>
              <a:rPr lang="zh-CN" altLang="en-US" sz="3300" dirty="0" smtClean="0">
                <a:latin typeface="+mn-ea"/>
              </a:rPr>
              <a:t>天，虽</a:t>
            </a:r>
            <a:r>
              <a:rPr lang="zh-CN" altLang="en-US" sz="3300" dirty="0">
                <a:latin typeface="+mn-ea"/>
              </a:rPr>
              <a:t>行</a:t>
            </a:r>
            <a:r>
              <a:rPr lang="zh-CN" altLang="en-US" sz="3300" dirty="0" smtClean="0">
                <a:latin typeface="+mn-ea"/>
              </a:rPr>
              <a:t>淫欲，无</a:t>
            </a:r>
            <a:r>
              <a:rPr lang="zh-CN" altLang="en-US" sz="3300" dirty="0">
                <a:latin typeface="+mn-ea"/>
              </a:rPr>
              <a:t>此不</a:t>
            </a:r>
            <a:r>
              <a:rPr lang="zh-CN" altLang="en-US" sz="3300" dirty="0" smtClean="0">
                <a:latin typeface="+mn-ea"/>
              </a:rPr>
              <a:t>净，然</a:t>
            </a:r>
            <a:r>
              <a:rPr lang="zh-CN" altLang="en-US" sz="3300" dirty="0">
                <a:latin typeface="+mn-ea"/>
              </a:rPr>
              <a:t>于根</a:t>
            </a:r>
            <a:r>
              <a:rPr lang="zh-CN" altLang="en-US" sz="3300" dirty="0" smtClean="0">
                <a:latin typeface="+mn-ea"/>
              </a:rPr>
              <a:t>门，有</a:t>
            </a:r>
            <a:r>
              <a:rPr lang="zh-CN" altLang="en-US" sz="3300" dirty="0">
                <a:latin typeface="+mn-ea"/>
              </a:rPr>
              <a:t>风气</a:t>
            </a:r>
            <a:r>
              <a:rPr lang="zh-CN" altLang="en-US" sz="3300" dirty="0" smtClean="0">
                <a:latin typeface="+mn-ea"/>
              </a:rPr>
              <a:t>出，热</a:t>
            </a:r>
            <a:r>
              <a:rPr lang="zh-CN" altLang="en-US" sz="3300" dirty="0">
                <a:latin typeface="+mn-ea"/>
              </a:rPr>
              <a:t>恼便息。四天王众</a:t>
            </a:r>
            <a:r>
              <a:rPr lang="zh-CN" altLang="en-US" sz="3300" dirty="0" smtClean="0">
                <a:latin typeface="+mn-ea"/>
              </a:rPr>
              <a:t>天，二二交会，热</a:t>
            </a:r>
            <a:r>
              <a:rPr lang="zh-CN" altLang="en-US" sz="3300" dirty="0">
                <a:latin typeface="+mn-ea"/>
              </a:rPr>
              <a:t>恼便息。如四天王众</a:t>
            </a:r>
            <a:r>
              <a:rPr lang="zh-CN" altLang="en-US" sz="3300" dirty="0" smtClean="0">
                <a:latin typeface="+mn-ea"/>
              </a:rPr>
              <a:t>天，三十三天</a:t>
            </a:r>
            <a:r>
              <a:rPr lang="zh-CN" altLang="en-US" sz="3300" dirty="0">
                <a:latin typeface="+mn-ea"/>
              </a:rPr>
              <a:t>亦尔。时分</a:t>
            </a:r>
            <a:r>
              <a:rPr lang="zh-CN" altLang="en-US" sz="3300" dirty="0" smtClean="0">
                <a:latin typeface="+mn-ea"/>
              </a:rPr>
              <a:t>天，唯</a:t>
            </a:r>
            <a:r>
              <a:rPr lang="zh-CN" altLang="en-US" sz="3300" dirty="0">
                <a:latin typeface="+mn-ea"/>
              </a:rPr>
              <a:t>互相</a:t>
            </a:r>
            <a:r>
              <a:rPr lang="zh-CN" altLang="en-US" sz="3300" dirty="0" smtClean="0">
                <a:latin typeface="+mn-ea"/>
              </a:rPr>
              <a:t>摄，热</a:t>
            </a:r>
            <a:r>
              <a:rPr lang="zh-CN" altLang="en-US" sz="3300" dirty="0">
                <a:latin typeface="+mn-ea"/>
              </a:rPr>
              <a:t>恼便息。知足</a:t>
            </a:r>
            <a:r>
              <a:rPr lang="zh-CN" altLang="en-US" sz="3300" dirty="0" smtClean="0">
                <a:latin typeface="+mn-ea"/>
              </a:rPr>
              <a:t>天，唯</a:t>
            </a:r>
            <a:r>
              <a:rPr lang="zh-CN" altLang="en-US" sz="3300" dirty="0">
                <a:latin typeface="+mn-ea"/>
              </a:rPr>
              <a:t>相</a:t>
            </a:r>
            <a:r>
              <a:rPr lang="zh-CN" altLang="en-US" sz="3300" dirty="0" smtClean="0">
                <a:latin typeface="+mn-ea"/>
              </a:rPr>
              <a:t>执手，热</a:t>
            </a:r>
            <a:r>
              <a:rPr lang="zh-CN" altLang="en-US" sz="3300" dirty="0">
                <a:latin typeface="+mn-ea"/>
              </a:rPr>
              <a:t>恼便息。化</a:t>
            </a:r>
            <a:r>
              <a:rPr lang="zh-CN" altLang="en-US" sz="3300" dirty="0" smtClean="0">
                <a:latin typeface="+mn-ea"/>
              </a:rPr>
              <a:t>乐天，相顾</a:t>
            </a:r>
            <a:r>
              <a:rPr lang="zh-CN" altLang="en-US" sz="3300" dirty="0">
                <a:latin typeface="+mn-ea"/>
              </a:rPr>
              <a:t>而</a:t>
            </a:r>
            <a:r>
              <a:rPr lang="zh-CN" altLang="en-US" sz="3300" dirty="0" smtClean="0">
                <a:latin typeface="+mn-ea"/>
              </a:rPr>
              <a:t>笑，热</a:t>
            </a:r>
            <a:r>
              <a:rPr lang="zh-CN" altLang="en-US" sz="3300" dirty="0">
                <a:latin typeface="+mn-ea"/>
              </a:rPr>
              <a:t>恼便息。他化自在</a:t>
            </a:r>
            <a:r>
              <a:rPr lang="zh-CN" altLang="en-US" sz="3300" dirty="0" smtClean="0">
                <a:latin typeface="+mn-ea"/>
              </a:rPr>
              <a:t>天，以</a:t>
            </a:r>
            <a:r>
              <a:rPr lang="zh-CN" altLang="en-US" sz="3300" dirty="0">
                <a:latin typeface="+mn-ea"/>
              </a:rPr>
              <a:t>目</a:t>
            </a:r>
            <a:r>
              <a:rPr lang="zh-CN" altLang="en-US" sz="3300" dirty="0" smtClean="0">
                <a:latin typeface="+mn-ea"/>
              </a:rPr>
              <a:t>相视，热</a:t>
            </a:r>
            <a:r>
              <a:rPr lang="zh-CN" altLang="en-US" sz="3300" dirty="0">
                <a:latin typeface="+mn-ea"/>
              </a:rPr>
              <a:t>恼便息。岂非其欲渐</a:t>
            </a:r>
            <a:r>
              <a:rPr lang="zh-CN" altLang="en-US" sz="3300" dirty="0" smtClean="0">
                <a:latin typeface="+mn-ea"/>
              </a:rPr>
              <a:t>减，其</a:t>
            </a:r>
            <a:r>
              <a:rPr lang="zh-CN" altLang="en-US" sz="3300" dirty="0">
                <a:latin typeface="+mn-ea"/>
              </a:rPr>
              <a:t>处渐高者</a:t>
            </a:r>
            <a:r>
              <a:rPr lang="zh-CN" altLang="en-US" sz="3300" dirty="0" smtClean="0">
                <a:latin typeface="+mn-ea"/>
              </a:rPr>
              <a:t>乎！</a:t>
            </a:r>
            <a:r>
              <a:rPr lang="zh-CN" altLang="en-US" sz="3300" dirty="0" smtClean="0">
                <a:solidFill>
                  <a:srgbClr val="FF0066"/>
                </a:solidFill>
                <a:latin typeface="+mn-ea"/>
              </a:rPr>
              <a:t>摩登</a:t>
            </a:r>
            <a:r>
              <a:rPr lang="zh-CN" altLang="en-US" sz="3300" dirty="0">
                <a:solidFill>
                  <a:srgbClr val="FF0066"/>
                </a:solidFill>
                <a:latin typeface="+mn-ea"/>
              </a:rPr>
              <a:t>伽淫心销</a:t>
            </a:r>
            <a:r>
              <a:rPr lang="zh-CN" altLang="en-US" sz="3300" dirty="0" smtClean="0">
                <a:solidFill>
                  <a:srgbClr val="FF0066"/>
                </a:solidFill>
                <a:latin typeface="+mn-ea"/>
              </a:rPr>
              <a:t>歇，即</a:t>
            </a:r>
            <a:r>
              <a:rPr lang="zh-CN" altLang="en-US" sz="3300" dirty="0">
                <a:solidFill>
                  <a:srgbClr val="FF0066"/>
                </a:solidFill>
                <a:latin typeface="+mn-ea"/>
              </a:rPr>
              <a:t>证三</a:t>
            </a:r>
            <a:r>
              <a:rPr lang="zh-CN" altLang="en-US" sz="3300" dirty="0" smtClean="0">
                <a:solidFill>
                  <a:srgbClr val="FF0066"/>
                </a:solidFill>
                <a:latin typeface="+mn-ea"/>
              </a:rPr>
              <a:t>果，火头</a:t>
            </a:r>
            <a:r>
              <a:rPr lang="zh-CN" altLang="en-US" sz="3300" dirty="0">
                <a:solidFill>
                  <a:srgbClr val="FF0066"/>
                </a:solidFill>
                <a:latin typeface="+mn-ea"/>
              </a:rPr>
              <a:t>金刚诸漏既</a:t>
            </a:r>
            <a:r>
              <a:rPr lang="zh-CN" altLang="en-US" sz="3300" dirty="0" smtClean="0">
                <a:solidFill>
                  <a:srgbClr val="FF0066"/>
                </a:solidFill>
                <a:latin typeface="+mn-ea"/>
              </a:rPr>
              <a:t>销，登</a:t>
            </a:r>
            <a:r>
              <a:rPr lang="zh-CN" altLang="en-US" sz="3300" dirty="0">
                <a:solidFill>
                  <a:srgbClr val="FF0066"/>
                </a:solidFill>
                <a:latin typeface="+mn-ea"/>
              </a:rPr>
              <a:t>无上</a:t>
            </a:r>
            <a:r>
              <a:rPr lang="zh-CN" altLang="en-US" sz="3300" dirty="0" smtClean="0">
                <a:solidFill>
                  <a:srgbClr val="FF0066"/>
                </a:solidFill>
                <a:latin typeface="+mn-ea"/>
              </a:rPr>
              <a:t>觉</a:t>
            </a:r>
            <a:r>
              <a:rPr lang="zh-CN" altLang="en-US" sz="3300" dirty="0" smtClean="0">
                <a:latin typeface="+mn-ea"/>
              </a:rPr>
              <a:t>，又何怪焉！</a:t>
            </a:r>
            <a:endParaRPr lang="zh-CN" altLang="en-US" sz="3300" dirty="0">
              <a:latin typeface="+mn-ea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8365977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0"/>
            <a:ext cx="8784976" cy="68580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蕅益云：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 七</a:t>
            </a:r>
            <a:r>
              <a:rPr lang="zh-CN" altLang="en-US" dirty="0"/>
              <a:t>大之首，应先地大，今先火大，亦为对治生死根本故也。乌刍瑟摩，此云火头。</a:t>
            </a:r>
          </a:p>
          <a:p>
            <a:pPr marL="0" indent="0">
              <a:buNone/>
            </a:pPr>
            <a:r>
              <a:rPr lang="zh-CN" altLang="en-US" dirty="0" smtClean="0"/>
              <a:t>         境</a:t>
            </a:r>
            <a:r>
              <a:rPr lang="zh-CN" altLang="en-US" dirty="0"/>
              <a:t>通别者，十法界内火外火，通名火大。</a:t>
            </a:r>
            <a:r>
              <a:rPr lang="zh-CN" altLang="en-US" dirty="0">
                <a:solidFill>
                  <a:srgbClr val="FF0000"/>
                </a:solidFill>
              </a:rPr>
              <a:t>今观凡夫身内淫火，</a:t>
            </a:r>
            <a:r>
              <a:rPr lang="zh-CN" altLang="en-US" dirty="0"/>
              <a:t>此境别也。</a:t>
            </a:r>
          </a:p>
          <a:p>
            <a:pPr marL="0" indent="0">
              <a:buNone/>
            </a:pPr>
            <a:r>
              <a:rPr lang="zh-CN" altLang="en-US" dirty="0" smtClean="0"/>
              <a:t>         观</a:t>
            </a:r>
            <a:r>
              <a:rPr lang="zh-CN" altLang="en-US" dirty="0"/>
              <a:t>盈缩者，观此淫火，苦恼不净，是藏教意。观此淫火缘生即空，是通教意。观此淫火因缘假名，能成十界诸因果法，是别教意。观此淫火即如来藏，性火真空，性空真火，随心应量，循业发现，是圆教意也。</a:t>
            </a:r>
          </a:p>
          <a:p>
            <a:pPr marL="0" indent="0">
              <a:buNone/>
            </a:pPr>
            <a:r>
              <a:rPr lang="zh-CN" altLang="en-US" dirty="0" smtClean="0"/>
              <a:t>         证</a:t>
            </a:r>
            <a:r>
              <a:rPr lang="zh-CN" altLang="en-US" dirty="0"/>
              <a:t>本迹者，火光三昧成阿罗汉，是通教体法观门。心发大愿，则接入圆教矣。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8843453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  <a:buNone/>
              <a:defRPr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、持地菩萨观地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大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  <a:buNone/>
              <a:defRPr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持地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菩萨即从座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起，顶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礼佛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足，而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白佛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言：“我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念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往昔，普光如来出现于世，我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为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比丘，常于一切要路、津口、田地、险隘，有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不如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法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（不合理、不方便），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妨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损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车马，我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皆平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填，或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作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桥梁，或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负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沙土，如是勤苦，经无量佛出现于世。或有众生于阛阓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（闹市）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处，要人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擎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物，我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先为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擎，至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其所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诣，放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物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即行，不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取其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直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（值，钱帀）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毗舍浮佛现在世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时，世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多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饥荒，我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为负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人，无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问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远近，唯取一钱。或有车牛被于泥溺，我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神力，为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其推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轮，拔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其苦恼。时国大王延佛设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斋，我于尔时平地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待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佛，毗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舍如来摩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顶，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谓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我当平心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地，则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世界地一切皆平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（长水：心为万法所依，平等含育长养一切，故名为“地”。若能平等性观与此相应，则一切法无不平等自在无碍）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。 我即心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开，见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身微尘与造世界所有微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尘，等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无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差别。微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尘自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性，不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相触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摩，乃至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刀兵亦无所触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（长水：闻平心地，即悟我心本来平等。若身若界，所有微尘，皆无自性，但从虚妄分别所现；唯一实相，本如来藏，犹如空华，翳故妄见。空本无华，复何相碍？由是刀兵亦无所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触）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我于法性，悟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无生忍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（身、界二尘，染、净诸法，本无自性，唯是实相如来藏性，故云“法性”。于此忍可，元无生灭，决定不谬，名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“无生忍”）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，成阿罗汉，回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心今入菩萨位中。闻诸如来宣妙莲华佛知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见地，我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先证明而为上首。佛问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圆通，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我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以谛观身界二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尘，等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无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差别，本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如来藏虚妄发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尘，尘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销智圆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（尘相便消，智光圆满），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成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无上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道，斯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为第一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。”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9243078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88640"/>
            <a:ext cx="8856984" cy="6552728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/>
              <a:t>         地之平整如否，乃如来藏中本具之地大，随众生心，应所知量，循业发现。故欲平大地，当平其心。心平则地平。</a:t>
            </a:r>
            <a:endParaRPr lang="en-US" altLang="zh-CN" dirty="0" smtClean="0"/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dirty="0"/>
              <a:t> </a:t>
            </a:r>
            <a:endParaRPr lang="en-US" altLang="zh-CN" dirty="0" smtClean="0"/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dirty="0" smtClean="0"/>
              <a:t>       【</a:t>
            </a:r>
            <a:r>
              <a:rPr lang="zh-CN" altLang="en-US" dirty="0" smtClean="0"/>
              <a:t>按</a:t>
            </a:r>
            <a:r>
              <a:rPr lang="en-US" altLang="zh-CN" dirty="0" smtClean="0"/>
              <a:t>】</a:t>
            </a:r>
            <a:r>
              <a:rPr lang="zh-CN" altLang="en-US" dirty="0" smtClean="0"/>
              <a:t>憨山云：此</a:t>
            </a:r>
            <a:r>
              <a:rPr lang="zh-CN" altLang="en-US" dirty="0"/>
              <a:t>由地大而入者也。</a:t>
            </a:r>
            <a:r>
              <a:rPr lang="zh-CN" altLang="en-US" dirty="0">
                <a:solidFill>
                  <a:srgbClr val="FF0066"/>
                </a:solidFill>
              </a:rPr>
              <a:t>持地</a:t>
            </a:r>
            <a:r>
              <a:rPr lang="zh-CN" altLang="en-US" dirty="0" smtClean="0">
                <a:solidFill>
                  <a:srgbClr val="FF0066"/>
                </a:solidFill>
              </a:rPr>
              <a:t>菩萨，先</a:t>
            </a:r>
            <a:r>
              <a:rPr lang="zh-CN" altLang="en-US" dirty="0">
                <a:solidFill>
                  <a:srgbClr val="FF0066"/>
                </a:solidFill>
              </a:rPr>
              <a:t>平世界</a:t>
            </a:r>
            <a:r>
              <a:rPr lang="zh-CN" altLang="en-US" dirty="0" smtClean="0">
                <a:solidFill>
                  <a:srgbClr val="FF0066"/>
                </a:solidFill>
              </a:rPr>
              <a:t>地，是</a:t>
            </a:r>
            <a:r>
              <a:rPr lang="zh-CN" altLang="en-US" dirty="0">
                <a:solidFill>
                  <a:srgbClr val="FF0066"/>
                </a:solidFill>
              </a:rPr>
              <a:t>未达尘性本空。故因毗舍浮佛教平心</a:t>
            </a:r>
            <a:r>
              <a:rPr lang="zh-CN" altLang="en-US" dirty="0" smtClean="0">
                <a:solidFill>
                  <a:srgbClr val="FF0066"/>
                </a:solidFill>
              </a:rPr>
              <a:t>地，即</a:t>
            </a:r>
            <a:r>
              <a:rPr lang="zh-CN" altLang="en-US" dirty="0">
                <a:solidFill>
                  <a:srgbClr val="FF0066"/>
                </a:solidFill>
              </a:rPr>
              <a:t>得心</a:t>
            </a:r>
            <a:r>
              <a:rPr lang="zh-CN" altLang="en-US" dirty="0" smtClean="0">
                <a:solidFill>
                  <a:srgbClr val="FF0066"/>
                </a:solidFill>
              </a:rPr>
              <a:t>开，以</a:t>
            </a:r>
            <a:r>
              <a:rPr lang="zh-CN" altLang="en-US" dirty="0">
                <a:solidFill>
                  <a:srgbClr val="FF0066"/>
                </a:solidFill>
              </a:rPr>
              <a:t>心地</a:t>
            </a:r>
            <a:r>
              <a:rPr lang="zh-CN" altLang="en-US" dirty="0" smtClean="0">
                <a:solidFill>
                  <a:srgbClr val="FF0066"/>
                </a:solidFill>
              </a:rPr>
              <a:t>平等，则</a:t>
            </a:r>
            <a:r>
              <a:rPr lang="zh-CN" altLang="en-US" dirty="0">
                <a:solidFill>
                  <a:srgbClr val="FF0066"/>
                </a:solidFill>
              </a:rPr>
              <a:t>一切</a:t>
            </a:r>
            <a:r>
              <a:rPr lang="zh-CN" altLang="en-US" dirty="0" smtClean="0">
                <a:solidFill>
                  <a:srgbClr val="FF0066"/>
                </a:solidFill>
              </a:rPr>
              <a:t>平等，故</a:t>
            </a:r>
            <a:r>
              <a:rPr lang="zh-CN" altLang="en-US" dirty="0">
                <a:solidFill>
                  <a:srgbClr val="FF0066"/>
                </a:solidFill>
              </a:rPr>
              <a:t>见自身微尘与外微尘等无差别。</a:t>
            </a:r>
            <a:r>
              <a:rPr lang="zh-CN" altLang="en-US" dirty="0"/>
              <a:t>是悟微尘性</a:t>
            </a:r>
            <a:r>
              <a:rPr lang="zh-CN" altLang="en-US" dirty="0" smtClean="0"/>
              <a:t>空，本</a:t>
            </a:r>
            <a:r>
              <a:rPr lang="zh-CN" altLang="en-US" dirty="0"/>
              <a:t>无内外也。性不相触</a:t>
            </a:r>
            <a:r>
              <a:rPr lang="zh-CN" altLang="en-US" dirty="0" smtClean="0"/>
              <a:t>者，如</a:t>
            </a:r>
            <a:r>
              <a:rPr lang="zh-CN" altLang="en-US" dirty="0"/>
              <a:t>以空合空故也。尘性既</a:t>
            </a:r>
            <a:r>
              <a:rPr lang="zh-CN" altLang="en-US" dirty="0" smtClean="0"/>
              <a:t>空，则</a:t>
            </a:r>
            <a:r>
              <a:rPr lang="zh-CN" altLang="en-US" dirty="0"/>
              <a:t>一切皆</a:t>
            </a:r>
            <a:r>
              <a:rPr lang="zh-CN" altLang="en-US" dirty="0" smtClean="0"/>
              <a:t>空，故</a:t>
            </a:r>
            <a:r>
              <a:rPr lang="zh-CN" altLang="en-US" dirty="0"/>
              <a:t>刀兵亦无所触耳。 </a:t>
            </a:r>
            <a:r>
              <a:rPr lang="zh-CN" altLang="en-US" dirty="0" smtClean="0"/>
              <a:t>将</a:t>
            </a:r>
            <a:r>
              <a:rPr lang="zh-CN" altLang="en-US" dirty="0"/>
              <a:t>头临</a:t>
            </a:r>
            <a:r>
              <a:rPr lang="zh-CN" altLang="en-US" dirty="0" smtClean="0"/>
              <a:t>白刃，犹</a:t>
            </a:r>
            <a:r>
              <a:rPr lang="zh-CN" altLang="en-US" dirty="0"/>
              <a:t>似斩春风</a:t>
            </a:r>
            <a:r>
              <a:rPr lang="zh-CN" altLang="en-US" dirty="0" smtClean="0"/>
              <a:t>者，以</a:t>
            </a:r>
            <a:r>
              <a:rPr lang="zh-CN" altLang="en-US" dirty="0"/>
              <a:t>悟尘性空故。尘销智</a:t>
            </a:r>
            <a:r>
              <a:rPr lang="zh-CN" altLang="en-US" dirty="0" smtClean="0"/>
              <a:t>圆，则</a:t>
            </a:r>
            <a:r>
              <a:rPr lang="zh-CN" altLang="en-US" dirty="0"/>
              <a:t>本如来藏矣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73378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0"/>
            <a:ext cx="8712968" cy="6858000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dirty="0" smtClean="0"/>
              <a:t>         </a:t>
            </a:r>
            <a:r>
              <a:rPr lang="zh-CN" altLang="zh-CN" dirty="0" smtClean="0"/>
              <a:t>香</a:t>
            </a:r>
            <a:r>
              <a:rPr lang="zh-CN" altLang="en-US" dirty="0"/>
              <a:t>俨</a:t>
            </a:r>
            <a:r>
              <a:rPr lang="zh-CN" altLang="zh-CN" dirty="0"/>
              <a:t>智闲</a:t>
            </a:r>
            <a:r>
              <a:rPr lang="zh-CN" altLang="zh-CN" dirty="0" smtClean="0"/>
              <a:t>禅师在</a:t>
            </a:r>
            <a:r>
              <a:rPr lang="zh-CN" altLang="zh-CN" dirty="0"/>
              <a:t>百丈</a:t>
            </a:r>
            <a:r>
              <a:rPr lang="zh-CN" altLang="zh-CN" dirty="0" smtClean="0"/>
              <a:t>时</a:t>
            </a:r>
            <a:r>
              <a:rPr lang="zh-CN" altLang="en-US" dirty="0" smtClean="0"/>
              <a:t>，</a:t>
            </a:r>
            <a:r>
              <a:rPr lang="zh-CN" altLang="zh-CN" dirty="0" smtClean="0"/>
              <a:t>性</a:t>
            </a:r>
            <a:r>
              <a:rPr lang="zh-CN" altLang="zh-CN" dirty="0"/>
              <a:t>识</a:t>
            </a:r>
            <a:r>
              <a:rPr lang="zh-CN" altLang="zh-CN" dirty="0" smtClean="0"/>
              <a:t>聪敏</a:t>
            </a:r>
            <a:r>
              <a:rPr lang="zh-CN" altLang="en-US" dirty="0" smtClean="0"/>
              <a:t>，</a:t>
            </a:r>
            <a:r>
              <a:rPr lang="zh-CN" altLang="zh-CN" dirty="0" smtClean="0"/>
              <a:t>参禅</a:t>
            </a:r>
            <a:r>
              <a:rPr lang="zh-CN" altLang="zh-CN" dirty="0"/>
              <a:t>不得。洎丈迁</a:t>
            </a:r>
            <a:r>
              <a:rPr lang="zh-CN" altLang="zh-CN" dirty="0" smtClean="0"/>
              <a:t>化</a:t>
            </a:r>
            <a:r>
              <a:rPr lang="zh-CN" altLang="en-US" dirty="0" smtClean="0"/>
              <a:t>，</a:t>
            </a:r>
            <a:r>
              <a:rPr lang="zh-CN" altLang="zh-CN" dirty="0" smtClean="0"/>
              <a:t>遂</a:t>
            </a:r>
            <a:r>
              <a:rPr lang="zh-CN" altLang="zh-CN" dirty="0"/>
              <a:t>参沩山。山</a:t>
            </a:r>
            <a:r>
              <a:rPr lang="zh-CN" altLang="zh-CN" dirty="0" smtClean="0"/>
              <a:t>问</a:t>
            </a:r>
            <a:r>
              <a:rPr lang="zh-CN" altLang="en-US" dirty="0" smtClean="0"/>
              <a:t>：“</a:t>
            </a:r>
            <a:r>
              <a:rPr lang="zh-CN" altLang="zh-CN" dirty="0" smtClean="0"/>
              <a:t>我</a:t>
            </a:r>
            <a:r>
              <a:rPr lang="zh-CN" altLang="zh-CN" dirty="0"/>
              <a:t>闻汝在百丈先师</a:t>
            </a:r>
            <a:r>
              <a:rPr lang="zh-CN" altLang="zh-CN" dirty="0" smtClean="0"/>
              <a:t>处</a:t>
            </a:r>
            <a:r>
              <a:rPr lang="zh-CN" altLang="en-US" dirty="0" smtClean="0"/>
              <a:t>，</a:t>
            </a:r>
            <a:r>
              <a:rPr lang="zh-CN" altLang="zh-CN" dirty="0" smtClean="0"/>
              <a:t>问</a:t>
            </a:r>
            <a:r>
              <a:rPr lang="zh-CN" altLang="zh-CN" dirty="0"/>
              <a:t>一答</a:t>
            </a:r>
            <a:r>
              <a:rPr lang="zh-CN" altLang="zh-CN" dirty="0" smtClean="0"/>
              <a:t>十</a:t>
            </a:r>
            <a:r>
              <a:rPr lang="zh-CN" altLang="en-US" dirty="0" smtClean="0"/>
              <a:t>，</a:t>
            </a:r>
            <a:r>
              <a:rPr lang="zh-CN" altLang="zh-CN" dirty="0" smtClean="0"/>
              <a:t>问</a:t>
            </a:r>
            <a:r>
              <a:rPr lang="zh-CN" altLang="zh-CN" dirty="0"/>
              <a:t>十答百。此是汝聪明灵</a:t>
            </a:r>
            <a:r>
              <a:rPr lang="zh-CN" altLang="zh-CN" dirty="0" smtClean="0"/>
              <a:t>利</a:t>
            </a:r>
            <a:r>
              <a:rPr lang="zh-CN" altLang="en-US" dirty="0" smtClean="0"/>
              <a:t>，</a:t>
            </a:r>
            <a:r>
              <a:rPr lang="zh-CN" altLang="zh-CN" dirty="0" smtClean="0"/>
              <a:t>意</a:t>
            </a:r>
            <a:r>
              <a:rPr lang="zh-CN" altLang="zh-CN" dirty="0"/>
              <a:t>解识</a:t>
            </a:r>
            <a:r>
              <a:rPr lang="zh-CN" altLang="zh-CN" dirty="0" smtClean="0"/>
              <a:t>想</a:t>
            </a:r>
            <a:r>
              <a:rPr lang="zh-CN" altLang="en-US" dirty="0" smtClean="0"/>
              <a:t>，</a:t>
            </a:r>
            <a:r>
              <a:rPr lang="zh-CN" altLang="zh-CN" dirty="0" smtClean="0"/>
              <a:t>生死</a:t>
            </a:r>
            <a:r>
              <a:rPr lang="zh-CN" altLang="zh-CN" dirty="0"/>
              <a:t>根本。父母未生</a:t>
            </a:r>
            <a:r>
              <a:rPr lang="zh-CN" altLang="zh-CN" dirty="0" smtClean="0"/>
              <a:t>时</a:t>
            </a:r>
            <a:r>
              <a:rPr lang="zh-CN" altLang="en-US" dirty="0" smtClean="0"/>
              <a:t>，</a:t>
            </a:r>
            <a:r>
              <a:rPr lang="zh-CN" altLang="zh-CN" dirty="0" smtClean="0"/>
              <a:t>试</a:t>
            </a:r>
            <a:r>
              <a:rPr lang="zh-CN" altLang="zh-CN" dirty="0"/>
              <a:t>道一句</a:t>
            </a:r>
            <a:r>
              <a:rPr lang="zh-CN" altLang="zh-CN" dirty="0" smtClean="0"/>
              <a:t>看</a:t>
            </a:r>
            <a:r>
              <a:rPr lang="zh-CN" altLang="en-US" dirty="0" smtClean="0"/>
              <a:t>？”</a:t>
            </a:r>
            <a:r>
              <a:rPr lang="zh-CN" altLang="zh-CN" dirty="0" smtClean="0"/>
              <a:t>闲</a:t>
            </a:r>
            <a:r>
              <a:rPr lang="zh-CN" altLang="zh-CN" dirty="0"/>
              <a:t>被一</a:t>
            </a:r>
            <a:r>
              <a:rPr lang="zh-CN" altLang="zh-CN" dirty="0" smtClean="0"/>
              <a:t>问</a:t>
            </a:r>
            <a:r>
              <a:rPr lang="zh-CN" altLang="en-US" dirty="0" smtClean="0"/>
              <a:t>，</a:t>
            </a:r>
            <a:r>
              <a:rPr lang="zh-CN" altLang="zh-CN" dirty="0" smtClean="0"/>
              <a:t>直</a:t>
            </a:r>
            <a:r>
              <a:rPr lang="zh-CN" altLang="zh-CN" dirty="0"/>
              <a:t>得</a:t>
            </a:r>
            <a:r>
              <a:rPr lang="zh-CN" altLang="zh-CN" dirty="0" smtClean="0"/>
              <a:t>茫然</a:t>
            </a:r>
            <a:r>
              <a:rPr lang="zh-CN" altLang="en-US" dirty="0" smtClean="0"/>
              <a:t>，</a:t>
            </a:r>
            <a:r>
              <a:rPr lang="zh-CN" altLang="zh-CN" dirty="0" smtClean="0"/>
              <a:t>归</a:t>
            </a:r>
            <a:r>
              <a:rPr lang="zh-CN" altLang="zh-CN" dirty="0"/>
              <a:t>寮将平日着过底</a:t>
            </a:r>
            <a:r>
              <a:rPr lang="zh-CN" altLang="zh-CN" dirty="0" smtClean="0"/>
              <a:t>文字</a:t>
            </a:r>
            <a:r>
              <a:rPr lang="zh-CN" altLang="en-US" dirty="0" smtClean="0"/>
              <a:t>，</a:t>
            </a:r>
            <a:r>
              <a:rPr lang="zh-CN" altLang="zh-CN" dirty="0" smtClean="0"/>
              <a:t>从头至尾</a:t>
            </a:r>
            <a:r>
              <a:rPr lang="zh-CN" altLang="en-US" dirty="0" smtClean="0"/>
              <a:t>，</a:t>
            </a:r>
            <a:r>
              <a:rPr lang="zh-CN" altLang="zh-CN" dirty="0" smtClean="0"/>
              <a:t>要</a:t>
            </a:r>
            <a:r>
              <a:rPr lang="zh-CN" altLang="zh-CN" dirty="0"/>
              <a:t>寻一句詶</a:t>
            </a:r>
            <a:r>
              <a:rPr lang="zh-CN" altLang="zh-CN" dirty="0" smtClean="0"/>
              <a:t>对</a:t>
            </a:r>
            <a:r>
              <a:rPr lang="zh-CN" altLang="en-US" dirty="0" smtClean="0"/>
              <a:t>，</a:t>
            </a:r>
            <a:r>
              <a:rPr lang="zh-CN" altLang="zh-CN" dirty="0" smtClean="0"/>
              <a:t>竟</a:t>
            </a:r>
            <a:r>
              <a:rPr lang="zh-CN" altLang="zh-CN" dirty="0"/>
              <a:t>不能得。乃自叹</a:t>
            </a:r>
            <a:r>
              <a:rPr lang="zh-CN" altLang="zh-CN" dirty="0" smtClean="0"/>
              <a:t>曰</a:t>
            </a:r>
            <a:r>
              <a:rPr lang="zh-CN" altLang="en-US" dirty="0" smtClean="0"/>
              <a:t>：“</a:t>
            </a:r>
            <a:r>
              <a:rPr lang="zh-CN" altLang="zh-CN" dirty="0" smtClean="0"/>
              <a:t>画饼</a:t>
            </a:r>
            <a:r>
              <a:rPr lang="zh-CN" altLang="zh-CN" dirty="0"/>
              <a:t>不可</a:t>
            </a:r>
            <a:r>
              <a:rPr lang="zh-CN" altLang="zh-CN" dirty="0" smtClean="0"/>
              <a:t>充饥</a:t>
            </a:r>
            <a:r>
              <a:rPr lang="zh-CN" altLang="en-US" dirty="0" smtClean="0"/>
              <a:t>！”</a:t>
            </a:r>
            <a:r>
              <a:rPr lang="zh-CN" altLang="zh-CN" dirty="0" smtClean="0"/>
              <a:t>屡</a:t>
            </a:r>
            <a:r>
              <a:rPr lang="zh-CN" altLang="zh-CN" dirty="0"/>
              <a:t>乞沩山说破。山</a:t>
            </a:r>
            <a:r>
              <a:rPr lang="zh-CN" altLang="zh-CN" dirty="0" smtClean="0"/>
              <a:t>曰</a:t>
            </a:r>
            <a:r>
              <a:rPr lang="zh-CN" altLang="en-US" dirty="0" smtClean="0"/>
              <a:t>：“</a:t>
            </a:r>
            <a:r>
              <a:rPr lang="zh-CN" altLang="zh-CN" dirty="0" smtClean="0"/>
              <a:t>我</a:t>
            </a:r>
            <a:r>
              <a:rPr lang="zh-CN" altLang="zh-CN" dirty="0"/>
              <a:t>若说似</a:t>
            </a:r>
            <a:r>
              <a:rPr lang="zh-CN" altLang="zh-CN" dirty="0" smtClean="0"/>
              <a:t>汝</a:t>
            </a:r>
            <a:r>
              <a:rPr lang="zh-CN" altLang="en-US" dirty="0" smtClean="0"/>
              <a:t>，</a:t>
            </a:r>
            <a:r>
              <a:rPr lang="zh-CN" altLang="zh-CN" dirty="0" smtClean="0"/>
              <a:t>汝</a:t>
            </a:r>
            <a:r>
              <a:rPr lang="zh-CN" altLang="zh-CN" dirty="0"/>
              <a:t>以后骂我去。我说底是我</a:t>
            </a:r>
            <a:r>
              <a:rPr lang="zh-CN" altLang="zh-CN" dirty="0" smtClean="0"/>
              <a:t>底</a:t>
            </a:r>
            <a:r>
              <a:rPr lang="zh-CN" altLang="en-US" dirty="0" smtClean="0"/>
              <a:t>，</a:t>
            </a:r>
            <a:r>
              <a:rPr lang="zh-CN" altLang="zh-CN" dirty="0" smtClean="0"/>
              <a:t>终</a:t>
            </a:r>
            <a:r>
              <a:rPr lang="zh-CN" altLang="zh-CN" dirty="0"/>
              <a:t>不干汝事</a:t>
            </a:r>
            <a:r>
              <a:rPr lang="zh-CN" altLang="zh-CN" dirty="0" smtClean="0"/>
              <a:t>。</a:t>
            </a:r>
            <a:r>
              <a:rPr lang="zh-CN" altLang="en-US" dirty="0" smtClean="0"/>
              <a:t>”</a:t>
            </a:r>
            <a:r>
              <a:rPr lang="zh-CN" altLang="zh-CN" dirty="0" smtClean="0"/>
              <a:t>闲</a:t>
            </a:r>
            <a:r>
              <a:rPr lang="zh-CN" altLang="zh-CN" dirty="0"/>
              <a:t>遂将平昔所看文字烧</a:t>
            </a:r>
            <a:r>
              <a:rPr lang="zh-CN" altLang="zh-CN" dirty="0" smtClean="0"/>
              <a:t>却</a:t>
            </a:r>
            <a:r>
              <a:rPr lang="zh-CN" altLang="en-US" dirty="0" smtClean="0"/>
              <a:t>，</a:t>
            </a:r>
            <a:r>
              <a:rPr lang="zh-CN" altLang="zh-CN" dirty="0" smtClean="0"/>
              <a:t>曰</a:t>
            </a:r>
            <a:r>
              <a:rPr lang="zh-CN" altLang="en-US" dirty="0" smtClean="0"/>
              <a:t>：“</a:t>
            </a:r>
            <a:r>
              <a:rPr lang="zh-CN" altLang="zh-CN" dirty="0" smtClean="0"/>
              <a:t>此生</a:t>
            </a:r>
            <a:r>
              <a:rPr lang="zh-CN" altLang="zh-CN" dirty="0"/>
              <a:t>不学佛法</a:t>
            </a:r>
            <a:r>
              <a:rPr lang="zh-CN" altLang="zh-CN" dirty="0" smtClean="0"/>
              <a:t>也</a:t>
            </a:r>
            <a:r>
              <a:rPr lang="zh-CN" altLang="en-US" dirty="0" smtClean="0"/>
              <a:t>，</a:t>
            </a:r>
            <a:r>
              <a:rPr lang="zh-CN" altLang="zh-CN" dirty="0" smtClean="0"/>
              <a:t>且</a:t>
            </a:r>
            <a:r>
              <a:rPr lang="zh-CN" altLang="zh-CN" dirty="0"/>
              <a:t>作个长行粥饭</a:t>
            </a:r>
            <a:r>
              <a:rPr lang="zh-CN" altLang="zh-CN" dirty="0" smtClean="0"/>
              <a:t>僧</a:t>
            </a:r>
            <a:r>
              <a:rPr lang="zh-CN" altLang="en-US" dirty="0" smtClean="0"/>
              <a:t>，</a:t>
            </a:r>
            <a:r>
              <a:rPr lang="zh-CN" altLang="zh-CN" dirty="0" smtClean="0"/>
              <a:t>免役心神</a:t>
            </a:r>
            <a:r>
              <a:rPr lang="zh-CN" altLang="en-US" dirty="0" smtClean="0"/>
              <a:t>！”</a:t>
            </a:r>
            <a:r>
              <a:rPr lang="zh-CN" altLang="zh-CN" dirty="0" smtClean="0"/>
              <a:t>乃</a:t>
            </a:r>
            <a:r>
              <a:rPr lang="zh-CN" altLang="zh-CN" dirty="0"/>
              <a:t>泣辞沩</a:t>
            </a:r>
            <a:r>
              <a:rPr lang="zh-CN" altLang="zh-CN" dirty="0" smtClean="0"/>
              <a:t>山</a:t>
            </a:r>
            <a:r>
              <a:rPr lang="zh-CN" altLang="en-US" dirty="0" smtClean="0"/>
              <a:t>，</a:t>
            </a:r>
            <a:r>
              <a:rPr lang="zh-CN" altLang="zh-CN" dirty="0" smtClean="0"/>
              <a:t>直</a:t>
            </a:r>
            <a:r>
              <a:rPr lang="zh-CN" altLang="zh-CN" dirty="0"/>
              <a:t>过</a:t>
            </a:r>
            <a:r>
              <a:rPr lang="zh-CN" altLang="zh-CN" dirty="0" smtClean="0"/>
              <a:t>南阳</a:t>
            </a:r>
            <a:r>
              <a:rPr lang="zh-CN" altLang="en-US" dirty="0" smtClean="0"/>
              <a:t>，睹</a:t>
            </a:r>
            <a:r>
              <a:rPr lang="zh-CN" altLang="zh-CN" dirty="0" smtClean="0"/>
              <a:t>忠</a:t>
            </a:r>
            <a:r>
              <a:rPr lang="zh-CN" altLang="zh-CN" dirty="0"/>
              <a:t>国师</a:t>
            </a:r>
            <a:r>
              <a:rPr lang="zh-CN" altLang="zh-CN" dirty="0" smtClean="0"/>
              <a:t>遗迹</a:t>
            </a:r>
            <a:r>
              <a:rPr lang="zh-CN" altLang="en-US" dirty="0" smtClean="0"/>
              <a:t>，</a:t>
            </a:r>
            <a:r>
              <a:rPr lang="zh-CN" altLang="zh-CN" dirty="0" smtClean="0"/>
              <a:t>遂</a:t>
            </a:r>
            <a:r>
              <a:rPr lang="zh-CN" altLang="zh-CN" dirty="0"/>
              <a:t>憇止焉。</a:t>
            </a:r>
            <a:r>
              <a:rPr lang="zh-CN" altLang="zh-CN" dirty="0" smtClean="0"/>
              <a:t>一日</a:t>
            </a:r>
            <a:r>
              <a:rPr lang="zh-CN" altLang="en-US" dirty="0" smtClean="0"/>
              <a:t>，</a:t>
            </a:r>
            <a:r>
              <a:rPr lang="zh-CN" altLang="zh-CN" dirty="0" smtClean="0"/>
              <a:t>芟除草木</a:t>
            </a:r>
            <a:r>
              <a:rPr lang="zh-CN" altLang="en-US" dirty="0" smtClean="0"/>
              <a:t>，</a:t>
            </a:r>
            <a:r>
              <a:rPr lang="zh-CN" altLang="zh-CN" dirty="0" smtClean="0"/>
              <a:t>偶</a:t>
            </a:r>
            <a:r>
              <a:rPr lang="zh-CN" altLang="zh-CN" dirty="0"/>
              <a:t>抛</a:t>
            </a:r>
            <a:r>
              <a:rPr lang="zh-CN" altLang="zh-CN" dirty="0" smtClean="0"/>
              <a:t>瓦砾</a:t>
            </a:r>
            <a:r>
              <a:rPr lang="zh-CN" altLang="en-US" dirty="0" smtClean="0"/>
              <a:t>，</a:t>
            </a:r>
            <a:r>
              <a:rPr lang="zh-CN" altLang="zh-CN" dirty="0" smtClean="0"/>
              <a:t>击</a:t>
            </a:r>
            <a:r>
              <a:rPr lang="zh-CN" altLang="zh-CN" dirty="0"/>
              <a:t>竹</a:t>
            </a:r>
            <a:r>
              <a:rPr lang="zh-CN" altLang="zh-CN" dirty="0" smtClean="0"/>
              <a:t>作声</a:t>
            </a:r>
            <a:r>
              <a:rPr lang="zh-CN" altLang="en-US" dirty="0" smtClean="0"/>
              <a:t>，</a:t>
            </a:r>
            <a:r>
              <a:rPr lang="zh-CN" altLang="zh-CN" dirty="0" smtClean="0"/>
              <a:t>忽然省悟</a:t>
            </a:r>
            <a:r>
              <a:rPr lang="zh-CN" altLang="en-US" dirty="0" smtClean="0"/>
              <a:t>，</a:t>
            </a:r>
            <a:r>
              <a:rPr lang="zh-CN" altLang="zh-CN" dirty="0" smtClean="0"/>
              <a:t>遽</a:t>
            </a:r>
            <a:r>
              <a:rPr lang="zh-CN" altLang="zh-CN" dirty="0"/>
              <a:t>归</a:t>
            </a:r>
            <a:r>
              <a:rPr lang="zh-CN" altLang="zh-CN" dirty="0" smtClean="0"/>
              <a:t>沐浴</a:t>
            </a:r>
            <a:r>
              <a:rPr lang="zh-CN" altLang="en-US" dirty="0" smtClean="0"/>
              <a:t>，</a:t>
            </a:r>
            <a:r>
              <a:rPr lang="zh-CN" altLang="zh-CN" dirty="0" smtClean="0"/>
              <a:t>遥</a:t>
            </a:r>
            <a:r>
              <a:rPr lang="zh-CN" altLang="zh-CN" dirty="0"/>
              <a:t>礼沩</a:t>
            </a:r>
            <a:r>
              <a:rPr lang="zh-CN" altLang="zh-CN" dirty="0" smtClean="0"/>
              <a:t>山</a:t>
            </a:r>
            <a:r>
              <a:rPr lang="zh-CN" altLang="en-US" dirty="0" smtClean="0"/>
              <a:t>，</a:t>
            </a:r>
            <a:r>
              <a:rPr lang="zh-CN" altLang="zh-CN" dirty="0" smtClean="0"/>
              <a:t>赞曰</a:t>
            </a:r>
            <a:r>
              <a:rPr lang="zh-CN" altLang="en-US" dirty="0" smtClean="0"/>
              <a:t>：“</a:t>
            </a:r>
            <a:r>
              <a:rPr lang="zh-CN" altLang="zh-CN" dirty="0" smtClean="0"/>
              <a:t>和尚</a:t>
            </a:r>
            <a:r>
              <a:rPr lang="zh-CN" altLang="zh-CN" dirty="0"/>
              <a:t>大</a:t>
            </a:r>
            <a:r>
              <a:rPr lang="zh-CN" altLang="zh-CN" dirty="0" smtClean="0"/>
              <a:t>慈</a:t>
            </a:r>
            <a:r>
              <a:rPr lang="zh-CN" altLang="en-US" dirty="0" smtClean="0"/>
              <a:t>，</a:t>
            </a:r>
            <a:r>
              <a:rPr lang="zh-CN" altLang="zh-CN" dirty="0" smtClean="0"/>
              <a:t>恩</a:t>
            </a:r>
            <a:r>
              <a:rPr lang="zh-CN" altLang="zh-CN" dirty="0"/>
              <a:t>逾父母。当时若为我</a:t>
            </a:r>
            <a:r>
              <a:rPr lang="zh-CN" altLang="zh-CN" dirty="0" smtClean="0"/>
              <a:t>说破</a:t>
            </a:r>
            <a:r>
              <a:rPr lang="zh-CN" altLang="en-US" dirty="0" smtClean="0"/>
              <a:t>，</a:t>
            </a:r>
            <a:r>
              <a:rPr lang="zh-CN" altLang="zh-CN" dirty="0" smtClean="0"/>
              <a:t>何</a:t>
            </a:r>
            <a:r>
              <a:rPr lang="zh-CN" altLang="zh-CN" dirty="0"/>
              <a:t>有今日之</a:t>
            </a:r>
            <a:r>
              <a:rPr lang="zh-CN" altLang="zh-CN" dirty="0" smtClean="0"/>
              <a:t>事</a:t>
            </a:r>
            <a:r>
              <a:rPr lang="zh-CN" altLang="en-US" dirty="0" smtClean="0"/>
              <a:t>！”</a:t>
            </a:r>
            <a:r>
              <a:rPr lang="zh-CN" altLang="zh-CN" dirty="0" smtClean="0"/>
              <a:t>乃</a:t>
            </a:r>
            <a:r>
              <a:rPr lang="zh-CN" altLang="zh-CN" dirty="0"/>
              <a:t>有颂</a:t>
            </a:r>
            <a:r>
              <a:rPr lang="zh-CN" altLang="zh-CN" dirty="0" smtClean="0"/>
              <a:t>曰</a:t>
            </a:r>
            <a:r>
              <a:rPr lang="zh-CN" altLang="en-US" dirty="0" smtClean="0"/>
              <a:t>：“</a:t>
            </a:r>
            <a:r>
              <a:rPr lang="zh-CN" altLang="zh-CN" dirty="0" smtClean="0"/>
              <a:t>一</a:t>
            </a:r>
            <a:r>
              <a:rPr lang="zh-CN" altLang="zh-CN" dirty="0"/>
              <a:t>击忘所</a:t>
            </a:r>
            <a:r>
              <a:rPr lang="zh-CN" altLang="zh-CN" dirty="0" smtClean="0"/>
              <a:t>知</a:t>
            </a:r>
            <a:r>
              <a:rPr lang="zh-CN" altLang="en-US" dirty="0" smtClean="0"/>
              <a:t>，</a:t>
            </a:r>
            <a:r>
              <a:rPr lang="zh-CN" altLang="zh-CN" dirty="0" smtClean="0"/>
              <a:t>更</a:t>
            </a:r>
            <a:r>
              <a:rPr lang="zh-CN" altLang="zh-CN" dirty="0"/>
              <a:t>不假修持。动容</a:t>
            </a:r>
            <a:r>
              <a:rPr lang="zh-CN" altLang="zh-CN" dirty="0" smtClean="0"/>
              <a:t>扬古路</a:t>
            </a:r>
            <a:r>
              <a:rPr lang="zh-CN" altLang="en-US" dirty="0" smtClean="0"/>
              <a:t>，</a:t>
            </a:r>
            <a:r>
              <a:rPr lang="zh-CN" altLang="zh-CN" dirty="0" smtClean="0"/>
              <a:t>不</a:t>
            </a:r>
            <a:r>
              <a:rPr lang="zh-CN" altLang="zh-CN" dirty="0"/>
              <a:t>堕悄然机。处处无</a:t>
            </a:r>
            <a:r>
              <a:rPr lang="zh-CN" altLang="zh-CN" dirty="0" smtClean="0"/>
              <a:t>踪迹</a:t>
            </a:r>
            <a:r>
              <a:rPr lang="zh-CN" altLang="en-US" dirty="0" smtClean="0"/>
              <a:t>，</a:t>
            </a:r>
            <a:r>
              <a:rPr lang="zh-CN" altLang="zh-CN" dirty="0" smtClean="0"/>
              <a:t>声色</a:t>
            </a:r>
            <a:r>
              <a:rPr lang="zh-CN" altLang="zh-CN" dirty="0"/>
              <a:t>外威仪。诸方达道</a:t>
            </a:r>
            <a:r>
              <a:rPr lang="zh-CN" altLang="zh-CN" dirty="0" smtClean="0"/>
              <a:t>者</a:t>
            </a:r>
            <a:r>
              <a:rPr lang="zh-CN" altLang="en-US" dirty="0" smtClean="0"/>
              <a:t>，</a:t>
            </a:r>
            <a:r>
              <a:rPr lang="zh-CN" altLang="zh-CN" dirty="0" smtClean="0"/>
              <a:t>咸</a:t>
            </a:r>
            <a:r>
              <a:rPr lang="zh-CN" altLang="zh-CN" dirty="0"/>
              <a:t>言上上机</a:t>
            </a:r>
            <a:r>
              <a:rPr lang="zh-CN" altLang="zh-CN" dirty="0" smtClean="0"/>
              <a:t>。</a:t>
            </a:r>
            <a:r>
              <a:rPr lang="zh-CN" altLang="en-US" dirty="0" smtClean="0"/>
              <a:t>”</a:t>
            </a:r>
            <a:r>
              <a:rPr lang="zh-CN" altLang="zh-CN" dirty="0" smtClean="0"/>
              <a:t>沩</a:t>
            </a:r>
            <a:r>
              <a:rPr lang="zh-CN" altLang="zh-CN" dirty="0"/>
              <a:t>山闻</a:t>
            </a:r>
            <a:r>
              <a:rPr lang="zh-CN" altLang="zh-CN" dirty="0" smtClean="0"/>
              <a:t>得</a:t>
            </a:r>
            <a:r>
              <a:rPr lang="zh-CN" altLang="en-US" dirty="0" smtClean="0"/>
              <a:t>，</a:t>
            </a:r>
            <a:r>
              <a:rPr lang="zh-CN" altLang="zh-CN" dirty="0" smtClean="0"/>
              <a:t>谓</a:t>
            </a:r>
            <a:r>
              <a:rPr lang="zh-CN" altLang="zh-CN" dirty="0"/>
              <a:t>仰山</a:t>
            </a:r>
            <a:r>
              <a:rPr lang="zh-CN" altLang="zh-CN" dirty="0" smtClean="0"/>
              <a:t>曰</a:t>
            </a:r>
            <a:r>
              <a:rPr lang="zh-CN" altLang="en-US" dirty="0" smtClean="0"/>
              <a:t>：“</a:t>
            </a:r>
            <a:r>
              <a:rPr lang="zh-CN" altLang="zh-CN" dirty="0" smtClean="0"/>
              <a:t>此</a:t>
            </a:r>
            <a:r>
              <a:rPr lang="zh-CN" altLang="zh-CN" dirty="0"/>
              <a:t>子彻也</a:t>
            </a:r>
            <a:r>
              <a:rPr lang="zh-CN" altLang="zh-CN" dirty="0" smtClean="0"/>
              <a:t>。</a:t>
            </a:r>
            <a:r>
              <a:rPr lang="zh-CN" altLang="en-US" dirty="0" smtClean="0"/>
              <a:t>”</a:t>
            </a:r>
            <a:r>
              <a:rPr lang="zh-CN" altLang="zh-CN" dirty="0" smtClean="0"/>
              <a:t>仰曰</a:t>
            </a:r>
            <a:r>
              <a:rPr lang="zh-CN" altLang="en-US" dirty="0" smtClean="0"/>
              <a:t>：“</a:t>
            </a:r>
            <a:r>
              <a:rPr lang="zh-CN" altLang="zh-CN" dirty="0" smtClean="0"/>
              <a:t>此</a:t>
            </a:r>
            <a:r>
              <a:rPr lang="zh-CN" altLang="zh-CN" dirty="0"/>
              <a:t>是心机意识著述得</a:t>
            </a:r>
            <a:r>
              <a:rPr lang="zh-CN" altLang="zh-CN" dirty="0" smtClean="0"/>
              <a:t>成</a:t>
            </a:r>
            <a:r>
              <a:rPr lang="zh-CN" altLang="en-US" dirty="0" smtClean="0"/>
              <a:t>，</a:t>
            </a:r>
            <a:r>
              <a:rPr lang="zh-CN" altLang="zh-CN" dirty="0" smtClean="0"/>
              <a:t>待</a:t>
            </a:r>
            <a:r>
              <a:rPr lang="zh-CN" altLang="zh-CN" dirty="0"/>
              <a:t>某甲亲自勘过</a:t>
            </a:r>
            <a:r>
              <a:rPr lang="zh-CN" altLang="zh-CN" dirty="0" smtClean="0"/>
              <a:t>。</a:t>
            </a:r>
            <a:r>
              <a:rPr lang="zh-CN" altLang="en-US" dirty="0" smtClean="0"/>
              <a:t>”</a:t>
            </a:r>
            <a:r>
              <a:rPr lang="zh-CN" altLang="zh-CN" dirty="0" smtClean="0"/>
              <a:t>仰</a:t>
            </a:r>
            <a:r>
              <a:rPr lang="zh-CN" altLang="zh-CN" dirty="0"/>
              <a:t>后见闲</a:t>
            </a:r>
            <a:r>
              <a:rPr lang="zh-CN" altLang="zh-CN" dirty="0" smtClean="0"/>
              <a:t>曰</a:t>
            </a:r>
            <a:r>
              <a:rPr lang="zh-CN" altLang="en-US" dirty="0" smtClean="0"/>
              <a:t>：“</a:t>
            </a:r>
            <a:r>
              <a:rPr lang="zh-CN" altLang="zh-CN" dirty="0" smtClean="0"/>
              <a:t>和尚</a:t>
            </a:r>
            <a:r>
              <a:rPr lang="zh-CN" altLang="zh-CN" dirty="0"/>
              <a:t>赞叹师弟发明</a:t>
            </a:r>
            <a:r>
              <a:rPr lang="zh-CN" altLang="zh-CN" dirty="0" smtClean="0"/>
              <a:t>大事</a:t>
            </a:r>
            <a:r>
              <a:rPr lang="zh-CN" altLang="en-US" dirty="0" smtClean="0"/>
              <a:t>，</a:t>
            </a:r>
            <a:r>
              <a:rPr lang="zh-CN" altLang="zh-CN" dirty="0" smtClean="0"/>
              <a:t>你</a:t>
            </a:r>
            <a:r>
              <a:rPr lang="zh-CN" altLang="zh-CN" dirty="0"/>
              <a:t>试说看</a:t>
            </a:r>
            <a:r>
              <a:rPr lang="zh-CN" altLang="zh-CN" dirty="0" smtClean="0"/>
              <a:t>。</a:t>
            </a:r>
            <a:r>
              <a:rPr lang="zh-CN" altLang="en-US" dirty="0" smtClean="0"/>
              <a:t>”</a:t>
            </a:r>
            <a:r>
              <a:rPr lang="zh-CN" altLang="zh-CN" dirty="0" smtClean="0"/>
              <a:t>闲</a:t>
            </a:r>
            <a:r>
              <a:rPr lang="zh-CN" altLang="zh-CN" dirty="0"/>
              <a:t>举前</a:t>
            </a:r>
            <a:r>
              <a:rPr lang="zh-CN" altLang="zh-CN" dirty="0" smtClean="0"/>
              <a:t>颂</a:t>
            </a:r>
            <a:r>
              <a:rPr lang="zh-CN" altLang="en-US" dirty="0" smtClean="0"/>
              <a:t>，</a:t>
            </a:r>
            <a:r>
              <a:rPr lang="zh-CN" altLang="zh-CN" dirty="0" smtClean="0"/>
              <a:t>仰曰</a:t>
            </a:r>
            <a:r>
              <a:rPr lang="zh-CN" altLang="en-US" dirty="0" smtClean="0"/>
              <a:t>：“</a:t>
            </a:r>
            <a:r>
              <a:rPr lang="zh-CN" altLang="zh-CN" dirty="0" smtClean="0"/>
              <a:t>此</a:t>
            </a:r>
            <a:r>
              <a:rPr lang="zh-CN" altLang="zh-CN" dirty="0"/>
              <a:t>是夙习记持而成。若有正</a:t>
            </a:r>
            <a:r>
              <a:rPr lang="zh-CN" altLang="zh-CN" dirty="0" smtClean="0"/>
              <a:t>悟</a:t>
            </a:r>
            <a:r>
              <a:rPr lang="zh-CN" altLang="en-US" dirty="0" smtClean="0"/>
              <a:t>，</a:t>
            </a:r>
            <a:r>
              <a:rPr lang="zh-CN" altLang="zh-CN" dirty="0" smtClean="0"/>
              <a:t>别</a:t>
            </a:r>
            <a:r>
              <a:rPr lang="zh-CN" altLang="zh-CN" dirty="0"/>
              <a:t>更说着</a:t>
            </a:r>
            <a:r>
              <a:rPr lang="zh-CN" altLang="zh-CN" dirty="0" smtClean="0"/>
              <a:t>。</a:t>
            </a:r>
            <a:r>
              <a:rPr lang="zh-CN" altLang="en-US" dirty="0" smtClean="0"/>
              <a:t>”</a:t>
            </a:r>
            <a:r>
              <a:rPr lang="zh-CN" altLang="zh-CN" dirty="0" smtClean="0"/>
              <a:t>闲</a:t>
            </a:r>
            <a:r>
              <a:rPr lang="zh-CN" altLang="zh-CN" dirty="0"/>
              <a:t>又成颂</a:t>
            </a:r>
            <a:r>
              <a:rPr lang="zh-CN" altLang="zh-CN" dirty="0" smtClean="0"/>
              <a:t>曰</a:t>
            </a:r>
            <a:r>
              <a:rPr lang="zh-CN" altLang="en-US" dirty="0" smtClean="0"/>
              <a:t>：“</a:t>
            </a:r>
            <a:r>
              <a:rPr lang="zh-CN" altLang="zh-CN" dirty="0" smtClean="0"/>
              <a:t>去年</a:t>
            </a:r>
            <a:r>
              <a:rPr lang="zh-CN" altLang="zh-CN" dirty="0"/>
              <a:t>贫未是</a:t>
            </a:r>
            <a:r>
              <a:rPr lang="zh-CN" altLang="zh-CN" dirty="0" smtClean="0"/>
              <a:t>贫</a:t>
            </a:r>
            <a:r>
              <a:rPr lang="zh-CN" altLang="en-US" dirty="0" smtClean="0"/>
              <a:t>，</a:t>
            </a:r>
            <a:r>
              <a:rPr lang="zh-CN" altLang="zh-CN" dirty="0" smtClean="0"/>
              <a:t>今年</a:t>
            </a:r>
            <a:r>
              <a:rPr lang="zh-CN" altLang="zh-CN" dirty="0"/>
              <a:t>贫始是贫。去年贫无卓锥之</a:t>
            </a:r>
            <a:r>
              <a:rPr lang="zh-CN" altLang="zh-CN" dirty="0" smtClean="0"/>
              <a:t>地</a:t>
            </a:r>
            <a:r>
              <a:rPr lang="zh-CN" altLang="en-US" dirty="0" smtClean="0"/>
              <a:t>，</a:t>
            </a:r>
            <a:r>
              <a:rPr lang="zh-CN" altLang="zh-CN" dirty="0" smtClean="0"/>
              <a:t>今年</a:t>
            </a:r>
            <a:r>
              <a:rPr lang="zh-CN" altLang="zh-CN" dirty="0"/>
              <a:t>贫锥也无</a:t>
            </a:r>
            <a:r>
              <a:rPr lang="zh-CN" altLang="zh-CN" dirty="0" smtClean="0"/>
              <a:t>。</a:t>
            </a:r>
            <a:r>
              <a:rPr lang="zh-CN" altLang="en-US" dirty="0" smtClean="0"/>
              <a:t>”</a:t>
            </a:r>
            <a:r>
              <a:rPr lang="zh-CN" altLang="zh-CN" dirty="0" smtClean="0"/>
              <a:t>仰曰</a:t>
            </a:r>
            <a:r>
              <a:rPr lang="zh-CN" altLang="en-US" dirty="0" smtClean="0"/>
              <a:t>：“</a:t>
            </a:r>
            <a:r>
              <a:rPr lang="zh-CN" altLang="zh-CN" dirty="0" smtClean="0"/>
              <a:t>如来禅</a:t>
            </a:r>
            <a:r>
              <a:rPr lang="zh-CN" altLang="en-US" dirty="0" smtClean="0"/>
              <a:t>，</a:t>
            </a:r>
            <a:r>
              <a:rPr lang="zh-CN" altLang="zh-CN" dirty="0" smtClean="0"/>
              <a:t>许</a:t>
            </a:r>
            <a:r>
              <a:rPr lang="zh-CN" altLang="zh-CN" dirty="0"/>
              <a:t>你会。祖师</a:t>
            </a:r>
            <a:r>
              <a:rPr lang="zh-CN" altLang="zh-CN" dirty="0" smtClean="0"/>
              <a:t>禅</a:t>
            </a:r>
            <a:r>
              <a:rPr lang="zh-CN" altLang="en-US" dirty="0" smtClean="0"/>
              <a:t>，</a:t>
            </a:r>
            <a:r>
              <a:rPr lang="zh-CN" altLang="zh-CN" dirty="0" smtClean="0"/>
              <a:t>未</a:t>
            </a:r>
            <a:r>
              <a:rPr lang="zh-CN" altLang="zh-CN" dirty="0"/>
              <a:t>梦见在</a:t>
            </a:r>
            <a:r>
              <a:rPr lang="zh-CN" altLang="zh-CN" dirty="0" smtClean="0"/>
              <a:t>。</a:t>
            </a:r>
            <a:r>
              <a:rPr lang="zh-CN" altLang="en-US" dirty="0" smtClean="0"/>
              <a:t>”</a:t>
            </a:r>
            <a:r>
              <a:rPr lang="zh-CN" altLang="zh-CN" dirty="0" smtClean="0"/>
              <a:t>闲</a:t>
            </a:r>
            <a:r>
              <a:rPr lang="zh-CN" altLang="zh-CN" dirty="0"/>
              <a:t>复有颂</a:t>
            </a:r>
            <a:r>
              <a:rPr lang="zh-CN" altLang="zh-CN" dirty="0" smtClean="0"/>
              <a:t>曰</a:t>
            </a:r>
            <a:r>
              <a:rPr lang="zh-CN" altLang="en-US" dirty="0" smtClean="0"/>
              <a:t>：“</a:t>
            </a:r>
            <a:r>
              <a:rPr lang="zh-CN" altLang="zh-CN" dirty="0" smtClean="0"/>
              <a:t>我</a:t>
            </a:r>
            <a:r>
              <a:rPr lang="zh-CN" altLang="zh-CN" dirty="0"/>
              <a:t>有一</a:t>
            </a:r>
            <a:r>
              <a:rPr lang="zh-CN" altLang="zh-CN" dirty="0" smtClean="0"/>
              <a:t>机</a:t>
            </a:r>
            <a:r>
              <a:rPr lang="zh-CN" altLang="en-US" dirty="0" smtClean="0"/>
              <a:t>，</a:t>
            </a:r>
            <a:r>
              <a:rPr lang="zh-CN" altLang="zh-CN" dirty="0" smtClean="0"/>
              <a:t>瞬</a:t>
            </a:r>
            <a:r>
              <a:rPr lang="zh-CN" altLang="zh-CN" dirty="0"/>
              <a:t>目视伊。若也</a:t>
            </a:r>
            <a:r>
              <a:rPr lang="zh-CN" altLang="zh-CN" dirty="0" smtClean="0"/>
              <a:t>不会</a:t>
            </a:r>
            <a:r>
              <a:rPr lang="zh-CN" altLang="en-US" dirty="0" smtClean="0"/>
              <a:t>，</a:t>
            </a:r>
            <a:r>
              <a:rPr lang="zh-CN" altLang="zh-CN" dirty="0" smtClean="0"/>
              <a:t>别</a:t>
            </a:r>
            <a:r>
              <a:rPr lang="zh-CN" altLang="zh-CN" dirty="0"/>
              <a:t>唤沙弥</a:t>
            </a:r>
            <a:r>
              <a:rPr lang="zh-CN" altLang="zh-CN" dirty="0" smtClean="0"/>
              <a:t>。</a:t>
            </a:r>
            <a:r>
              <a:rPr lang="zh-CN" altLang="en-US" dirty="0" smtClean="0"/>
              <a:t>”</a:t>
            </a:r>
            <a:r>
              <a:rPr lang="zh-CN" altLang="zh-CN" dirty="0" smtClean="0"/>
              <a:t>仰</a:t>
            </a:r>
            <a:r>
              <a:rPr lang="zh-CN" altLang="zh-CN" dirty="0"/>
              <a:t>乃报沩山</a:t>
            </a:r>
            <a:r>
              <a:rPr lang="zh-CN" altLang="zh-CN" dirty="0" smtClean="0"/>
              <a:t>曰</a:t>
            </a:r>
            <a:r>
              <a:rPr lang="zh-CN" altLang="en-US" dirty="0" smtClean="0"/>
              <a:t>：“</a:t>
            </a:r>
            <a:r>
              <a:rPr lang="zh-CN" altLang="zh-CN" dirty="0" smtClean="0"/>
              <a:t>且</a:t>
            </a:r>
            <a:r>
              <a:rPr lang="zh-CN" altLang="zh-CN" dirty="0"/>
              <a:t>喜闲师弟会祖师禅也</a:t>
            </a:r>
            <a:r>
              <a:rPr lang="zh-CN" altLang="zh-CN" dirty="0" smtClean="0"/>
              <a:t>。</a:t>
            </a:r>
            <a:r>
              <a:rPr lang="zh-CN" altLang="en-US" dirty="0" smtClean="0"/>
              <a:t>”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1109288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88640"/>
            <a:ext cx="9036496" cy="666936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dirty="0" smtClean="0"/>
              <a:t>蕅益云：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毗</a:t>
            </a:r>
            <a:r>
              <a:rPr lang="zh-CN" altLang="en-US" dirty="0"/>
              <a:t>舍浮，此云遍一切自在，乃庄严劫最后佛也。</a:t>
            </a:r>
          </a:p>
          <a:p>
            <a:pPr marL="0" indent="0">
              <a:buNone/>
            </a:pPr>
            <a:r>
              <a:rPr lang="zh-CN" altLang="en-US" dirty="0" smtClean="0"/>
              <a:t>         境</a:t>
            </a:r>
            <a:r>
              <a:rPr lang="zh-CN" altLang="en-US" dirty="0"/>
              <a:t>通别者，内色外色，通名地大。今初以平地为行，别在外色。后悟当平心地，则内外不二也。</a:t>
            </a:r>
          </a:p>
          <a:p>
            <a:pPr marL="0" indent="0">
              <a:buNone/>
            </a:pPr>
            <a:r>
              <a:rPr lang="zh-CN" altLang="en-US" dirty="0" smtClean="0"/>
              <a:t>         观</a:t>
            </a:r>
            <a:r>
              <a:rPr lang="zh-CN" altLang="en-US" dirty="0"/>
              <a:t>盈缩者，观地无常无我等，是藏教意。观地即空，是通教意。观地十界假名无量，是别教意。观地即如来藏，性色真空，性空真色等，是圆教意。</a:t>
            </a:r>
          </a:p>
          <a:p>
            <a:pPr marL="0" indent="0">
              <a:buNone/>
            </a:pPr>
            <a:r>
              <a:rPr lang="zh-CN" altLang="en-US" dirty="0" smtClean="0"/>
              <a:t>         证</a:t>
            </a:r>
            <a:r>
              <a:rPr lang="zh-CN" altLang="en-US" dirty="0"/>
              <a:t>本迹者，初是藏教事度，后乃圆悟藏性，而云成阿罗汉，回心今入菩萨位者，只是粗垢先落，心不取证意耳。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19991468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0"/>
            <a:ext cx="8856984" cy="6669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         沩</a:t>
            </a:r>
            <a:r>
              <a:rPr lang="zh-CN" altLang="en-US" dirty="0"/>
              <a:t>山一日指田问仰</a:t>
            </a:r>
            <a:r>
              <a:rPr lang="zh-CN" altLang="en-US" dirty="0" smtClean="0"/>
              <a:t>山：“这</a:t>
            </a:r>
            <a:r>
              <a:rPr lang="zh-CN" altLang="en-US" dirty="0"/>
              <a:t>亩</a:t>
            </a:r>
            <a:r>
              <a:rPr lang="zh-CN" altLang="en-US" dirty="0" smtClean="0"/>
              <a:t>田，那</a:t>
            </a:r>
            <a:r>
              <a:rPr lang="zh-CN" altLang="en-US" dirty="0"/>
              <a:t>头</a:t>
            </a:r>
            <a:r>
              <a:rPr lang="zh-CN" altLang="en-US" dirty="0" smtClean="0"/>
              <a:t>高，这</a:t>
            </a:r>
            <a:r>
              <a:rPr lang="zh-CN" altLang="en-US" dirty="0"/>
              <a:t>头低</a:t>
            </a:r>
            <a:r>
              <a:rPr lang="zh-CN" altLang="en-US" dirty="0" smtClean="0"/>
              <a:t>。”仰曰：“却</a:t>
            </a:r>
            <a:r>
              <a:rPr lang="zh-CN" altLang="en-US" dirty="0"/>
              <a:t>是这头</a:t>
            </a:r>
            <a:r>
              <a:rPr lang="zh-CN" altLang="en-US" dirty="0" smtClean="0"/>
              <a:t>高，那</a:t>
            </a:r>
            <a:r>
              <a:rPr lang="zh-CN" altLang="en-US" dirty="0"/>
              <a:t>头低</a:t>
            </a:r>
            <a:r>
              <a:rPr lang="zh-CN" altLang="en-US" dirty="0" smtClean="0"/>
              <a:t>。”沩曰：“你</a:t>
            </a:r>
            <a:r>
              <a:rPr lang="zh-CN" altLang="en-US" dirty="0"/>
              <a:t>若不</a:t>
            </a:r>
            <a:r>
              <a:rPr lang="zh-CN" altLang="en-US" dirty="0" smtClean="0"/>
              <a:t>信，向</a:t>
            </a:r>
            <a:r>
              <a:rPr lang="zh-CN" altLang="en-US" dirty="0"/>
              <a:t>中间</a:t>
            </a:r>
            <a:r>
              <a:rPr lang="zh-CN" altLang="en-US" dirty="0" smtClean="0"/>
              <a:t>立，看</a:t>
            </a:r>
            <a:r>
              <a:rPr lang="zh-CN" altLang="en-US" dirty="0"/>
              <a:t>两头</a:t>
            </a:r>
            <a:r>
              <a:rPr lang="zh-CN" altLang="en-US" dirty="0" smtClean="0"/>
              <a:t>。”仰曰：“不必</a:t>
            </a:r>
            <a:r>
              <a:rPr lang="zh-CN" altLang="en-US" dirty="0"/>
              <a:t>立</a:t>
            </a:r>
            <a:r>
              <a:rPr lang="zh-CN" altLang="en-US" dirty="0" smtClean="0"/>
              <a:t>中间，亦</a:t>
            </a:r>
            <a:r>
              <a:rPr lang="zh-CN" altLang="en-US" dirty="0"/>
              <a:t>莫住两头</a:t>
            </a:r>
            <a:r>
              <a:rPr lang="zh-CN" altLang="en-US" dirty="0" smtClean="0"/>
              <a:t>。”沩曰：“若如是，着水看，水能</a:t>
            </a:r>
            <a:r>
              <a:rPr lang="zh-CN" altLang="en-US" dirty="0"/>
              <a:t>平物</a:t>
            </a:r>
            <a:r>
              <a:rPr lang="zh-CN" altLang="en-US" dirty="0" smtClean="0"/>
              <a:t>。”仰曰：“水</a:t>
            </a:r>
            <a:r>
              <a:rPr lang="zh-CN" altLang="en-US" dirty="0"/>
              <a:t>亦</a:t>
            </a:r>
            <a:r>
              <a:rPr lang="zh-CN" altLang="en-US" dirty="0" smtClean="0"/>
              <a:t>无定，但</a:t>
            </a:r>
            <a:r>
              <a:rPr lang="zh-CN" altLang="en-US" dirty="0"/>
              <a:t>高处高</a:t>
            </a:r>
            <a:r>
              <a:rPr lang="zh-CN" altLang="en-US" dirty="0" smtClean="0"/>
              <a:t>平，低处</a:t>
            </a:r>
            <a:r>
              <a:rPr lang="zh-CN" altLang="en-US" dirty="0"/>
              <a:t>低平</a:t>
            </a:r>
            <a:r>
              <a:rPr lang="zh-CN" altLang="en-US" dirty="0" smtClean="0"/>
              <a:t>。”沩</a:t>
            </a:r>
            <a:r>
              <a:rPr lang="zh-CN" altLang="en-US" dirty="0"/>
              <a:t>便休。若沩仰</a:t>
            </a:r>
            <a:r>
              <a:rPr lang="zh-CN" altLang="en-US" dirty="0" smtClean="0"/>
              <a:t>父子，二</a:t>
            </a:r>
            <a:r>
              <a:rPr lang="zh-CN" altLang="en-US" dirty="0"/>
              <a:t>边不</a:t>
            </a:r>
            <a:r>
              <a:rPr lang="zh-CN" altLang="en-US" dirty="0" smtClean="0"/>
              <a:t>立，中道不安，可谓</a:t>
            </a:r>
            <a:r>
              <a:rPr lang="zh-CN" altLang="en-US" dirty="0"/>
              <a:t>善平心</a:t>
            </a:r>
            <a:r>
              <a:rPr lang="zh-CN" altLang="en-US" dirty="0" smtClean="0"/>
              <a:t>地，故</a:t>
            </a:r>
            <a:r>
              <a:rPr lang="zh-CN" altLang="en-US" dirty="0"/>
              <a:t>一切皆平也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有</a:t>
            </a:r>
            <a:r>
              <a:rPr lang="zh-CN" altLang="en-US" dirty="0"/>
              <a:t>打地和尚</a:t>
            </a:r>
            <a:r>
              <a:rPr lang="zh-CN" altLang="en-US" dirty="0" smtClean="0"/>
              <a:t>者，自</a:t>
            </a:r>
            <a:r>
              <a:rPr lang="zh-CN" altLang="en-US" dirty="0"/>
              <a:t>江西马大师领</a:t>
            </a:r>
            <a:r>
              <a:rPr lang="zh-CN" altLang="en-US" dirty="0" smtClean="0"/>
              <a:t>旨，常</a:t>
            </a:r>
            <a:r>
              <a:rPr lang="zh-CN" altLang="en-US" dirty="0"/>
              <a:t>晦其</a:t>
            </a:r>
            <a:r>
              <a:rPr lang="zh-CN" altLang="en-US" dirty="0" smtClean="0"/>
              <a:t>明，凡</a:t>
            </a:r>
            <a:r>
              <a:rPr lang="zh-CN" altLang="en-US" dirty="0"/>
              <a:t>学者致</a:t>
            </a:r>
            <a:r>
              <a:rPr lang="zh-CN" altLang="en-US" dirty="0" smtClean="0"/>
              <a:t>问，唯</a:t>
            </a:r>
            <a:r>
              <a:rPr lang="zh-CN" altLang="en-US" dirty="0"/>
              <a:t>以棒打地示</a:t>
            </a:r>
            <a:r>
              <a:rPr lang="zh-CN" altLang="en-US" dirty="0" smtClean="0"/>
              <a:t>之，时</a:t>
            </a:r>
            <a:r>
              <a:rPr lang="zh-CN" altLang="en-US" dirty="0"/>
              <a:t>谓之打地和尚。</a:t>
            </a:r>
            <a:r>
              <a:rPr lang="zh-CN" altLang="en-US" dirty="0" smtClean="0"/>
              <a:t>一日，被</a:t>
            </a:r>
            <a:r>
              <a:rPr lang="zh-CN" altLang="en-US" dirty="0"/>
              <a:t>僧藏却</a:t>
            </a:r>
            <a:r>
              <a:rPr lang="zh-CN" altLang="en-US" dirty="0" smtClean="0"/>
              <a:t>捧，然后</a:t>
            </a:r>
            <a:r>
              <a:rPr lang="zh-CN" altLang="en-US" dirty="0"/>
              <a:t>致</a:t>
            </a:r>
            <a:r>
              <a:rPr lang="zh-CN" altLang="en-US" dirty="0" smtClean="0"/>
              <a:t>问，但</a:t>
            </a:r>
            <a:r>
              <a:rPr lang="zh-CN" altLang="en-US" dirty="0"/>
              <a:t>张其口而已。</a:t>
            </a:r>
          </a:p>
        </p:txBody>
      </p:sp>
    </p:spTree>
    <p:extLst>
      <p:ext uri="{BB962C8B-B14F-4D97-AF65-F5344CB8AC3E}">
        <p14:creationId xmlns:p14="http://schemas.microsoft.com/office/powerpoint/2010/main" val="4203710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  <a:buNone/>
              <a:defRPr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、月光童子观水大</a:t>
            </a:r>
          </a:p>
          <a:p>
            <a:pPr>
              <a:lnSpc>
                <a:spcPct val="120000"/>
              </a:lnSpc>
              <a:buNone/>
              <a:defRPr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月光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童子即从座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起，顶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礼佛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足，而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白佛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言：“我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忆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往，昔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恒河沙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劫，有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佛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出世，名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为水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天，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教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诸菩萨修习水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观，入三摩地。观于身中，水性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无夺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（无相妨倾夺之相）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初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从涕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唾，如是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穷尽津液精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血、大小便利，身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中旋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复，水性一同，见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水身中与世界外浮幢王刹诸香水海等无差别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。我于是时初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成此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观，但见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其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水，未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得无身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（长水：水想成时，但得无我，犹执水相全是于身，未亡法见，故未无身）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当为比丘室中安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禅，我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弟子，窥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窗观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室，唯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见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清水，遍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在室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中，了无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所见。童稚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无知，取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一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瓦砾，投于水内，激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水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作声，顾盼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而去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（长水：初作假想，虽见其水与香水海等无差别，但自心见，非通他人。今定力转胜，果色亦胜，乃通他见，即实定果也。不同十遍处，想成自见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耳）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。我出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定后，顿觉心痛，如舍利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弗遭违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害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Wingdings" pitchFamily="2" charset="2"/>
              </a:rPr>
              <a:t>（舍利弗于恒沙岸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Wingdings" pitchFamily="2" charset="2"/>
              </a:rPr>
              <a:t>入定，违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Wingdings" pitchFamily="2" charset="2"/>
              </a:rPr>
              <a:t>害鬼击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Wingdings" pitchFamily="2" charset="2"/>
              </a:rPr>
              <a:t>之，出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Wingdings" pitchFamily="2" charset="2"/>
              </a:rPr>
              <a:t>定头痛。佛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Wingdings" pitchFamily="2" charset="2"/>
              </a:rPr>
              <a:t>曰：“汝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Wingdings" pitchFamily="2" charset="2"/>
              </a:rPr>
              <a:t>无定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Wingdings" pitchFamily="2" charset="2"/>
              </a:rPr>
              <a:t>力，身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Wingdings" pitchFamily="2" charset="2"/>
              </a:rPr>
              <a:t>当碎坏矣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Wingdings" pitchFamily="2" charset="2"/>
              </a:rPr>
              <a:t>。”违害，夜叉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Wingdings" pitchFamily="2" charset="2"/>
              </a:rPr>
              <a:t>鬼王之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Wingdings" pitchFamily="2" charset="2"/>
              </a:rPr>
              <a:t>名，乃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Wingdings" pitchFamily="2" charset="2"/>
              </a:rPr>
              <a:t>身子过去之怨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Wingdings" pitchFamily="2" charset="2"/>
              </a:rPr>
              <a:t>也）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我自思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惟：今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我已得阿罗汉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道，久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离病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缘，云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何今日忽生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心痛？将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无退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失？尔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时童子捷来我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前，说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如上事。我则告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言：汝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更见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水，可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即开门入此水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中，除去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瓦砾。童子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奉教，后人定时，还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复见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水，瓦砾宛然，开门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除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出。我后出定，身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质如初。逢无量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佛，如是至于山海自在通王如来，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方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得亡身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（长水：前犹见水，今合真空，无水可得，皆如来藏，故云“亡身”，即证法空也）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与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十方界诸香水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海，性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合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真空，无</a:t>
            </a:r>
            <a:r>
              <a:rPr lang="zh-CN" altLang="en-US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二无别</a:t>
            </a:r>
            <a:r>
              <a:rPr lang="zh-CN" altLang="en-US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今于如来，得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童真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名，预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菩萨会。佛问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圆通，我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以水性一味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流通，得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无生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忍，圆满菩提，斯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为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第一。”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>
              <a:buNone/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696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036496" cy="6669360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</a:t>
            </a:r>
            <a:r>
              <a:rPr lang="en-US" altLang="zh-CN" dirty="0" smtClean="0"/>
              <a:t>【</a:t>
            </a:r>
            <a:r>
              <a:rPr lang="zh-CN" altLang="en-US" dirty="0" smtClean="0"/>
              <a:t>按</a:t>
            </a:r>
            <a:r>
              <a:rPr lang="en-US" altLang="zh-CN" dirty="0" smtClean="0"/>
              <a:t>】</a:t>
            </a:r>
            <a:r>
              <a:rPr lang="zh-CN" altLang="en-US" dirty="0" smtClean="0"/>
              <a:t>憨山云：此</a:t>
            </a:r>
            <a:r>
              <a:rPr lang="zh-CN" altLang="en-US" dirty="0"/>
              <a:t>由水大而入者也。当为</a:t>
            </a:r>
            <a:r>
              <a:rPr lang="zh-CN" altLang="en-US" dirty="0" smtClean="0"/>
              <a:t>比丘，当</a:t>
            </a:r>
            <a:r>
              <a:rPr lang="zh-CN" altLang="en-US" dirty="0"/>
              <a:t>尔时也。</a:t>
            </a:r>
            <a:r>
              <a:rPr lang="zh-CN" altLang="en-US" dirty="0">
                <a:solidFill>
                  <a:srgbClr val="FF0066"/>
                </a:solidFill>
              </a:rPr>
              <a:t>定成水</a:t>
            </a:r>
            <a:r>
              <a:rPr lang="zh-CN" altLang="en-US" dirty="0" smtClean="0">
                <a:solidFill>
                  <a:srgbClr val="FF0066"/>
                </a:solidFill>
              </a:rPr>
              <a:t>观，有</a:t>
            </a:r>
            <a:r>
              <a:rPr lang="zh-CN" altLang="en-US" dirty="0">
                <a:solidFill>
                  <a:srgbClr val="FF0066"/>
                </a:solidFill>
              </a:rPr>
              <a:t>弟子</a:t>
            </a:r>
            <a:r>
              <a:rPr lang="zh-CN" altLang="en-US" dirty="0" smtClean="0">
                <a:solidFill>
                  <a:srgbClr val="FF0066"/>
                </a:solidFill>
              </a:rPr>
              <a:t>者，即</a:t>
            </a:r>
            <a:r>
              <a:rPr lang="zh-CN" altLang="en-US" dirty="0">
                <a:solidFill>
                  <a:srgbClr val="FF0066"/>
                </a:solidFill>
              </a:rPr>
              <a:t>见水满一</a:t>
            </a:r>
            <a:r>
              <a:rPr lang="zh-CN" altLang="en-US" dirty="0" smtClean="0">
                <a:solidFill>
                  <a:srgbClr val="FF0066"/>
                </a:solidFill>
              </a:rPr>
              <a:t>室，是</a:t>
            </a:r>
            <a:r>
              <a:rPr lang="zh-CN" altLang="en-US" dirty="0">
                <a:solidFill>
                  <a:srgbClr val="FF0066"/>
                </a:solidFill>
              </a:rPr>
              <a:t>知唯识所变也。昔有僧居</a:t>
            </a:r>
            <a:r>
              <a:rPr lang="zh-CN" altLang="en-US" dirty="0" smtClean="0">
                <a:solidFill>
                  <a:srgbClr val="FF0066"/>
                </a:solidFill>
              </a:rPr>
              <a:t>山，入</a:t>
            </a:r>
            <a:r>
              <a:rPr lang="zh-CN" altLang="en-US" dirty="0">
                <a:solidFill>
                  <a:srgbClr val="FF0066"/>
                </a:solidFill>
              </a:rPr>
              <a:t>火</a:t>
            </a:r>
            <a:r>
              <a:rPr lang="zh-CN" altLang="en-US" dirty="0" smtClean="0">
                <a:solidFill>
                  <a:srgbClr val="FF0066"/>
                </a:solidFill>
              </a:rPr>
              <a:t>观，则</a:t>
            </a:r>
            <a:r>
              <a:rPr lang="zh-CN" altLang="en-US" dirty="0">
                <a:solidFill>
                  <a:srgbClr val="FF0066"/>
                </a:solidFill>
              </a:rPr>
              <a:t>远见遍山火</a:t>
            </a:r>
            <a:r>
              <a:rPr lang="zh-CN" altLang="en-US" dirty="0" smtClean="0">
                <a:solidFill>
                  <a:srgbClr val="FF0066"/>
                </a:solidFill>
              </a:rPr>
              <a:t>光，故知</a:t>
            </a:r>
            <a:r>
              <a:rPr lang="zh-CN" altLang="en-US" dirty="0">
                <a:solidFill>
                  <a:srgbClr val="FF0066"/>
                </a:solidFill>
              </a:rPr>
              <a:t>性</a:t>
            </a:r>
            <a:r>
              <a:rPr lang="zh-CN" altLang="en-US" dirty="0" smtClean="0">
                <a:solidFill>
                  <a:srgbClr val="FF0066"/>
                </a:solidFill>
              </a:rPr>
              <a:t>水、性火，圆满周遍，但</a:t>
            </a:r>
            <a:r>
              <a:rPr lang="zh-CN" altLang="en-US" dirty="0">
                <a:solidFill>
                  <a:srgbClr val="FF0066"/>
                </a:solidFill>
              </a:rPr>
              <a:t>循业发现耳。初未忘</a:t>
            </a:r>
            <a:r>
              <a:rPr lang="zh-CN" altLang="en-US" dirty="0" smtClean="0">
                <a:solidFill>
                  <a:srgbClr val="FF0066"/>
                </a:solidFill>
              </a:rPr>
              <a:t>身，以</a:t>
            </a:r>
            <a:r>
              <a:rPr lang="zh-CN" altLang="en-US" dirty="0">
                <a:solidFill>
                  <a:srgbClr val="FF0066"/>
                </a:solidFill>
              </a:rPr>
              <a:t>定有出入故。亡身</a:t>
            </a:r>
            <a:r>
              <a:rPr lang="zh-CN" altLang="en-US" dirty="0" smtClean="0">
                <a:solidFill>
                  <a:srgbClr val="FF0066"/>
                </a:solidFill>
              </a:rPr>
              <a:t>之后，对待情忘，故</a:t>
            </a:r>
            <a:r>
              <a:rPr lang="zh-CN" altLang="en-US" dirty="0">
                <a:solidFill>
                  <a:srgbClr val="FF0066"/>
                </a:solidFill>
              </a:rPr>
              <a:t>内会之水与香水</a:t>
            </a:r>
            <a:r>
              <a:rPr lang="zh-CN" altLang="en-US" dirty="0" smtClean="0">
                <a:solidFill>
                  <a:srgbClr val="FF0066"/>
                </a:solidFill>
              </a:rPr>
              <a:t>海，性</a:t>
            </a:r>
            <a:r>
              <a:rPr lang="zh-CN" altLang="en-US" dirty="0">
                <a:solidFill>
                  <a:srgbClr val="FF0066"/>
                </a:solidFill>
              </a:rPr>
              <a:t>合</a:t>
            </a:r>
            <a:r>
              <a:rPr lang="zh-CN" altLang="en-US" dirty="0" smtClean="0">
                <a:solidFill>
                  <a:srgbClr val="FF0066"/>
                </a:solidFill>
              </a:rPr>
              <a:t>真空，无</a:t>
            </a:r>
            <a:r>
              <a:rPr lang="zh-CN" altLang="en-US" dirty="0">
                <a:solidFill>
                  <a:srgbClr val="FF0066"/>
                </a:solidFill>
              </a:rPr>
              <a:t>二无</a:t>
            </a:r>
            <a:r>
              <a:rPr lang="zh-CN" altLang="en-US" dirty="0" smtClean="0">
                <a:solidFill>
                  <a:srgbClr val="FF0066"/>
                </a:solidFill>
              </a:rPr>
              <a:t>别，方</a:t>
            </a:r>
            <a:r>
              <a:rPr lang="zh-CN" altLang="en-US" dirty="0">
                <a:solidFill>
                  <a:srgbClr val="FF0066"/>
                </a:solidFill>
              </a:rPr>
              <a:t>显性水</a:t>
            </a:r>
            <a:r>
              <a:rPr lang="zh-CN" altLang="en-US" dirty="0" smtClean="0">
                <a:solidFill>
                  <a:srgbClr val="FF0066"/>
                </a:solidFill>
              </a:rPr>
              <a:t>真空，本</a:t>
            </a:r>
            <a:r>
              <a:rPr lang="zh-CN" altLang="en-US" dirty="0">
                <a:solidFill>
                  <a:srgbClr val="FF0066"/>
                </a:solidFill>
              </a:rPr>
              <a:t>圆</a:t>
            </a:r>
            <a:r>
              <a:rPr lang="zh-CN" altLang="en-US" dirty="0" smtClean="0">
                <a:solidFill>
                  <a:srgbClr val="FF0066"/>
                </a:solidFill>
              </a:rPr>
              <a:t>周遍，一味流通，性</a:t>
            </a:r>
            <a:r>
              <a:rPr lang="zh-CN" altLang="en-US" dirty="0">
                <a:solidFill>
                  <a:srgbClr val="FF0066"/>
                </a:solidFill>
              </a:rPr>
              <a:t>无二故</a:t>
            </a:r>
            <a:r>
              <a:rPr lang="zh-CN" altLang="en-US" dirty="0" smtClean="0">
                <a:solidFill>
                  <a:srgbClr val="FF0066"/>
                </a:solidFill>
              </a:rPr>
              <a:t>。</a:t>
            </a:r>
            <a:endParaRPr lang="en-US" altLang="zh-CN" dirty="0" smtClean="0">
              <a:solidFill>
                <a:srgbClr val="FF0066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宗通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：太阴</a:t>
            </a:r>
            <a:r>
              <a:rPr lang="zh-CN" altLang="en-US" dirty="0"/>
              <a:t>水精</a:t>
            </a:r>
            <a:r>
              <a:rPr lang="zh-CN" altLang="en-US" dirty="0" smtClean="0"/>
              <a:t>也，水性</a:t>
            </a:r>
            <a:r>
              <a:rPr lang="zh-CN" altLang="en-US" dirty="0"/>
              <a:t>圆</a:t>
            </a:r>
            <a:r>
              <a:rPr lang="zh-CN" altLang="en-US" dirty="0" smtClean="0"/>
              <a:t>明，故</a:t>
            </a:r>
            <a:r>
              <a:rPr lang="zh-CN" altLang="en-US" dirty="0"/>
              <a:t>号月光。</a:t>
            </a:r>
            <a:r>
              <a:rPr lang="zh-CN" altLang="en-US" dirty="0">
                <a:solidFill>
                  <a:srgbClr val="FF0066"/>
                </a:solidFill>
              </a:rPr>
              <a:t>最初修习水</a:t>
            </a:r>
            <a:r>
              <a:rPr lang="zh-CN" altLang="en-US" dirty="0" smtClean="0">
                <a:solidFill>
                  <a:srgbClr val="FF0066"/>
                </a:solidFill>
              </a:rPr>
              <a:t>观，观</a:t>
            </a:r>
            <a:r>
              <a:rPr lang="zh-CN" altLang="en-US" dirty="0">
                <a:solidFill>
                  <a:srgbClr val="FF0066"/>
                </a:solidFill>
              </a:rPr>
              <a:t>于水性无夺</a:t>
            </a:r>
            <a:r>
              <a:rPr lang="zh-CN" altLang="en-US" dirty="0" smtClean="0">
                <a:solidFill>
                  <a:srgbClr val="FF0066"/>
                </a:solidFill>
              </a:rPr>
              <a:t>者，内</a:t>
            </a:r>
            <a:r>
              <a:rPr lang="zh-CN" altLang="en-US" dirty="0">
                <a:solidFill>
                  <a:srgbClr val="FF0066"/>
                </a:solidFill>
              </a:rPr>
              <a:t>之精</a:t>
            </a:r>
            <a:r>
              <a:rPr lang="zh-CN" altLang="en-US" dirty="0" smtClean="0">
                <a:solidFill>
                  <a:srgbClr val="FF0066"/>
                </a:solidFill>
              </a:rPr>
              <a:t>血，外</a:t>
            </a:r>
            <a:r>
              <a:rPr lang="zh-CN" altLang="en-US" dirty="0">
                <a:solidFill>
                  <a:srgbClr val="FF0066"/>
                </a:solidFill>
              </a:rPr>
              <a:t>之剎</a:t>
            </a:r>
            <a:r>
              <a:rPr lang="zh-CN" altLang="en-US" dirty="0" smtClean="0">
                <a:solidFill>
                  <a:srgbClr val="FF0066"/>
                </a:solidFill>
              </a:rPr>
              <a:t>海，水相</a:t>
            </a:r>
            <a:r>
              <a:rPr lang="zh-CN" altLang="en-US" dirty="0">
                <a:solidFill>
                  <a:srgbClr val="FF0066"/>
                </a:solidFill>
              </a:rPr>
              <a:t>虽</a:t>
            </a:r>
            <a:r>
              <a:rPr lang="zh-CN" altLang="en-US" dirty="0" smtClean="0">
                <a:solidFill>
                  <a:srgbClr val="FF0066"/>
                </a:solidFill>
              </a:rPr>
              <a:t>异，而</a:t>
            </a:r>
            <a:r>
              <a:rPr lang="zh-CN" altLang="en-US" dirty="0">
                <a:solidFill>
                  <a:srgbClr val="FF0066"/>
                </a:solidFill>
              </a:rPr>
              <a:t>性不相夺。惟不相</a:t>
            </a:r>
            <a:r>
              <a:rPr lang="zh-CN" altLang="en-US" dirty="0" smtClean="0">
                <a:solidFill>
                  <a:srgbClr val="FF0066"/>
                </a:solidFill>
              </a:rPr>
              <a:t>夺，初</a:t>
            </a:r>
            <a:r>
              <a:rPr lang="zh-CN" altLang="en-US" dirty="0">
                <a:solidFill>
                  <a:srgbClr val="FF0066"/>
                </a:solidFill>
              </a:rPr>
              <a:t>成此观。但见其</a:t>
            </a:r>
            <a:r>
              <a:rPr lang="zh-CN" altLang="en-US" dirty="0" smtClean="0">
                <a:solidFill>
                  <a:srgbClr val="FF0066"/>
                </a:solidFill>
              </a:rPr>
              <a:t>水，此</a:t>
            </a:r>
            <a:r>
              <a:rPr lang="zh-CN" altLang="en-US" dirty="0">
                <a:solidFill>
                  <a:srgbClr val="FF0066"/>
                </a:solidFill>
              </a:rPr>
              <a:t>即十徧处定</a:t>
            </a:r>
            <a:r>
              <a:rPr lang="zh-CN" altLang="en-US" dirty="0" smtClean="0">
                <a:solidFill>
                  <a:srgbClr val="FF0066"/>
                </a:solidFill>
              </a:rPr>
              <a:t>也，入定</a:t>
            </a:r>
            <a:r>
              <a:rPr lang="zh-CN" altLang="en-US" dirty="0">
                <a:solidFill>
                  <a:srgbClr val="FF0066"/>
                </a:solidFill>
              </a:rPr>
              <a:t>则</a:t>
            </a:r>
            <a:r>
              <a:rPr lang="zh-CN" altLang="en-US" dirty="0" smtClean="0">
                <a:solidFill>
                  <a:srgbClr val="FF0066"/>
                </a:solidFill>
              </a:rPr>
              <a:t>有，出</a:t>
            </a:r>
            <a:r>
              <a:rPr lang="zh-CN" altLang="en-US" dirty="0">
                <a:solidFill>
                  <a:srgbClr val="FF0066"/>
                </a:solidFill>
              </a:rPr>
              <a:t>定则无。</a:t>
            </a:r>
            <a:r>
              <a:rPr lang="zh-CN" altLang="en-US" dirty="0"/>
              <a:t>十徧处</a:t>
            </a:r>
            <a:r>
              <a:rPr lang="zh-CN" altLang="en-US" dirty="0" smtClean="0"/>
              <a:t>者，青</a:t>
            </a:r>
            <a:r>
              <a:rPr lang="zh-CN" altLang="en-US" dirty="0"/>
              <a:t>黄赤白地水火风空</a:t>
            </a:r>
            <a:r>
              <a:rPr lang="zh-CN" altLang="en-US" dirty="0" smtClean="0"/>
              <a:t>识，如</a:t>
            </a:r>
            <a:r>
              <a:rPr lang="zh-CN" altLang="en-US" dirty="0"/>
              <a:t>作青</a:t>
            </a:r>
            <a:r>
              <a:rPr lang="zh-CN" altLang="en-US" dirty="0" smtClean="0"/>
              <a:t>想，则</a:t>
            </a:r>
            <a:r>
              <a:rPr lang="zh-CN" altLang="en-US" dirty="0"/>
              <a:t>一切</a:t>
            </a:r>
            <a:r>
              <a:rPr lang="zh-CN" altLang="en-US" dirty="0" smtClean="0"/>
              <a:t>处皆</a:t>
            </a:r>
            <a:r>
              <a:rPr lang="zh-CN" altLang="en-US" dirty="0"/>
              <a:t>青。此定果</a:t>
            </a:r>
            <a:r>
              <a:rPr lang="zh-CN" altLang="en-US" dirty="0" smtClean="0"/>
              <a:t>也，随心</a:t>
            </a:r>
            <a:r>
              <a:rPr lang="zh-CN" altLang="en-US" dirty="0"/>
              <a:t>所变。火光定亦然。虽得此</a:t>
            </a:r>
            <a:r>
              <a:rPr lang="zh-CN" altLang="en-US" dirty="0" smtClean="0"/>
              <a:t>定，根本</a:t>
            </a:r>
            <a:r>
              <a:rPr lang="zh-CN" altLang="en-US" dirty="0"/>
              <a:t>无明尚</a:t>
            </a:r>
            <a:r>
              <a:rPr lang="zh-CN" altLang="en-US" dirty="0" smtClean="0"/>
              <a:t>在，故</a:t>
            </a:r>
            <a:r>
              <a:rPr lang="zh-CN" altLang="en-US" dirty="0"/>
              <a:t>不知病</a:t>
            </a:r>
            <a:r>
              <a:rPr lang="zh-CN" altLang="en-US" dirty="0" smtClean="0"/>
              <a:t>缘，未</a:t>
            </a:r>
            <a:r>
              <a:rPr lang="zh-CN" altLang="en-US" dirty="0"/>
              <a:t>得亡</a:t>
            </a:r>
            <a:r>
              <a:rPr lang="zh-CN" altLang="en-US" dirty="0" smtClean="0"/>
              <a:t>身，有</a:t>
            </a:r>
            <a:r>
              <a:rPr lang="zh-CN" altLang="en-US" dirty="0"/>
              <a:t>我见</a:t>
            </a:r>
            <a:r>
              <a:rPr lang="zh-CN" altLang="en-US" dirty="0" smtClean="0"/>
              <a:t>在，即</a:t>
            </a:r>
            <a:r>
              <a:rPr lang="zh-CN" altLang="en-US" dirty="0"/>
              <a:t>是根本无</a:t>
            </a:r>
            <a:r>
              <a:rPr lang="zh-CN" altLang="en-US" dirty="0" smtClean="0"/>
              <a:t>明，但见</a:t>
            </a:r>
            <a:r>
              <a:rPr lang="zh-CN" altLang="en-US" dirty="0"/>
              <a:t>其</a:t>
            </a:r>
            <a:r>
              <a:rPr lang="zh-CN" altLang="en-US" dirty="0" smtClean="0"/>
              <a:t>水，一切</a:t>
            </a:r>
            <a:r>
              <a:rPr lang="zh-CN" altLang="en-US" dirty="0"/>
              <a:t>皆为</a:t>
            </a:r>
            <a:r>
              <a:rPr lang="zh-CN" altLang="en-US" dirty="0" smtClean="0"/>
              <a:t>水，故</a:t>
            </a:r>
            <a:r>
              <a:rPr lang="zh-CN" altLang="en-US" dirty="0"/>
              <a:t>投之</a:t>
            </a:r>
            <a:r>
              <a:rPr lang="zh-CN" altLang="en-US" dirty="0" smtClean="0"/>
              <a:t>瓦砾，亦</a:t>
            </a:r>
            <a:r>
              <a:rPr lang="zh-CN" altLang="en-US" dirty="0"/>
              <a:t>化为水。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238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56886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         蕅益云：证</a:t>
            </a:r>
            <a:r>
              <a:rPr lang="zh-CN" altLang="en-US" dirty="0"/>
              <a:t>本迹者，初成此观，即圆初信至七信位，或是别七住位。所谓但破见思，未破无明，虽得六销，犹未亡一。故云但见其水，未得无身。此即以彼清水三昧而为其身，不同凡夫有我身见也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阿罗汉道</a:t>
            </a:r>
            <a:r>
              <a:rPr lang="zh-CN" altLang="en-US" dirty="0"/>
              <a:t>，约圆七信，或别七住，对藏通而言之。罗汉但有四大不调外感之病，无有忽然意外之病，故云久离病缘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/>
              <a:t>方</a:t>
            </a:r>
            <a:r>
              <a:rPr lang="zh-CN" altLang="en-US" dirty="0"/>
              <a:t>得亡身等者，证圆初住，了知性水真空，性空真水，水与瓦砾，皆如来藏，俱发俱现，唯海唯山，故云一味流通也。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04665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74136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en-US" dirty="0" smtClean="0"/>
              <a:t>        夹山参华</a:t>
            </a:r>
            <a:r>
              <a:rPr lang="zh-CN" altLang="en-US" dirty="0"/>
              <a:t>亭参船子</a:t>
            </a:r>
            <a:r>
              <a:rPr lang="zh-CN" altLang="en-US" dirty="0" smtClean="0"/>
              <a:t>和尚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山</a:t>
            </a:r>
            <a:r>
              <a:rPr lang="zh-CN" altLang="en-US" dirty="0"/>
              <a:t>遂易</a:t>
            </a:r>
            <a:r>
              <a:rPr lang="zh-CN" altLang="en-US" dirty="0" smtClean="0"/>
              <a:t>服，直</a:t>
            </a:r>
            <a:r>
              <a:rPr lang="zh-CN" altLang="en-US" dirty="0"/>
              <a:t>造华亭。船</a:t>
            </a:r>
            <a:r>
              <a:rPr lang="zh-CN" altLang="en-US" dirty="0" smtClean="0"/>
              <a:t>子才见，便问：“大</a:t>
            </a:r>
            <a:r>
              <a:rPr lang="zh-CN" altLang="en-US" dirty="0"/>
              <a:t>德住甚么</a:t>
            </a:r>
            <a:r>
              <a:rPr lang="zh-CN" altLang="en-US" dirty="0" smtClean="0"/>
              <a:t>寺？”曰：“寺</a:t>
            </a:r>
            <a:r>
              <a:rPr lang="zh-CN" altLang="en-US" dirty="0"/>
              <a:t>即</a:t>
            </a:r>
            <a:r>
              <a:rPr lang="zh-CN" altLang="en-US" dirty="0" smtClean="0"/>
              <a:t>不住，住</a:t>
            </a:r>
            <a:r>
              <a:rPr lang="zh-CN" altLang="en-US" dirty="0"/>
              <a:t>即不似</a:t>
            </a:r>
            <a:r>
              <a:rPr lang="zh-CN" altLang="en-US" dirty="0" smtClean="0"/>
              <a:t>。”曰：“不似，又</a:t>
            </a:r>
            <a:r>
              <a:rPr lang="zh-CN" altLang="en-US" dirty="0"/>
              <a:t>不似个</a:t>
            </a:r>
            <a:r>
              <a:rPr lang="zh-CN" altLang="en-US" dirty="0" smtClean="0"/>
              <a:t>甚么？”曰：“不是</a:t>
            </a:r>
            <a:r>
              <a:rPr lang="zh-CN" altLang="en-US" dirty="0"/>
              <a:t>目前法</a:t>
            </a:r>
            <a:r>
              <a:rPr lang="zh-CN" altLang="en-US" dirty="0" smtClean="0"/>
              <a:t>。”曰：“甚</a:t>
            </a:r>
            <a:r>
              <a:rPr lang="zh-CN" altLang="en-US" dirty="0"/>
              <a:t>处学</a:t>
            </a:r>
            <a:r>
              <a:rPr lang="zh-CN" altLang="en-US" dirty="0" smtClean="0"/>
              <a:t>得来？”曰：“非</a:t>
            </a:r>
            <a:r>
              <a:rPr lang="zh-CN" altLang="en-US" dirty="0"/>
              <a:t>耳目之所到</a:t>
            </a:r>
            <a:r>
              <a:rPr lang="zh-CN" altLang="en-US" dirty="0" smtClean="0"/>
              <a:t>。”曰：“一句</a:t>
            </a:r>
            <a:r>
              <a:rPr lang="zh-CN" altLang="en-US" dirty="0"/>
              <a:t>合头</a:t>
            </a:r>
            <a:r>
              <a:rPr lang="zh-CN" altLang="en-US" dirty="0" smtClean="0"/>
              <a:t>语，万</a:t>
            </a:r>
            <a:r>
              <a:rPr lang="zh-CN" altLang="en-US" dirty="0"/>
              <a:t>劫系驴</a:t>
            </a:r>
            <a:r>
              <a:rPr lang="zh-CN" altLang="en-US" dirty="0" smtClean="0"/>
              <a:t>橛。”船</a:t>
            </a:r>
            <a:r>
              <a:rPr lang="zh-CN" altLang="en-US" dirty="0"/>
              <a:t>子又</a:t>
            </a:r>
            <a:r>
              <a:rPr lang="zh-CN" altLang="en-US" dirty="0" smtClean="0"/>
              <a:t>问：“垂</a:t>
            </a:r>
            <a:r>
              <a:rPr lang="zh-CN" altLang="en-US" dirty="0"/>
              <a:t>丝千</a:t>
            </a:r>
            <a:r>
              <a:rPr lang="zh-CN" altLang="en-US" dirty="0" smtClean="0"/>
              <a:t>尺，意</a:t>
            </a:r>
            <a:r>
              <a:rPr lang="zh-CN" altLang="en-US" dirty="0"/>
              <a:t>在深潭。离钩三</a:t>
            </a:r>
            <a:r>
              <a:rPr lang="zh-CN" altLang="en-US" dirty="0" smtClean="0"/>
              <a:t>寸，子</a:t>
            </a:r>
            <a:r>
              <a:rPr lang="zh-CN" altLang="en-US" dirty="0"/>
              <a:t>何不</a:t>
            </a:r>
            <a:r>
              <a:rPr lang="zh-CN" altLang="en-US" dirty="0" smtClean="0"/>
              <a:t>道！”山</a:t>
            </a:r>
            <a:r>
              <a:rPr lang="zh-CN" altLang="en-US" dirty="0"/>
              <a:t>拟</a:t>
            </a:r>
            <a:r>
              <a:rPr lang="zh-CN" altLang="en-US" dirty="0" smtClean="0"/>
              <a:t>开口，便</a:t>
            </a:r>
            <a:r>
              <a:rPr lang="zh-CN" altLang="en-US" dirty="0"/>
              <a:t>以篙打落水中</a:t>
            </a:r>
            <a:r>
              <a:rPr lang="zh-CN" altLang="en-US" dirty="0" smtClean="0"/>
              <a:t>。才上船，又曰：“道道！”拟开口，又</a:t>
            </a:r>
            <a:r>
              <a:rPr lang="zh-CN" altLang="en-US" dirty="0"/>
              <a:t>打。夹山忽然</a:t>
            </a:r>
            <a:r>
              <a:rPr lang="zh-CN" altLang="en-US" dirty="0" smtClean="0"/>
              <a:t>大悟，乃</a:t>
            </a:r>
            <a:r>
              <a:rPr lang="zh-CN" altLang="en-US" dirty="0"/>
              <a:t>点头三下</a:t>
            </a:r>
            <a:r>
              <a:rPr lang="zh-CN" altLang="en-US" dirty="0" smtClean="0"/>
              <a:t>。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船</a:t>
            </a:r>
            <a:r>
              <a:rPr lang="zh-CN" altLang="en-US" dirty="0"/>
              <a:t>子</a:t>
            </a:r>
            <a:r>
              <a:rPr lang="zh-CN" altLang="en-US" dirty="0" smtClean="0"/>
              <a:t>曰：“钓</a:t>
            </a:r>
            <a:r>
              <a:rPr lang="zh-CN" altLang="en-US" dirty="0"/>
              <a:t>尽江</a:t>
            </a:r>
            <a:r>
              <a:rPr lang="zh-CN" altLang="en-US" dirty="0" smtClean="0"/>
              <a:t>波，金</a:t>
            </a:r>
            <a:r>
              <a:rPr lang="zh-CN" altLang="en-US" dirty="0"/>
              <a:t>鳞始遇</a:t>
            </a:r>
            <a:r>
              <a:rPr lang="zh-CN" altLang="en-US" dirty="0" smtClean="0"/>
              <a:t>。”山</a:t>
            </a:r>
            <a:r>
              <a:rPr lang="zh-CN" altLang="en-US" dirty="0"/>
              <a:t>乃掩耳。船子</a:t>
            </a:r>
            <a:r>
              <a:rPr lang="zh-CN" altLang="en-US" dirty="0" smtClean="0"/>
              <a:t>曰：“如是如是。”，遂</a:t>
            </a:r>
            <a:r>
              <a:rPr lang="zh-CN" altLang="en-US" dirty="0"/>
              <a:t>嘱</a:t>
            </a:r>
            <a:r>
              <a:rPr lang="zh-CN" altLang="en-US" dirty="0" smtClean="0"/>
              <a:t>曰：“汝</a:t>
            </a:r>
            <a:r>
              <a:rPr lang="zh-CN" altLang="en-US" dirty="0"/>
              <a:t>向</a:t>
            </a:r>
            <a:r>
              <a:rPr lang="zh-CN" altLang="en-US" dirty="0" smtClean="0"/>
              <a:t>去，藏身</a:t>
            </a:r>
            <a:r>
              <a:rPr lang="zh-CN" altLang="en-US" dirty="0"/>
              <a:t>处须没</a:t>
            </a:r>
            <a:r>
              <a:rPr lang="zh-CN" altLang="en-US" dirty="0" smtClean="0"/>
              <a:t>踪迹，没</a:t>
            </a:r>
            <a:r>
              <a:rPr lang="zh-CN" altLang="en-US" dirty="0"/>
              <a:t>踪迹处莫藏身。吾二十年在药</a:t>
            </a:r>
            <a:r>
              <a:rPr lang="zh-CN" altLang="en-US" dirty="0" smtClean="0"/>
              <a:t>山，只</a:t>
            </a:r>
            <a:r>
              <a:rPr lang="zh-CN" altLang="en-US" dirty="0"/>
              <a:t>明斯事。汝今既</a:t>
            </a:r>
            <a:r>
              <a:rPr lang="zh-CN" altLang="en-US" dirty="0" smtClean="0"/>
              <a:t>得，他</a:t>
            </a:r>
            <a:r>
              <a:rPr lang="zh-CN" altLang="en-US" dirty="0"/>
              <a:t>后不得住城隍聚落。但向深山</a:t>
            </a:r>
            <a:r>
              <a:rPr lang="zh-CN" altLang="en-US" dirty="0" smtClean="0"/>
              <a:t>里，镢头边，觅取</a:t>
            </a:r>
            <a:r>
              <a:rPr lang="zh-CN" altLang="en-US" dirty="0"/>
              <a:t>一个半个</a:t>
            </a:r>
            <a:r>
              <a:rPr lang="zh-CN" altLang="en-US" dirty="0" smtClean="0"/>
              <a:t>接续，无</a:t>
            </a:r>
            <a:r>
              <a:rPr lang="zh-CN" altLang="en-US" dirty="0"/>
              <a:t>令断绝</a:t>
            </a:r>
            <a:r>
              <a:rPr lang="zh-CN" altLang="en-US" dirty="0" smtClean="0"/>
              <a:t>。”夹</a:t>
            </a:r>
            <a:r>
              <a:rPr lang="zh-CN" altLang="en-US" dirty="0"/>
              <a:t>山乃</a:t>
            </a:r>
            <a:r>
              <a:rPr lang="zh-CN" altLang="en-US" dirty="0" smtClean="0"/>
              <a:t>辞行，频频</a:t>
            </a:r>
            <a:r>
              <a:rPr lang="zh-CN" altLang="en-US" dirty="0"/>
              <a:t>回顾。船子遂</a:t>
            </a:r>
            <a:r>
              <a:rPr lang="zh-CN" altLang="en-US" dirty="0" smtClean="0"/>
              <a:t>唤：“阇黎！阇黎！”夹</a:t>
            </a:r>
            <a:r>
              <a:rPr lang="zh-CN" altLang="en-US" dirty="0"/>
              <a:t>山</a:t>
            </a:r>
            <a:r>
              <a:rPr lang="zh-CN" altLang="en-US" dirty="0" smtClean="0"/>
              <a:t>回首，船</a:t>
            </a:r>
            <a:r>
              <a:rPr lang="zh-CN" altLang="en-US" dirty="0"/>
              <a:t>子竖起桡</a:t>
            </a:r>
            <a:r>
              <a:rPr lang="zh-CN" altLang="en-US" dirty="0" smtClean="0"/>
              <a:t>云：“汝</a:t>
            </a:r>
            <a:r>
              <a:rPr lang="zh-CN" altLang="en-US" dirty="0"/>
              <a:t>将谓别</a:t>
            </a:r>
            <a:r>
              <a:rPr lang="zh-CN" altLang="en-US" dirty="0" smtClean="0"/>
              <a:t>有！”乃</a:t>
            </a:r>
            <a:r>
              <a:rPr lang="zh-CN" altLang="en-US" dirty="0"/>
              <a:t>覆船入水而逝</a:t>
            </a:r>
            <a:r>
              <a:rPr lang="zh-CN" altLang="en-US" dirty="0" smtClean="0"/>
              <a:t>。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2345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856984" cy="662473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CN" altLang="en-US" dirty="0" smtClean="0"/>
              <a:t>        后</a:t>
            </a:r>
            <a:r>
              <a:rPr lang="zh-CN" altLang="en-US" dirty="0"/>
              <a:t>华亭有性空庵</a:t>
            </a:r>
            <a:r>
              <a:rPr lang="zh-CN" altLang="en-US" dirty="0" smtClean="0"/>
              <a:t>主，书</a:t>
            </a:r>
            <a:r>
              <a:rPr lang="zh-CN" altLang="en-US" dirty="0"/>
              <a:t>寄雪窦持禅师</a:t>
            </a:r>
            <a:r>
              <a:rPr lang="zh-CN" altLang="en-US" dirty="0" smtClean="0"/>
              <a:t>曰：“吾</a:t>
            </a:r>
            <a:r>
              <a:rPr lang="zh-CN" altLang="en-US" dirty="0"/>
              <a:t>将水葬矣</a:t>
            </a:r>
            <a:r>
              <a:rPr lang="zh-CN" altLang="en-US" dirty="0" smtClean="0"/>
              <a:t>。”后</a:t>
            </a:r>
            <a:r>
              <a:rPr lang="zh-CN" altLang="en-US" dirty="0"/>
              <a:t>持</a:t>
            </a:r>
            <a:r>
              <a:rPr lang="zh-CN" altLang="en-US" dirty="0" smtClean="0"/>
              <a:t>至，见</a:t>
            </a:r>
            <a:r>
              <a:rPr lang="zh-CN" altLang="en-US" dirty="0"/>
              <a:t>其尚</a:t>
            </a:r>
            <a:r>
              <a:rPr lang="zh-CN" altLang="en-US" dirty="0" smtClean="0"/>
              <a:t>存，以</a:t>
            </a:r>
            <a:r>
              <a:rPr lang="zh-CN" altLang="en-US" dirty="0"/>
              <a:t>偈嘲之</a:t>
            </a:r>
            <a:r>
              <a:rPr lang="zh-CN" altLang="en-US" dirty="0" smtClean="0"/>
              <a:t>曰：</a:t>
            </a:r>
            <a:r>
              <a:rPr lang="zh-CN" altLang="en-US" dirty="0" smtClean="0">
                <a:solidFill>
                  <a:srgbClr val="FF0066"/>
                </a:solidFill>
              </a:rPr>
              <a:t>“咄</a:t>
            </a:r>
            <a:r>
              <a:rPr lang="zh-CN" altLang="en-US" dirty="0">
                <a:solidFill>
                  <a:srgbClr val="FF0066"/>
                </a:solidFill>
              </a:rPr>
              <a:t>哉老性</a:t>
            </a:r>
            <a:r>
              <a:rPr lang="zh-CN" altLang="en-US" dirty="0" smtClean="0">
                <a:solidFill>
                  <a:srgbClr val="FF0066"/>
                </a:solidFill>
              </a:rPr>
              <a:t>空，刚</a:t>
            </a:r>
            <a:r>
              <a:rPr lang="zh-CN" altLang="en-US" dirty="0">
                <a:solidFill>
                  <a:srgbClr val="FF0066"/>
                </a:solidFill>
              </a:rPr>
              <a:t>要餧鱼鳖。去不索性</a:t>
            </a:r>
            <a:r>
              <a:rPr lang="zh-CN" altLang="en-US" dirty="0" smtClean="0">
                <a:solidFill>
                  <a:srgbClr val="FF0066"/>
                </a:solidFill>
              </a:rPr>
              <a:t>去，秪</a:t>
            </a:r>
            <a:r>
              <a:rPr lang="zh-CN" altLang="en-US" dirty="0">
                <a:solidFill>
                  <a:srgbClr val="FF0066"/>
                </a:solidFill>
              </a:rPr>
              <a:t>管向人说</a:t>
            </a:r>
            <a:r>
              <a:rPr lang="zh-CN" altLang="en-US" dirty="0" smtClean="0">
                <a:solidFill>
                  <a:srgbClr val="FF0066"/>
                </a:solidFill>
              </a:rPr>
              <a:t>。”</a:t>
            </a:r>
            <a:r>
              <a:rPr lang="zh-CN" altLang="en-US" dirty="0" smtClean="0"/>
              <a:t>空</a:t>
            </a:r>
            <a:r>
              <a:rPr lang="zh-CN" altLang="en-US" dirty="0"/>
              <a:t>笑</a:t>
            </a:r>
            <a:r>
              <a:rPr lang="zh-CN" altLang="en-US" dirty="0" smtClean="0"/>
              <a:t>曰：“待</a:t>
            </a:r>
            <a:r>
              <a:rPr lang="zh-CN" altLang="en-US" dirty="0"/>
              <a:t>兄来证明耳</a:t>
            </a:r>
            <a:r>
              <a:rPr lang="zh-CN" altLang="en-US" dirty="0" smtClean="0"/>
              <a:t>。”徧</a:t>
            </a:r>
            <a:r>
              <a:rPr lang="zh-CN" altLang="en-US" dirty="0"/>
              <a:t>告四</a:t>
            </a:r>
            <a:r>
              <a:rPr lang="zh-CN" altLang="en-US" dirty="0" smtClean="0"/>
              <a:t>众，众集，为</a:t>
            </a:r>
            <a:r>
              <a:rPr lang="zh-CN" altLang="en-US" dirty="0"/>
              <a:t>说法</a:t>
            </a:r>
            <a:r>
              <a:rPr lang="zh-CN" altLang="en-US" dirty="0" smtClean="0"/>
              <a:t>要，仍</a:t>
            </a:r>
            <a:r>
              <a:rPr lang="zh-CN" altLang="en-US" dirty="0"/>
              <a:t>说偈</a:t>
            </a:r>
            <a:r>
              <a:rPr lang="zh-CN" altLang="en-US" dirty="0" smtClean="0"/>
              <a:t>曰：</a:t>
            </a:r>
            <a:r>
              <a:rPr lang="zh-CN" altLang="en-US" dirty="0" smtClean="0">
                <a:solidFill>
                  <a:srgbClr val="FF0066"/>
                </a:solidFill>
              </a:rPr>
              <a:t>“坐</a:t>
            </a:r>
            <a:r>
              <a:rPr lang="zh-CN" altLang="en-US" dirty="0">
                <a:solidFill>
                  <a:srgbClr val="FF0066"/>
                </a:solidFill>
              </a:rPr>
              <a:t>脱立</a:t>
            </a:r>
            <a:r>
              <a:rPr lang="zh-CN" altLang="en-US" dirty="0" smtClean="0">
                <a:solidFill>
                  <a:srgbClr val="FF0066"/>
                </a:solidFill>
              </a:rPr>
              <a:t>亡，不</a:t>
            </a:r>
            <a:r>
              <a:rPr lang="zh-CN" altLang="en-US" dirty="0">
                <a:solidFill>
                  <a:srgbClr val="FF0066"/>
                </a:solidFill>
              </a:rPr>
              <a:t>若</a:t>
            </a:r>
            <a:r>
              <a:rPr lang="zh-CN" altLang="en-US" dirty="0" smtClean="0">
                <a:solidFill>
                  <a:srgbClr val="FF0066"/>
                </a:solidFill>
              </a:rPr>
              <a:t>水葬，一</a:t>
            </a:r>
            <a:r>
              <a:rPr lang="zh-CN" altLang="en-US" dirty="0">
                <a:solidFill>
                  <a:srgbClr val="FF0066"/>
                </a:solidFill>
              </a:rPr>
              <a:t>省柴</a:t>
            </a:r>
            <a:r>
              <a:rPr lang="zh-CN" altLang="en-US" dirty="0" smtClean="0">
                <a:solidFill>
                  <a:srgbClr val="FF0066"/>
                </a:solidFill>
              </a:rPr>
              <a:t>烧，二</a:t>
            </a:r>
            <a:r>
              <a:rPr lang="zh-CN" altLang="en-US" dirty="0">
                <a:solidFill>
                  <a:srgbClr val="FF0066"/>
                </a:solidFill>
              </a:rPr>
              <a:t>省开圹。撒手便</a:t>
            </a:r>
            <a:r>
              <a:rPr lang="zh-CN" altLang="en-US" dirty="0" smtClean="0">
                <a:solidFill>
                  <a:srgbClr val="FF0066"/>
                </a:solidFill>
              </a:rPr>
              <a:t>行，不妨</a:t>
            </a:r>
            <a:r>
              <a:rPr lang="zh-CN" altLang="en-US" dirty="0">
                <a:solidFill>
                  <a:srgbClr val="FF0066"/>
                </a:solidFill>
              </a:rPr>
              <a:t>快畅。谁是</a:t>
            </a:r>
            <a:r>
              <a:rPr lang="zh-CN" altLang="en-US" dirty="0" smtClean="0">
                <a:solidFill>
                  <a:srgbClr val="FF0066"/>
                </a:solidFill>
              </a:rPr>
              <a:t>知音，船</a:t>
            </a:r>
            <a:r>
              <a:rPr lang="zh-CN" altLang="en-US" dirty="0">
                <a:solidFill>
                  <a:srgbClr val="FF0066"/>
                </a:solidFill>
              </a:rPr>
              <a:t>子</a:t>
            </a:r>
            <a:r>
              <a:rPr lang="zh-CN" altLang="en-US" dirty="0" smtClean="0">
                <a:solidFill>
                  <a:srgbClr val="FF0066"/>
                </a:solidFill>
              </a:rPr>
              <a:t>和尚，高风</a:t>
            </a:r>
            <a:r>
              <a:rPr lang="zh-CN" altLang="en-US" dirty="0">
                <a:solidFill>
                  <a:srgbClr val="FF0066"/>
                </a:solidFill>
              </a:rPr>
              <a:t>谁</a:t>
            </a:r>
            <a:r>
              <a:rPr lang="zh-CN" altLang="en-US" dirty="0" smtClean="0">
                <a:solidFill>
                  <a:srgbClr val="FF0066"/>
                </a:solidFill>
              </a:rPr>
              <a:t>继百千年，一曲</a:t>
            </a:r>
            <a:r>
              <a:rPr lang="zh-CN" altLang="en-US" dirty="0">
                <a:solidFill>
                  <a:srgbClr val="FF0066"/>
                </a:solidFill>
              </a:rPr>
              <a:t>渔歌少人唱</a:t>
            </a:r>
            <a:r>
              <a:rPr lang="zh-CN" altLang="en-US" dirty="0" smtClean="0">
                <a:solidFill>
                  <a:srgbClr val="FF0066"/>
                </a:solidFill>
              </a:rPr>
              <a:t>。”</a:t>
            </a:r>
            <a:r>
              <a:rPr lang="zh-CN" altLang="en-US" dirty="0" smtClean="0"/>
              <a:t>遂</a:t>
            </a:r>
            <a:r>
              <a:rPr lang="zh-CN" altLang="en-US" dirty="0"/>
              <a:t>盘坐盆</a:t>
            </a:r>
            <a:r>
              <a:rPr lang="zh-CN" altLang="en-US" dirty="0" smtClean="0"/>
              <a:t>中，顺流而下</a:t>
            </a:r>
            <a:r>
              <a:rPr lang="zh-CN" altLang="en-US" dirty="0"/>
              <a:t>。众皆随至</a:t>
            </a:r>
            <a:r>
              <a:rPr lang="zh-CN" altLang="en-US" dirty="0" smtClean="0"/>
              <a:t>海滨，望</a:t>
            </a:r>
            <a:r>
              <a:rPr lang="zh-CN" altLang="en-US" dirty="0"/>
              <a:t>欲断目。师取塞戽水而</a:t>
            </a:r>
            <a:r>
              <a:rPr lang="zh-CN" altLang="en-US" dirty="0" smtClean="0"/>
              <a:t>回，众</a:t>
            </a:r>
            <a:r>
              <a:rPr lang="zh-CN" altLang="en-US" dirty="0"/>
              <a:t>拥</a:t>
            </a:r>
            <a:r>
              <a:rPr lang="zh-CN" altLang="en-US" dirty="0" smtClean="0"/>
              <a:t>观，水</a:t>
            </a:r>
            <a:r>
              <a:rPr lang="zh-CN" altLang="en-US" dirty="0"/>
              <a:t>无所</a:t>
            </a:r>
            <a:r>
              <a:rPr lang="zh-CN" altLang="en-US" dirty="0" smtClean="0"/>
              <a:t>入，复乘</a:t>
            </a:r>
            <a:r>
              <a:rPr lang="zh-CN" altLang="en-US" dirty="0"/>
              <a:t>流而</a:t>
            </a:r>
            <a:r>
              <a:rPr lang="zh-CN" altLang="en-US" dirty="0" smtClean="0"/>
              <a:t>往，唱曰：</a:t>
            </a:r>
            <a:r>
              <a:rPr lang="zh-CN" altLang="en-US" dirty="0" smtClean="0">
                <a:solidFill>
                  <a:srgbClr val="FF0066"/>
                </a:solidFill>
              </a:rPr>
              <a:t>“船</a:t>
            </a:r>
            <a:r>
              <a:rPr lang="zh-CN" altLang="en-US" dirty="0">
                <a:solidFill>
                  <a:srgbClr val="FF0066"/>
                </a:solidFill>
              </a:rPr>
              <a:t>子当年返</a:t>
            </a:r>
            <a:r>
              <a:rPr lang="zh-CN" altLang="en-US" dirty="0" smtClean="0">
                <a:solidFill>
                  <a:srgbClr val="FF0066"/>
                </a:solidFill>
              </a:rPr>
              <a:t>故乡，没</a:t>
            </a:r>
            <a:r>
              <a:rPr lang="zh-CN" altLang="en-US" dirty="0">
                <a:solidFill>
                  <a:srgbClr val="FF0066"/>
                </a:solidFill>
              </a:rPr>
              <a:t>踪迹处妙难量。真风偏寄知音</a:t>
            </a:r>
            <a:r>
              <a:rPr lang="zh-CN" altLang="en-US" dirty="0" smtClean="0">
                <a:solidFill>
                  <a:srgbClr val="FF0066"/>
                </a:solidFill>
              </a:rPr>
              <a:t>者，铁</a:t>
            </a:r>
            <a:r>
              <a:rPr lang="zh-CN" altLang="en-US" dirty="0">
                <a:solidFill>
                  <a:srgbClr val="FF0066"/>
                </a:solidFill>
              </a:rPr>
              <a:t>笛横吹作散场</a:t>
            </a:r>
            <a:r>
              <a:rPr lang="zh-CN" altLang="en-US" dirty="0" smtClean="0">
                <a:solidFill>
                  <a:srgbClr val="FF0066"/>
                </a:solidFill>
              </a:rPr>
              <a:t>。”</a:t>
            </a:r>
            <a:r>
              <a:rPr lang="zh-CN" altLang="en-US" dirty="0" smtClean="0"/>
              <a:t>其</a:t>
            </a:r>
            <a:r>
              <a:rPr lang="zh-CN" altLang="en-US" dirty="0"/>
              <a:t>笛声</a:t>
            </a:r>
            <a:r>
              <a:rPr lang="zh-CN" altLang="en-US" dirty="0" smtClean="0"/>
              <a:t>呜咽，顷</a:t>
            </a:r>
            <a:r>
              <a:rPr lang="zh-CN" altLang="en-US" dirty="0"/>
              <a:t>于苍茫</a:t>
            </a:r>
            <a:r>
              <a:rPr lang="zh-CN" altLang="en-US" dirty="0" smtClean="0"/>
              <a:t>间，见</a:t>
            </a:r>
            <a:r>
              <a:rPr lang="zh-CN" altLang="en-US" dirty="0"/>
              <a:t>以笛掷空而没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       【</a:t>
            </a:r>
            <a:r>
              <a:rPr lang="zh-CN" altLang="en-US" dirty="0" smtClean="0"/>
              <a:t>按</a:t>
            </a:r>
            <a:r>
              <a:rPr lang="en-US" altLang="zh-CN" dirty="0" smtClean="0"/>
              <a:t>】</a:t>
            </a:r>
            <a:r>
              <a:rPr lang="zh-CN" altLang="en-US" dirty="0" smtClean="0"/>
              <a:t>此二尊宿，证七大圆融，融身于水大，以水大为身。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85690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buNone/>
              <a:defRPr/>
            </a:pPr>
            <a:r>
              <a:rPr lang="en-US" altLang="zh-CN" sz="2300" b="1" dirty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300" b="1" dirty="0">
                <a:latin typeface="黑体" pitchFamily="49" charset="-122"/>
                <a:ea typeface="黑体" pitchFamily="49" charset="-122"/>
              </a:rPr>
              <a:t>、琉璃光菩萨观风</a:t>
            </a:r>
            <a:r>
              <a:rPr lang="zh-CN" altLang="en-US" sz="2300" b="1" dirty="0" smtClean="0">
                <a:latin typeface="黑体" pitchFamily="49" charset="-122"/>
                <a:ea typeface="黑体" pitchFamily="49" charset="-122"/>
              </a:rPr>
              <a:t>大</a:t>
            </a:r>
            <a:endParaRPr lang="en-US" altLang="zh-CN" sz="2300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  <a:buNone/>
              <a:defRPr/>
            </a:pPr>
            <a:r>
              <a:rPr lang="zh-CN" altLang="en-US" sz="2300" b="1" dirty="0" smtClean="0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sz="2300" b="1" dirty="0" smtClean="0">
                <a:latin typeface="楷体" pitchFamily="49" charset="-122"/>
                <a:ea typeface="楷体" pitchFamily="49" charset="-122"/>
              </a:rPr>
              <a:t>琉璃</a:t>
            </a:r>
            <a:r>
              <a:rPr lang="zh-CN" altLang="en-US" sz="2300" b="1" dirty="0">
                <a:latin typeface="楷体" pitchFamily="49" charset="-122"/>
                <a:ea typeface="楷体" pitchFamily="49" charset="-122"/>
              </a:rPr>
              <a:t>光法王子即从座</a:t>
            </a:r>
            <a:r>
              <a:rPr lang="zh-CN" altLang="en-US" sz="2300" b="1" dirty="0" smtClean="0">
                <a:latin typeface="楷体" pitchFamily="49" charset="-122"/>
                <a:ea typeface="楷体" pitchFamily="49" charset="-122"/>
              </a:rPr>
              <a:t>起，顶</a:t>
            </a:r>
            <a:r>
              <a:rPr lang="zh-CN" altLang="en-US" sz="2300" b="1" dirty="0">
                <a:latin typeface="楷体" pitchFamily="49" charset="-122"/>
                <a:ea typeface="楷体" pitchFamily="49" charset="-122"/>
              </a:rPr>
              <a:t>礼佛</a:t>
            </a:r>
            <a:r>
              <a:rPr lang="zh-CN" altLang="en-US" sz="2300" b="1" dirty="0" smtClean="0">
                <a:latin typeface="楷体" pitchFamily="49" charset="-122"/>
                <a:ea typeface="楷体" pitchFamily="49" charset="-122"/>
              </a:rPr>
              <a:t>足，而</a:t>
            </a:r>
            <a:r>
              <a:rPr lang="zh-CN" altLang="en-US" sz="2300" b="1" dirty="0">
                <a:latin typeface="楷体" pitchFamily="49" charset="-122"/>
                <a:ea typeface="楷体" pitchFamily="49" charset="-122"/>
              </a:rPr>
              <a:t>白佛</a:t>
            </a:r>
            <a:r>
              <a:rPr lang="zh-CN" altLang="en-US" sz="2300" b="1" dirty="0" smtClean="0">
                <a:latin typeface="楷体" pitchFamily="49" charset="-122"/>
                <a:ea typeface="楷体" pitchFamily="49" charset="-122"/>
              </a:rPr>
              <a:t>言：“我</a:t>
            </a:r>
            <a:r>
              <a:rPr lang="zh-CN" altLang="en-US" sz="2300" b="1" dirty="0">
                <a:latin typeface="楷体" pitchFamily="49" charset="-122"/>
                <a:ea typeface="楷体" pitchFamily="49" charset="-122"/>
              </a:rPr>
              <a:t>忆</a:t>
            </a:r>
            <a:r>
              <a:rPr lang="zh-CN" altLang="en-US" sz="2300" b="1" dirty="0" smtClean="0">
                <a:latin typeface="楷体" pitchFamily="49" charset="-122"/>
                <a:ea typeface="楷体" pitchFamily="49" charset="-122"/>
              </a:rPr>
              <a:t>往昔，经</a:t>
            </a:r>
            <a:r>
              <a:rPr lang="zh-CN" altLang="en-US" sz="2300" b="1" dirty="0">
                <a:latin typeface="楷体" pitchFamily="49" charset="-122"/>
                <a:ea typeface="楷体" pitchFamily="49" charset="-122"/>
              </a:rPr>
              <a:t>恒沙</a:t>
            </a:r>
            <a:r>
              <a:rPr lang="zh-CN" altLang="en-US" sz="2300" b="1" dirty="0" smtClean="0">
                <a:latin typeface="楷体" pitchFamily="49" charset="-122"/>
                <a:ea typeface="楷体" pitchFamily="49" charset="-122"/>
              </a:rPr>
              <a:t>劫，有</a:t>
            </a:r>
            <a:r>
              <a:rPr lang="zh-CN" altLang="en-US" sz="2300" b="1" dirty="0">
                <a:latin typeface="楷体" pitchFamily="49" charset="-122"/>
                <a:ea typeface="楷体" pitchFamily="49" charset="-122"/>
              </a:rPr>
              <a:t>佛</a:t>
            </a:r>
            <a:r>
              <a:rPr lang="zh-CN" altLang="en-US" sz="2300" b="1" dirty="0" smtClean="0">
                <a:latin typeface="楷体" pitchFamily="49" charset="-122"/>
                <a:ea typeface="楷体" pitchFamily="49" charset="-122"/>
              </a:rPr>
              <a:t>出世，名</a:t>
            </a:r>
            <a:r>
              <a:rPr lang="zh-CN" altLang="en-US" sz="2300" b="1" dirty="0">
                <a:latin typeface="楷体" pitchFamily="49" charset="-122"/>
                <a:ea typeface="楷体" pitchFamily="49" charset="-122"/>
              </a:rPr>
              <a:t>无量</a:t>
            </a:r>
            <a:r>
              <a:rPr lang="zh-CN" altLang="en-US" sz="2300" b="1" dirty="0" smtClean="0">
                <a:latin typeface="楷体" pitchFamily="49" charset="-122"/>
                <a:ea typeface="楷体" pitchFamily="49" charset="-122"/>
              </a:rPr>
              <a:t>声，</a:t>
            </a:r>
            <a:r>
              <a:rPr lang="zh-CN" altLang="en-US" sz="23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开</a:t>
            </a:r>
            <a:r>
              <a:rPr lang="zh-CN" altLang="en-US" sz="23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示菩萨本觉妙</a:t>
            </a:r>
            <a:r>
              <a:rPr lang="zh-CN" altLang="en-US" sz="23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明，观</a:t>
            </a:r>
            <a:r>
              <a:rPr lang="zh-CN" altLang="en-US" sz="23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此世界及众生</a:t>
            </a:r>
            <a:r>
              <a:rPr lang="zh-CN" altLang="en-US" sz="23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身，皆是妄缘风力所</a:t>
            </a:r>
            <a:r>
              <a:rPr lang="zh-CN" altLang="en-US" sz="23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转</a:t>
            </a:r>
            <a:r>
              <a:rPr lang="zh-CN" altLang="en-US" sz="23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（长水：开示本觉而观风者，风即动相，既属于妄，元来无动，无动即本觉</a:t>
            </a:r>
            <a:r>
              <a:rPr lang="zh-CN" altLang="en-US" sz="23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也，由</a:t>
            </a:r>
            <a:r>
              <a:rPr lang="zh-CN" altLang="en-US" sz="23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是欲显无动而观于</a:t>
            </a:r>
            <a:r>
              <a:rPr lang="zh-CN" altLang="en-US" sz="23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动）</a:t>
            </a:r>
            <a:r>
              <a:rPr lang="zh-CN" altLang="en-US" sz="23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3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我于尔时，观</a:t>
            </a:r>
            <a:r>
              <a:rPr lang="zh-CN" altLang="en-US" sz="23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界安</a:t>
            </a:r>
            <a:r>
              <a:rPr lang="zh-CN" altLang="en-US" sz="23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立，观</a:t>
            </a:r>
            <a:r>
              <a:rPr lang="zh-CN" altLang="en-US" sz="23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世动</a:t>
            </a:r>
            <a:r>
              <a:rPr lang="zh-CN" altLang="en-US" sz="23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时，观</a:t>
            </a:r>
            <a:r>
              <a:rPr lang="zh-CN" altLang="en-US" sz="23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身动</a:t>
            </a:r>
            <a:r>
              <a:rPr lang="zh-CN" altLang="en-US" sz="23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止，观</a:t>
            </a:r>
            <a:r>
              <a:rPr lang="zh-CN" altLang="en-US" sz="23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心动</a:t>
            </a:r>
            <a:r>
              <a:rPr lang="zh-CN" altLang="en-US" sz="23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念，诸</a:t>
            </a:r>
            <a:r>
              <a:rPr lang="zh-CN" altLang="en-US" sz="23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动无</a:t>
            </a:r>
            <a:r>
              <a:rPr lang="zh-CN" altLang="en-US" sz="23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二，等</a:t>
            </a:r>
            <a:r>
              <a:rPr lang="zh-CN" altLang="en-US" sz="23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无差别。我时觉了此群动</a:t>
            </a:r>
            <a:r>
              <a:rPr lang="zh-CN" altLang="en-US" sz="23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性，来</a:t>
            </a:r>
            <a:r>
              <a:rPr lang="zh-CN" altLang="en-US" sz="23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无所</a:t>
            </a:r>
            <a:r>
              <a:rPr lang="zh-CN" altLang="en-US" sz="23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从，去</a:t>
            </a:r>
            <a:r>
              <a:rPr lang="zh-CN" altLang="en-US" sz="23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无</a:t>
            </a:r>
            <a:r>
              <a:rPr lang="zh-CN" altLang="en-US" sz="23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所至，十方</a:t>
            </a:r>
            <a:r>
              <a:rPr lang="zh-CN" altLang="en-US" sz="23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微尘颠倒众生同一</a:t>
            </a:r>
            <a:r>
              <a:rPr lang="zh-CN" altLang="en-US" sz="23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虚妄，如是</a:t>
            </a:r>
            <a:r>
              <a:rPr lang="zh-CN" altLang="en-US" sz="23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乃至三千大千一世界内所有</a:t>
            </a:r>
            <a:r>
              <a:rPr lang="zh-CN" altLang="en-US" sz="23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众生，如</a:t>
            </a:r>
            <a:r>
              <a:rPr lang="zh-CN" altLang="en-US" sz="23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一器</a:t>
            </a:r>
            <a:r>
              <a:rPr lang="zh-CN" altLang="en-US" sz="23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中，贮</a:t>
            </a:r>
            <a:r>
              <a:rPr lang="zh-CN" altLang="en-US" sz="23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百蚊</a:t>
            </a:r>
            <a:r>
              <a:rPr lang="zh-CN" altLang="en-US" sz="23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呐，啾啾乱鸣，于分寸中，鼓</a:t>
            </a:r>
            <a:r>
              <a:rPr lang="zh-CN" altLang="en-US" sz="23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发狂闹</a:t>
            </a:r>
            <a:r>
              <a:rPr lang="zh-CN" altLang="en-US" sz="23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（长水：既世界身心，皆由风动，风自何生而动诸物？物不动时，去至何所？风既无从，物成妄动。故见十方一切众生，狂自鼓闹，同一虚妄，本无所</a:t>
            </a:r>
            <a:r>
              <a:rPr lang="zh-CN" altLang="en-US" sz="23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因）</a:t>
            </a:r>
            <a:r>
              <a:rPr lang="zh-CN" altLang="en-US" sz="23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300" b="1" dirty="0">
                <a:latin typeface="楷体" pitchFamily="49" charset="-122"/>
                <a:ea typeface="楷体" pitchFamily="49" charset="-122"/>
              </a:rPr>
              <a:t>逢佛</a:t>
            </a:r>
            <a:r>
              <a:rPr lang="zh-CN" altLang="en-US" sz="2300" b="1" dirty="0" smtClean="0">
                <a:latin typeface="楷体" pitchFamily="49" charset="-122"/>
                <a:ea typeface="楷体" pitchFamily="49" charset="-122"/>
              </a:rPr>
              <a:t>未几，得</a:t>
            </a:r>
            <a:r>
              <a:rPr lang="zh-CN" altLang="en-US" sz="2300" b="1" dirty="0">
                <a:latin typeface="楷体" pitchFamily="49" charset="-122"/>
                <a:ea typeface="楷体" pitchFamily="49" charset="-122"/>
              </a:rPr>
              <a:t>无生</a:t>
            </a:r>
            <a:r>
              <a:rPr lang="zh-CN" altLang="en-US" sz="2300" b="1" dirty="0" smtClean="0">
                <a:latin typeface="楷体" pitchFamily="49" charset="-122"/>
                <a:ea typeface="楷体" pitchFamily="49" charset="-122"/>
              </a:rPr>
              <a:t>忍，尔</a:t>
            </a:r>
            <a:r>
              <a:rPr lang="zh-CN" altLang="en-US" sz="2300" b="1" dirty="0">
                <a:latin typeface="楷体" pitchFamily="49" charset="-122"/>
                <a:ea typeface="楷体" pitchFamily="49" charset="-122"/>
              </a:rPr>
              <a:t>时心</a:t>
            </a:r>
            <a:r>
              <a:rPr lang="zh-CN" altLang="en-US" sz="2300" b="1" dirty="0" smtClean="0">
                <a:latin typeface="楷体" pitchFamily="49" charset="-122"/>
                <a:ea typeface="楷体" pitchFamily="49" charset="-122"/>
              </a:rPr>
              <a:t>开，乃</a:t>
            </a:r>
            <a:r>
              <a:rPr lang="zh-CN" altLang="en-US" sz="2300" b="1" dirty="0">
                <a:latin typeface="楷体" pitchFamily="49" charset="-122"/>
                <a:ea typeface="楷体" pitchFamily="49" charset="-122"/>
              </a:rPr>
              <a:t>见东方不动佛</a:t>
            </a:r>
            <a:r>
              <a:rPr lang="zh-CN" altLang="en-US" sz="2300" b="1" dirty="0" smtClean="0">
                <a:latin typeface="楷体" pitchFamily="49" charset="-122"/>
                <a:ea typeface="楷体" pitchFamily="49" charset="-122"/>
              </a:rPr>
              <a:t>国，为</a:t>
            </a:r>
            <a:r>
              <a:rPr lang="zh-CN" altLang="en-US" sz="2300" b="1" dirty="0">
                <a:latin typeface="楷体" pitchFamily="49" charset="-122"/>
                <a:ea typeface="楷体" pitchFamily="49" charset="-122"/>
              </a:rPr>
              <a:t>法</a:t>
            </a:r>
            <a:r>
              <a:rPr lang="zh-CN" altLang="en-US" sz="2300" b="1" dirty="0" smtClean="0">
                <a:latin typeface="楷体" pitchFamily="49" charset="-122"/>
                <a:ea typeface="楷体" pitchFamily="49" charset="-122"/>
              </a:rPr>
              <a:t>王子，事</a:t>
            </a:r>
            <a:r>
              <a:rPr lang="zh-CN" altLang="en-US" sz="2300" b="1" dirty="0">
                <a:latin typeface="楷体" pitchFamily="49" charset="-122"/>
                <a:ea typeface="楷体" pitchFamily="49" charset="-122"/>
              </a:rPr>
              <a:t>十方</a:t>
            </a:r>
            <a:r>
              <a:rPr lang="zh-CN" altLang="en-US" sz="2300" b="1" dirty="0" smtClean="0">
                <a:latin typeface="楷体" pitchFamily="49" charset="-122"/>
                <a:ea typeface="楷体" pitchFamily="49" charset="-122"/>
              </a:rPr>
              <a:t>佛，身心发光，洞彻</a:t>
            </a:r>
            <a:r>
              <a:rPr lang="zh-CN" altLang="en-US" sz="2300" b="1" dirty="0">
                <a:latin typeface="楷体" pitchFamily="49" charset="-122"/>
                <a:ea typeface="楷体" pitchFamily="49" charset="-122"/>
              </a:rPr>
              <a:t>无碍</a:t>
            </a:r>
            <a:r>
              <a:rPr lang="zh-CN" altLang="en-US" sz="23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（长水：依教观察，受教未久，即证无生。由观生灭证不生灭，故见东方不动佛国，我身及器咸即本觉妙明元体，故云“发光，洞彻无碍”）</a:t>
            </a:r>
            <a:r>
              <a:rPr lang="zh-CN" altLang="en-US" sz="2300" b="1" dirty="0">
                <a:latin typeface="楷体" pitchFamily="49" charset="-122"/>
                <a:ea typeface="楷体" pitchFamily="49" charset="-122"/>
              </a:rPr>
              <a:t>。佛问</a:t>
            </a:r>
            <a:r>
              <a:rPr lang="zh-CN" altLang="en-US" sz="2300" b="1" dirty="0" smtClean="0">
                <a:latin typeface="楷体" pitchFamily="49" charset="-122"/>
                <a:ea typeface="楷体" pitchFamily="49" charset="-122"/>
              </a:rPr>
              <a:t>圆通，</a:t>
            </a:r>
            <a:r>
              <a:rPr lang="zh-CN" altLang="en-US" sz="23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以</a:t>
            </a:r>
            <a:r>
              <a:rPr lang="zh-CN" altLang="en-US" sz="23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观察风力无</a:t>
            </a:r>
            <a:r>
              <a:rPr lang="zh-CN" altLang="en-US" sz="23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依，悟</a:t>
            </a:r>
            <a:r>
              <a:rPr lang="zh-CN" altLang="en-US" sz="23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菩提</a:t>
            </a:r>
            <a:r>
              <a:rPr lang="zh-CN" altLang="en-US" sz="23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心，入</a:t>
            </a:r>
            <a:r>
              <a:rPr lang="zh-CN" altLang="en-US" sz="23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三摩</a:t>
            </a:r>
            <a:r>
              <a:rPr lang="zh-CN" altLang="en-US" sz="23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地，合十</a:t>
            </a:r>
            <a:r>
              <a:rPr lang="zh-CN" altLang="en-US" sz="23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方</a:t>
            </a:r>
            <a:r>
              <a:rPr lang="zh-CN" altLang="en-US" sz="23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佛，传</a:t>
            </a:r>
            <a:r>
              <a:rPr lang="zh-CN" altLang="en-US" sz="23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一妙</a:t>
            </a:r>
            <a:r>
              <a:rPr lang="zh-CN" altLang="en-US" sz="23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心，</a:t>
            </a:r>
            <a:r>
              <a:rPr lang="zh-CN" altLang="en-US" sz="2300" b="1" dirty="0" smtClean="0">
                <a:latin typeface="楷体" pitchFamily="49" charset="-122"/>
                <a:ea typeface="楷体" pitchFamily="49" charset="-122"/>
              </a:rPr>
              <a:t>斯</a:t>
            </a:r>
            <a:r>
              <a:rPr lang="zh-CN" altLang="en-US" sz="2300" b="1" dirty="0">
                <a:latin typeface="楷体" pitchFamily="49" charset="-122"/>
                <a:ea typeface="楷体" pitchFamily="49" charset="-122"/>
              </a:rPr>
              <a:t>为</a:t>
            </a:r>
            <a:r>
              <a:rPr lang="zh-CN" altLang="en-US" sz="2300" b="1" dirty="0" smtClean="0">
                <a:latin typeface="楷体" pitchFamily="49" charset="-122"/>
                <a:ea typeface="楷体" pitchFamily="49" charset="-122"/>
              </a:rPr>
              <a:t>第一。”</a:t>
            </a:r>
            <a:endParaRPr lang="zh-CN" altLang="en-US" sz="23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9221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0"/>
            <a:ext cx="8856984" cy="67413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 smtClean="0"/>
              <a:t>       【</a:t>
            </a:r>
            <a:r>
              <a:rPr lang="zh-CN" altLang="en-US" dirty="0" smtClean="0"/>
              <a:t>按</a:t>
            </a:r>
            <a:r>
              <a:rPr lang="en-US" altLang="zh-CN" dirty="0" smtClean="0"/>
              <a:t>】</a:t>
            </a:r>
            <a:r>
              <a:rPr lang="zh-CN" altLang="en-US" dirty="0" smtClean="0"/>
              <a:t>憨山云：此</a:t>
            </a:r>
            <a:r>
              <a:rPr lang="zh-CN" altLang="en-US" dirty="0"/>
              <a:t>由风大而入者也。</a:t>
            </a:r>
            <a:r>
              <a:rPr lang="zh-CN" altLang="en-US" dirty="0">
                <a:solidFill>
                  <a:srgbClr val="FF0066"/>
                </a:solidFill>
              </a:rPr>
              <a:t>此风</a:t>
            </a:r>
            <a:r>
              <a:rPr lang="zh-CN" altLang="en-US" dirty="0" smtClean="0">
                <a:solidFill>
                  <a:srgbClr val="FF0066"/>
                </a:solidFill>
              </a:rPr>
              <a:t>大，但</a:t>
            </a:r>
            <a:r>
              <a:rPr lang="zh-CN" altLang="en-US" dirty="0">
                <a:solidFill>
                  <a:srgbClr val="FF0066"/>
                </a:solidFill>
              </a:rPr>
              <a:t>观诸众生</a:t>
            </a:r>
            <a:r>
              <a:rPr lang="zh-CN" altLang="en-US" dirty="0" smtClean="0">
                <a:solidFill>
                  <a:srgbClr val="FF0066"/>
                </a:solidFill>
              </a:rPr>
              <a:t>身，皆</a:t>
            </a:r>
            <a:r>
              <a:rPr lang="zh-CN" altLang="en-US" dirty="0">
                <a:solidFill>
                  <a:srgbClr val="FF0066"/>
                </a:solidFill>
              </a:rPr>
              <a:t>是妄缘风力所转。故一切群</a:t>
            </a:r>
            <a:r>
              <a:rPr lang="zh-CN" altLang="en-US" dirty="0" smtClean="0">
                <a:solidFill>
                  <a:srgbClr val="FF0066"/>
                </a:solidFill>
              </a:rPr>
              <a:t>动，俱</a:t>
            </a:r>
            <a:r>
              <a:rPr lang="zh-CN" altLang="en-US" dirty="0">
                <a:solidFill>
                  <a:srgbClr val="FF0066"/>
                </a:solidFill>
              </a:rPr>
              <a:t>属妄</a:t>
            </a:r>
            <a:r>
              <a:rPr lang="zh-CN" altLang="en-US" dirty="0" smtClean="0">
                <a:solidFill>
                  <a:srgbClr val="FF0066"/>
                </a:solidFill>
              </a:rPr>
              <a:t>缘，本性</a:t>
            </a:r>
            <a:r>
              <a:rPr lang="zh-CN" altLang="en-US" dirty="0">
                <a:solidFill>
                  <a:srgbClr val="FF0066"/>
                </a:solidFill>
              </a:rPr>
              <a:t>寂</a:t>
            </a:r>
            <a:r>
              <a:rPr lang="zh-CN" altLang="en-US" dirty="0" smtClean="0">
                <a:solidFill>
                  <a:srgbClr val="FF0066"/>
                </a:solidFill>
              </a:rPr>
              <a:t>灭。曰</a:t>
            </a:r>
            <a:r>
              <a:rPr lang="zh-CN" altLang="en-US" dirty="0">
                <a:solidFill>
                  <a:srgbClr val="FF0066"/>
                </a:solidFill>
              </a:rPr>
              <a:t>诸动无</a:t>
            </a:r>
            <a:r>
              <a:rPr lang="zh-CN" altLang="en-US" dirty="0" smtClean="0">
                <a:solidFill>
                  <a:srgbClr val="FF0066"/>
                </a:solidFill>
              </a:rPr>
              <a:t>二，则</a:t>
            </a:r>
            <a:r>
              <a:rPr lang="zh-CN" altLang="en-US" dirty="0">
                <a:solidFill>
                  <a:srgbClr val="FF0066"/>
                </a:solidFill>
              </a:rPr>
              <a:t>知动无去来之相。而众生</a:t>
            </a:r>
            <a:r>
              <a:rPr lang="zh-CN" altLang="en-US" dirty="0" smtClean="0">
                <a:solidFill>
                  <a:srgbClr val="FF0066"/>
                </a:solidFill>
              </a:rPr>
              <a:t>颠倒，但于寂灭性中，鼓</a:t>
            </a:r>
            <a:r>
              <a:rPr lang="zh-CN" altLang="en-US" dirty="0">
                <a:solidFill>
                  <a:srgbClr val="FF0066"/>
                </a:solidFill>
              </a:rPr>
              <a:t>发狂闹耳。动本无</a:t>
            </a:r>
            <a:r>
              <a:rPr lang="zh-CN" altLang="en-US" dirty="0" smtClean="0">
                <a:solidFill>
                  <a:srgbClr val="FF0066"/>
                </a:solidFill>
              </a:rPr>
              <a:t>动，故于东方不动佛国为法王子。</a:t>
            </a:r>
            <a:r>
              <a:rPr lang="zh-CN" altLang="en-US" dirty="0" smtClean="0"/>
              <a:t>身无动止，心</a:t>
            </a:r>
            <a:r>
              <a:rPr lang="zh-CN" altLang="en-US" dirty="0"/>
              <a:t>无生</a:t>
            </a:r>
            <a:r>
              <a:rPr lang="zh-CN" altLang="en-US" dirty="0" smtClean="0"/>
              <a:t>灭，故</a:t>
            </a:r>
            <a:r>
              <a:rPr lang="zh-CN" altLang="en-US" dirty="0"/>
              <a:t>身心</a:t>
            </a:r>
            <a:r>
              <a:rPr lang="zh-CN" altLang="en-US" dirty="0" smtClean="0"/>
              <a:t>发光，洞彻</a:t>
            </a:r>
            <a:r>
              <a:rPr lang="zh-CN" altLang="en-US" dirty="0"/>
              <a:t>无碍也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     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641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741368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dirty="0" smtClean="0"/>
              <a:t>        《</a:t>
            </a:r>
            <a:r>
              <a:rPr lang="zh-CN" altLang="en-US" dirty="0"/>
              <a:t>宗通</a:t>
            </a:r>
            <a:r>
              <a:rPr lang="en-US" altLang="zh-CN" dirty="0"/>
              <a:t>》</a:t>
            </a:r>
            <a:r>
              <a:rPr lang="zh-CN" altLang="en-US" dirty="0"/>
              <a:t>：东方有瑠璃光</a:t>
            </a:r>
            <a:r>
              <a:rPr lang="zh-CN" altLang="en-US" dirty="0" smtClean="0"/>
              <a:t>如来，行</a:t>
            </a:r>
            <a:r>
              <a:rPr lang="zh-CN" altLang="en-US" dirty="0"/>
              <a:t>愿与弥陀无二。此法</a:t>
            </a:r>
            <a:r>
              <a:rPr lang="zh-CN" altLang="en-US" dirty="0" smtClean="0"/>
              <a:t>王子，当</a:t>
            </a:r>
            <a:r>
              <a:rPr lang="zh-CN" altLang="en-US" dirty="0"/>
              <a:t>如观音势至</a:t>
            </a:r>
            <a:r>
              <a:rPr lang="zh-CN" altLang="en-US" dirty="0" smtClean="0"/>
              <a:t>等，何</a:t>
            </a:r>
            <a:r>
              <a:rPr lang="zh-CN" altLang="en-US" dirty="0"/>
              <a:t>为观察风力无依入三摩</a:t>
            </a:r>
            <a:r>
              <a:rPr lang="zh-CN" altLang="en-US" dirty="0" smtClean="0"/>
              <a:t>地？</a:t>
            </a:r>
            <a:r>
              <a:rPr lang="zh-CN" altLang="en-US" dirty="0" smtClean="0">
                <a:solidFill>
                  <a:srgbClr val="FF0066"/>
                </a:solidFill>
              </a:rPr>
              <a:t>风</a:t>
            </a:r>
            <a:r>
              <a:rPr lang="zh-CN" altLang="en-US" dirty="0">
                <a:solidFill>
                  <a:srgbClr val="FF0066"/>
                </a:solidFill>
              </a:rPr>
              <a:t>性</a:t>
            </a:r>
            <a:r>
              <a:rPr lang="zh-CN" altLang="en-US" dirty="0" smtClean="0">
                <a:solidFill>
                  <a:srgbClr val="FF0066"/>
                </a:solidFill>
              </a:rPr>
              <a:t>动，因</a:t>
            </a:r>
            <a:r>
              <a:rPr lang="zh-CN" altLang="en-US" dirty="0">
                <a:solidFill>
                  <a:srgbClr val="FF0066"/>
                </a:solidFill>
              </a:rPr>
              <a:t>动</a:t>
            </a:r>
            <a:r>
              <a:rPr lang="zh-CN" altLang="en-US" dirty="0" smtClean="0">
                <a:solidFill>
                  <a:srgbClr val="FF0066"/>
                </a:solidFill>
              </a:rPr>
              <a:t>有声，故</a:t>
            </a:r>
            <a:r>
              <a:rPr lang="zh-CN" altLang="en-US" dirty="0">
                <a:solidFill>
                  <a:srgbClr val="FF0066"/>
                </a:solidFill>
              </a:rPr>
              <a:t>无量声开示</a:t>
            </a:r>
            <a:r>
              <a:rPr lang="zh-CN" altLang="en-US" dirty="0" smtClean="0">
                <a:solidFill>
                  <a:srgbClr val="FF0066"/>
                </a:solidFill>
              </a:rPr>
              <a:t>菩萨，观</a:t>
            </a:r>
            <a:r>
              <a:rPr lang="zh-CN" altLang="en-US" dirty="0">
                <a:solidFill>
                  <a:srgbClr val="FF0066"/>
                </a:solidFill>
              </a:rPr>
              <a:t>此世界</a:t>
            </a:r>
            <a:r>
              <a:rPr lang="zh-CN" altLang="en-US" dirty="0" smtClean="0">
                <a:solidFill>
                  <a:srgbClr val="FF0066"/>
                </a:solidFill>
              </a:rPr>
              <a:t>众生，如</a:t>
            </a:r>
            <a:r>
              <a:rPr lang="zh-CN" altLang="en-US" dirty="0">
                <a:solidFill>
                  <a:srgbClr val="FF0066"/>
                </a:solidFill>
              </a:rPr>
              <a:t>一器</a:t>
            </a:r>
            <a:r>
              <a:rPr lang="zh-CN" altLang="en-US" dirty="0" smtClean="0">
                <a:solidFill>
                  <a:srgbClr val="FF0066"/>
                </a:solidFill>
              </a:rPr>
              <a:t>中，贮</a:t>
            </a:r>
            <a:r>
              <a:rPr lang="zh-CN" altLang="en-US" dirty="0">
                <a:solidFill>
                  <a:srgbClr val="FF0066"/>
                </a:solidFill>
              </a:rPr>
              <a:t>百蚊</a:t>
            </a:r>
            <a:r>
              <a:rPr lang="zh-CN" altLang="en-US" dirty="0" smtClean="0">
                <a:solidFill>
                  <a:srgbClr val="FF0066"/>
                </a:solidFill>
              </a:rPr>
              <a:t>蚋，啾啾</a:t>
            </a:r>
            <a:r>
              <a:rPr lang="zh-CN" altLang="en-US" dirty="0">
                <a:solidFill>
                  <a:srgbClr val="FF0066"/>
                </a:solidFill>
              </a:rPr>
              <a:t>乱</a:t>
            </a:r>
            <a:r>
              <a:rPr lang="zh-CN" altLang="en-US" dirty="0" smtClean="0">
                <a:solidFill>
                  <a:srgbClr val="FF0066"/>
                </a:solidFill>
              </a:rPr>
              <a:t>鸣，皆</a:t>
            </a:r>
            <a:r>
              <a:rPr lang="zh-CN" altLang="en-US" dirty="0">
                <a:solidFill>
                  <a:srgbClr val="FF0066"/>
                </a:solidFill>
              </a:rPr>
              <a:t>是妄缘风力所转。风之动也最</a:t>
            </a:r>
            <a:r>
              <a:rPr lang="zh-CN" altLang="en-US" dirty="0" smtClean="0">
                <a:solidFill>
                  <a:srgbClr val="FF0066"/>
                </a:solidFill>
              </a:rPr>
              <a:t>微，其</a:t>
            </a:r>
            <a:r>
              <a:rPr lang="zh-CN" altLang="en-US" dirty="0">
                <a:solidFill>
                  <a:srgbClr val="FF0066"/>
                </a:solidFill>
              </a:rPr>
              <a:t>力</a:t>
            </a:r>
            <a:r>
              <a:rPr lang="zh-CN" altLang="en-US" dirty="0" smtClean="0">
                <a:solidFill>
                  <a:srgbClr val="FF0066"/>
                </a:solidFill>
              </a:rPr>
              <a:t>最大，充塞</a:t>
            </a:r>
            <a:r>
              <a:rPr lang="zh-CN" altLang="en-US" dirty="0">
                <a:solidFill>
                  <a:srgbClr val="FF0066"/>
                </a:solidFill>
              </a:rPr>
              <a:t>法</a:t>
            </a:r>
            <a:r>
              <a:rPr lang="zh-CN" altLang="en-US" dirty="0" smtClean="0">
                <a:solidFill>
                  <a:srgbClr val="FF0066"/>
                </a:solidFill>
              </a:rPr>
              <a:t>界，无处</a:t>
            </a:r>
            <a:r>
              <a:rPr lang="zh-CN" altLang="en-US" dirty="0">
                <a:solidFill>
                  <a:srgbClr val="FF0066"/>
                </a:solidFill>
              </a:rPr>
              <a:t>不周。如身动</a:t>
            </a:r>
            <a:r>
              <a:rPr lang="zh-CN" altLang="en-US" dirty="0" smtClean="0">
                <a:solidFill>
                  <a:srgbClr val="FF0066"/>
                </a:solidFill>
              </a:rPr>
              <a:t>止，与</a:t>
            </a:r>
            <a:r>
              <a:rPr lang="zh-CN" altLang="en-US" dirty="0">
                <a:solidFill>
                  <a:srgbClr val="FF0066"/>
                </a:solidFill>
              </a:rPr>
              <a:t>心动</a:t>
            </a:r>
            <a:r>
              <a:rPr lang="zh-CN" altLang="en-US" dirty="0" smtClean="0">
                <a:solidFill>
                  <a:srgbClr val="FF0066"/>
                </a:solidFill>
              </a:rPr>
              <a:t>念，此</a:t>
            </a:r>
            <a:r>
              <a:rPr lang="zh-CN" altLang="en-US" dirty="0">
                <a:solidFill>
                  <a:srgbClr val="FF0066"/>
                </a:solidFill>
              </a:rPr>
              <a:t>其近而可见者。如界</a:t>
            </a:r>
            <a:r>
              <a:rPr lang="zh-CN" altLang="en-US" dirty="0" smtClean="0">
                <a:solidFill>
                  <a:srgbClr val="FF0066"/>
                </a:solidFill>
              </a:rPr>
              <a:t>变迁，与</a:t>
            </a:r>
            <a:r>
              <a:rPr lang="zh-CN" altLang="en-US" dirty="0">
                <a:solidFill>
                  <a:srgbClr val="FF0066"/>
                </a:solidFill>
              </a:rPr>
              <a:t>世</a:t>
            </a:r>
            <a:r>
              <a:rPr lang="zh-CN" altLang="en-US" dirty="0" smtClean="0">
                <a:solidFill>
                  <a:srgbClr val="FF0066"/>
                </a:solidFill>
              </a:rPr>
              <a:t>流转，此</a:t>
            </a:r>
            <a:r>
              <a:rPr lang="zh-CN" altLang="en-US" dirty="0">
                <a:solidFill>
                  <a:srgbClr val="FF0066"/>
                </a:solidFill>
              </a:rPr>
              <a:t>其远而不可见者。可见不</a:t>
            </a:r>
            <a:r>
              <a:rPr lang="zh-CN" altLang="en-US" dirty="0" smtClean="0">
                <a:solidFill>
                  <a:srgbClr val="FF0066"/>
                </a:solidFill>
              </a:rPr>
              <a:t>可见，均</a:t>
            </a:r>
            <a:r>
              <a:rPr lang="zh-CN" altLang="en-US" dirty="0">
                <a:solidFill>
                  <a:srgbClr val="FF0066"/>
                </a:solidFill>
              </a:rPr>
              <a:t>此动也。即此动</a:t>
            </a:r>
            <a:r>
              <a:rPr lang="zh-CN" altLang="en-US" dirty="0" smtClean="0">
                <a:solidFill>
                  <a:srgbClr val="FF0066"/>
                </a:solidFill>
              </a:rPr>
              <a:t>性，来</a:t>
            </a:r>
            <a:r>
              <a:rPr lang="zh-CN" altLang="en-US" dirty="0">
                <a:solidFill>
                  <a:srgbClr val="FF0066"/>
                </a:solidFill>
              </a:rPr>
              <a:t>无所</a:t>
            </a:r>
            <a:r>
              <a:rPr lang="zh-CN" altLang="en-US" dirty="0" smtClean="0">
                <a:solidFill>
                  <a:srgbClr val="FF0066"/>
                </a:solidFill>
              </a:rPr>
              <a:t>从，去</a:t>
            </a:r>
            <a:r>
              <a:rPr lang="zh-CN" altLang="en-US" dirty="0">
                <a:solidFill>
                  <a:srgbClr val="FF0066"/>
                </a:solidFill>
              </a:rPr>
              <a:t>无</a:t>
            </a:r>
            <a:r>
              <a:rPr lang="zh-CN" altLang="en-US" dirty="0" smtClean="0">
                <a:solidFill>
                  <a:srgbClr val="FF0066"/>
                </a:solidFill>
              </a:rPr>
              <a:t>所至，周</a:t>
            </a:r>
            <a:r>
              <a:rPr lang="zh-CN" altLang="en-US" dirty="0">
                <a:solidFill>
                  <a:srgbClr val="FF0066"/>
                </a:solidFill>
              </a:rPr>
              <a:t>徧</a:t>
            </a:r>
            <a:r>
              <a:rPr lang="zh-CN" altLang="en-US" dirty="0" smtClean="0">
                <a:solidFill>
                  <a:srgbClr val="FF0066"/>
                </a:solidFill>
              </a:rPr>
              <a:t>世间，无</a:t>
            </a:r>
            <a:r>
              <a:rPr lang="zh-CN" altLang="en-US" dirty="0">
                <a:solidFill>
                  <a:srgbClr val="FF0066"/>
                </a:solidFill>
              </a:rPr>
              <a:t>有方</a:t>
            </a:r>
            <a:r>
              <a:rPr lang="zh-CN" altLang="en-US" dirty="0" smtClean="0">
                <a:solidFill>
                  <a:srgbClr val="FF0066"/>
                </a:solidFill>
              </a:rPr>
              <a:t>所，唯</a:t>
            </a:r>
            <a:r>
              <a:rPr lang="zh-CN" altLang="en-US" dirty="0">
                <a:solidFill>
                  <a:srgbClr val="FF0066"/>
                </a:solidFill>
              </a:rPr>
              <a:t>其无</a:t>
            </a:r>
            <a:r>
              <a:rPr lang="zh-CN" altLang="en-US" dirty="0" smtClean="0">
                <a:solidFill>
                  <a:srgbClr val="FF0066"/>
                </a:solidFill>
              </a:rPr>
              <a:t>所，本</a:t>
            </a:r>
            <a:r>
              <a:rPr lang="zh-CN" altLang="en-US" dirty="0">
                <a:solidFill>
                  <a:srgbClr val="FF0066"/>
                </a:solidFill>
              </a:rPr>
              <a:t>无生</a:t>
            </a:r>
            <a:r>
              <a:rPr lang="zh-CN" altLang="en-US" dirty="0" smtClean="0">
                <a:solidFill>
                  <a:srgbClr val="FF0066"/>
                </a:solidFill>
              </a:rPr>
              <a:t>灭，唯</a:t>
            </a:r>
            <a:r>
              <a:rPr lang="zh-CN" altLang="en-US" dirty="0">
                <a:solidFill>
                  <a:srgbClr val="FF0066"/>
                </a:solidFill>
              </a:rPr>
              <a:t>无生</a:t>
            </a:r>
            <a:r>
              <a:rPr lang="zh-CN" altLang="en-US" dirty="0" smtClean="0">
                <a:solidFill>
                  <a:srgbClr val="FF0066"/>
                </a:solidFill>
              </a:rPr>
              <a:t>灭，本</a:t>
            </a:r>
            <a:r>
              <a:rPr lang="zh-CN" altLang="en-US" dirty="0">
                <a:solidFill>
                  <a:srgbClr val="FF0066"/>
                </a:solidFill>
              </a:rPr>
              <a:t>自不</a:t>
            </a:r>
            <a:r>
              <a:rPr lang="zh-CN" altLang="en-US" dirty="0" smtClean="0">
                <a:solidFill>
                  <a:srgbClr val="FF0066"/>
                </a:solidFill>
              </a:rPr>
              <a:t>动，于</a:t>
            </a:r>
            <a:r>
              <a:rPr lang="zh-CN" altLang="en-US" dirty="0">
                <a:solidFill>
                  <a:srgbClr val="FF0066"/>
                </a:solidFill>
              </a:rPr>
              <a:t>此</a:t>
            </a:r>
            <a:r>
              <a:rPr lang="zh-CN" altLang="en-US" dirty="0" smtClean="0">
                <a:solidFill>
                  <a:srgbClr val="FF0066"/>
                </a:solidFill>
              </a:rPr>
              <a:t>观察，得</a:t>
            </a:r>
            <a:r>
              <a:rPr lang="zh-CN" altLang="en-US" dirty="0">
                <a:solidFill>
                  <a:srgbClr val="FF0066"/>
                </a:solidFill>
              </a:rPr>
              <a:t>无生</a:t>
            </a:r>
            <a:r>
              <a:rPr lang="zh-CN" altLang="en-US" dirty="0" smtClean="0">
                <a:solidFill>
                  <a:srgbClr val="FF0066"/>
                </a:solidFill>
              </a:rPr>
              <a:t>忍，即</a:t>
            </a:r>
            <a:r>
              <a:rPr lang="zh-CN" altLang="en-US" dirty="0">
                <a:solidFill>
                  <a:srgbClr val="FF0066"/>
                </a:solidFill>
              </a:rPr>
              <a:t>悟</a:t>
            </a:r>
            <a:r>
              <a:rPr lang="zh-CN" altLang="en-US" dirty="0" smtClean="0">
                <a:solidFill>
                  <a:srgbClr val="FF0066"/>
                </a:solidFill>
              </a:rPr>
              <a:t>菩提，入</a:t>
            </a:r>
            <a:r>
              <a:rPr lang="zh-CN" altLang="en-US" dirty="0">
                <a:solidFill>
                  <a:srgbClr val="FF0066"/>
                </a:solidFill>
              </a:rPr>
              <a:t>三摩地也。此即动中有不动性</a:t>
            </a:r>
            <a:r>
              <a:rPr lang="zh-CN" altLang="en-US" dirty="0" smtClean="0">
                <a:solidFill>
                  <a:srgbClr val="FF0066"/>
                </a:solidFill>
              </a:rPr>
              <a:t>在，非</a:t>
            </a:r>
            <a:r>
              <a:rPr lang="zh-CN" altLang="en-US" dirty="0">
                <a:solidFill>
                  <a:srgbClr val="FF0066"/>
                </a:solidFill>
              </a:rPr>
              <a:t>必离动而别有所谓不动</a:t>
            </a:r>
            <a:r>
              <a:rPr lang="zh-CN" altLang="en-US" dirty="0" smtClean="0">
                <a:solidFill>
                  <a:srgbClr val="FF0066"/>
                </a:solidFill>
              </a:rPr>
              <a:t>也。</a:t>
            </a:r>
            <a:r>
              <a:rPr lang="zh-CN" altLang="en-US" dirty="0" smtClean="0"/>
              <a:t>东方</a:t>
            </a:r>
            <a:r>
              <a:rPr lang="zh-CN" altLang="en-US" dirty="0"/>
              <a:t>属震。震动也。</a:t>
            </a:r>
            <a:r>
              <a:rPr lang="zh-CN" altLang="en-US" dirty="0">
                <a:solidFill>
                  <a:srgbClr val="FF0066"/>
                </a:solidFill>
              </a:rPr>
              <a:t>东方有不动佛</a:t>
            </a:r>
            <a:r>
              <a:rPr lang="zh-CN" altLang="en-US" dirty="0" smtClean="0">
                <a:solidFill>
                  <a:srgbClr val="FF0066"/>
                </a:solidFill>
              </a:rPr>
              <a:t>国，即</a:t>
            </a:r>
            <a:r>
              <a:rPr lang="zh-CN" altLang="en-US" dirty="0">
                <a:solidFill>
                  <a:srgbClr val="FF0066"/>
                </a:solidFill>
              </a:rPr>
              <a:t>动而</a:t>
            </a:r>
            <a:r>
              <a:rPr lang="zh-CN" altLang="en-US" dirty="0" smtClean="0">
                <a:solidFill>
                  <a:srgbClr val="FF0066"/>
                </a:solidFill>
              </a:rPr>
              <a:t>静，此</a:t>
            </a:r>
            <a:r>
              <a:rPr lang="zh-CN" altLang="en-US" dirty="0">
                <a:solidFill>
                  <a:srgbClr val="FF0066"/>
                </a:solidFill>
              </a:rPr>
              <a:t>即本觉妙明之旨也。性觉妙</a:t>
            </a:r>
            <a:r>
              <a:rPr lang="zh-CN" altLang="en-US" dirty="0" smtClean="0">
                <a:solidFill>
                  <a:srgbClr val="FF0066"/>
                </a:solidFill>
              </a:rPr>
              <a:t>明，本</a:t>
            </a:r>
            <a:r>
              <a:rPr lang="zh-CN" altLang="en-US" dirty="0">
                <a:solidFill>
                  <a:srgbClr val="FF0066"/>
                </a:solidFill>
              </a:rPr>
              <a:t>自非动。本觉明</a:t>
            </a:r>
            <a:r>
              <a:rPr lang="zh-CN" altLang="en-US" dirty="0" smtClean="0">
                <a:solidFill>
                  <a:srgbClr val="FF0066"/>
                </a:solidFill>
              </a:rPr>
              <a:t>妙，即</a:t>
            </a:r>
            <a:r>
              <a:rPr lang="zh-CN" altLang="en-US" dirty="0">
                <a:solidFill>
                  <a:srgbClr val="FF0066"/>
                </a:solidFill>
              </a:rPr>
              <a:t>动而无动。错综言之。总一妙真如</a:t>
            </a:r>
            <a:r>
              <a:rPr lang="zh-CN" altLang="en-US" dirty="0" smtClean="0">
                <a:solidFill>
                  <a:srgbClr val="FF0066"/>
                </a:solidFill>
              </a:rPr>
              <a:t>性，十方如来，共</a:t>
            </a:r>
            <a:r>
              <a:rPr lang="zh-CN" altLang="en-US" dirty="0">
                <a:solidFill>
                  <a:srgbClr val="FF0066"/>
                </a:solidFill>
              </a:rPr>
              <a:t>此一妙心也。若离动以求</a:t>
            </a:r>
            <a:r>
              <a:rPr lang="zh-CN" altLang="en-US" dirty="0" smtClean="0">
                <a:solidFill>
                  <a:srgbClr val="FF0066"/>
                </a:solidFill>
              </a:rPr>
              <a:t>静，则</a:t>
            </a:r>
            <a:r>
              <a:rPr lang="zh-CN" altLang="en-US" dirty="0">
                <a:solidFill>
                  <a:srgbClr val="FF0066"/>
                </a:solidFill>
              </a:rPr>
              <a:t>非妙矣。</a:t>
            </a:r>
            <a:r>
              <a:rPr lang="zh-CN" altLang="en-US" dirty="0"/>
              <a:t>本觉坚</a:t>
            </a:r>
            <a:r>
              <a:rPr lang="zh-CN" altLang="en-US" dirty="0" smtClean="0"/>
              <a:t>明，风</a:t>
            </a:r>
            <a:r>
              <a:rPr lang="zh-CN" altLang="en-US" dirty="0"/>
              <a:t>金相</a:t>
            </a:r>
            <a:r>
              <a:rPr lang="zh-CN" altLang="en-US" dirty="0" smtClean="0"/>
              <a:t>摩，故</a:t>
            </a:r>
            <a:r>
              <a:rPr lang="zh-CN" altLang="en-US" dirty="0"/>
              <a:t>光如瑠</a:t>
            </a:r>
            <a:r>
              <a:rPr lang="zh-CN" altLang="en-US" dirty="0" smtClean="0"/>
              <a:t>璃，洞彻</a:t>
            </a:r>
            <a:r>
              <a:rPr lang="zh-CN" altLang="en-US" dirty="0"/>
              <a:t>无</a:t>
            </a:r>
            <a:r>
              <a:rPr lang="zh-CN" altLang="en-US" dirty="0" smtClean="0"/>
              <a:t>碍，传</a:t>
            </a:r>
            <a:r>
              <a:rPr lang="zh-CN" altLang="en-US" dirty="0"/>
              <a:t>一妙心。不但自证</a:t>
            </a:r>
            <a:r>
              <a:rPr lang="zh-CN" altLang="en-US" dirty="0" smtClean="0"/>
              <a:t>圆通，且</a:t>
            </a:r>
            <a:r>
              <a:rPr lang="zh-CN" altLang="en-US" dirty="0"/>
              <a:t>令世界</a:t>
            </a:r>
            <a:r>
              <a:rPr lang="zh-CN" altLang="en-US" dirty="0" smtClean="0"/>
              <a:t>众生，凡</a:t>
            </a:r>
            <a:r>
              <a:rPr lang="zh-CN" altLang="en-US" dirty="0"/>
              <a:t>有此动性</a:t>
            </a:r>
            <a:r>
              <a:rPr lang="zh-CN" altLang="en-US" dirty="0" smtClean="0"/>
              <a:t>者，无不</a:t>
            </a:r>
            <a:r>
              <a:rPr lang="zh-CN" altLang="en-US" dirty="0"/>
              <a:t>证圆通也。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6129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4120</TotalTime>
  <Words>55776</Words>
  <Application>Microsoft Office PowerPoint</Application>
  <PresentationFormat>全屏显示(4:3)</PresentationFormat>
  <Paragraphs>1353</Paragraphs>
  <Slides>242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242</vt:i4>
      </vt:variant>
    </vt:vector>
  </HeadingPairs>
  <TitlesOfParts>
    <vt:vector size="243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mingyao</dc:creator>
  <cp:lastModifiedBy>huangminmygyao</cp:lastModifiedBy>
  <cp:revision>496</cp:revision>
  <dcterms:created xsi:type="dcterms:W3CDTF">2017-05-18T01:18:02Z</dcterms:created>
  <dcterms:modified xsi:type="dcterms:W3CDTF">2023-08-21T02:08:45Z</dcterms:modified>
</cp:coreProperties>
</file>