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57" r:id="rId4"/>
    <p:sldId id="258" r:id="rId5"/>
    <p:sldId id="259" r:id="rId6"/>
    <p:sldId id="260" r:id="rId7"/>
    <p:sldId id="280" r:id="rId8"/>
    <p:sldId id="261" r:id="rId9"/>
    <p:sldId id="277" r:id="rId10"/>
    <p:sldId id="262" r:id="rId11"/>
    <p:sldId id="278" r:id="rId12"/>
    <p:sldId id="263" r:id="rId13"/>
    <p:sldId id="279" r:id="rId14"/>
    <p:sldId id="264" r:id="rId15"/>
    <p:sldId id="265" r:id="rId16"/>
    <p:sldId id="266" r:id="rId17"/>
    <p:sldId id="267" r:id="rId18"/>
    <p:sldId id="282" r:id="rId19"/>
    <p:sldId id="281" r:id="rId20"/>
    <p:sldId id="286" r:id="rId21"/>
    <p:sldId id="268" r:id="rId22"/>
    <p:sldId id="283" r:id="rId23"/>
    <p:sldId id="287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88" r:id="rId33"/>
    <p:sldId id="289" r:id="rId34"/>
    <p:sldId id="284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31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A7DA-5021-42E4-A65F-D205E6E6AFDB}" type="datetimeFigureOut">
              <a:rPr lang="zh-CN" altLang="en-US" smtClean="0"/>
              <a:t>2020/6/26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260A-E71C-4EDE-A739-395E88D95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10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A7DA-5021-42E4-A65F-D205E6E6AFDB}" type="datetimeFigureOut">
              <a:rPr lang="zh-CN" altLang="en-US" smtClean="0"/>
              <a:t>2020/6/26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260A-E71C-4EDE-A739-395E88D95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613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A7DA-5021-42E4-A65F-D205E6E6AFDB}" type="datetimeFigureOut">
              <a:rPr lang="zh-CN" altLang="en-US" smtClean="0"/>
              <a:t>2020/6/26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260A-E71C-4EDE-A739-395E88D95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17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A7DA-5021-42E4-A65F-D205E6E6AFDB}" type="datetimeFigureOut">
              <a:rPr lang="zh-CN" altLang="en-US" smtClean="0"/>
              <a:t>2020/6/26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260A-E71C-4EDE-A739-395E88D95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518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A7DA-5021-42E4-A65F-D205E6E6AFDB}" type="datetimeFigureOut">
              <a:rPr lang="zh-CN" altLang="en-US" smtClean="0"/>
              <a:t>2020/6/26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260A-E71C-4EDE-A739-395E88D95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15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A7DA-5021-42E4-A65F-D205E6E6AFDB}" type="datetimeFigureOut">
              <a:rPr lang="zh-CN" altLang="en-US" smtClean="0"/>
              <a:t>2020/6/26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260A-E71C-4EDE-A739-395E88D95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212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A7DA-5021-42E4-A65F-D205E6E6AFDB}" type="datetimeFigureOut">
              <a:rPr lang="zh-CN" altLang="en-US" smtClean="0"/>
              <a:t>2020/6/26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260A-E71C-4EDE-A739-395E88D95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074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A7DA-5021-42E4-A65F-D205E6E6AFDB}" type="datetimeFigureOut">
              <a:rPr lang="zh-CN" altLang="en-US" smtClean="0"/>
              <a:t>2020/6/26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260A-E71C-4EDE-A739-395E88D95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082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A7DA-5021-42E4-A65F-D205E6E6AFDB}" type="datetimeFigureOut">
              <a:rPr lang="zh-CN" altLang="en-US" smtClean="0"/>
              <a:t>2020/6/26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260A-E71C-4EDE-A739-395E88D95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89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A7DA-5021-42E4-A65F-D205E6E6AFDB}" type="datetimeFigureOut">
              <a:rPr lang="zh-CN" altLang="en-US" smtClean="0"/>
              <a:t>2020/6/26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260A-E71C-4EDE-A739-395E88D95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027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A7DA-5021-42E4-A65F-D205E6E6AFDB}" type="datetimeFigureOut">
              <a:rPr lang="zh-CN" altLang="en-US" smtClean="0"/>
              <a:t>2020/6/26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9260A-E71C-4EDE-A739-395E88D95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3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AA7DA-5021-42E4-A65F-D205E6E6AFDB}" type="datetimeFigureOut">
              <a:rPr lang="zh-CN" altLang="en-US" smtClean="0"/>
              <a:t>2020/6/26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9260A-E71C-4EDE-A739-395E88D95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097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404664"/>
            <a:ext cx="8856984" cy="6336704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●</a:t>
            </a:r>
            <a:r>
              <a:rPr lang="zh-CN" altLang="en-US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助行</a:t>
            </a:r>
            <a:r>
              <a:rPr lang="en-US" altLang="zh-CN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奉持禁戒</a:t>
            </a:r>
            <a:r>
              <a:rPr lang="en-US" altLang="zh-CN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以自力治现业而防魔；</a:t>
            </a:r>
            <a:endParaRPr lang="en-US" altLang="zh-CN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立坛持咒，以他力治宿习而破障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087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sz="27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7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700" b="1" dirty="0" smtClean="0">
                <a:latin typeface="黑体" pitchFamily="49" charset="-122"/>
                <a:ea typeface="黑体" pitchFamily="49" charset="-122"/>
              </a:rPr>
              <a:t>）盗戒</a:t>
            </a:r>
            <a:endParaRPr lang="en-US" altLang="zh-CN" sz="27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    阿难，又复世界六道众生，其心不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偷</a:t>
            </a:r>
            <a:r>
              <a:rPr lang="zh-CN" altLang="en-US" sz="2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（蕅益：此言非但执身不盗，须是心亦不偷也）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则不随其生死相续。汝修三昧，本出尘劳，偷心不除，尘不可出，纵有多智禅定现前，如不断偷，必落邪道，上品精灵，中品妖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魅（</a:t>
            </a:r>
            <a:r>
              <a:rPr lang="zh-CN" altLang="en-US" sz="2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蕅益：精灵者，盗日月之精气而为神灵。妖魅者，盗人精气为妖魅</a:t>
            </a:r>
            <a:r>
              <a:rPr lang="zh-CN" altLang="en-US" sz="27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鬼）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下品邪人，诸魅所著。彼等群邪，亦有徒众，各各自谓成无上道。我灭度后，末法之中，多此妖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邪，炽盛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世间，潜匿奸欺，称善知识，各自谓已得上人法，炫惑无识，恐令失心。所过之处，其家耗散。</a:t>
            </a:r>
            <a:endParaRPr lang="en-US" altLang="zh-CN" sz="27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7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我教比丘循方乞食，令其舍贪，成菩提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道</a:t>
            </a:r>
            <a:r>
              <a:rPr lang="zh-CN" altLang="en-US" sz="2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（肇法师云：“乞食略有四意：一为福利众生，二为折伏憍慢，三为知身有苦，四为除去滞著。”）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诸比丘等，不自熟食，寄于残生，旅泊三界，示一往还，去已无返。云何贼人，假我衣服，裨贩如来，造种种业，皆言佛法，却非出家具戒比丘为小乘道，由是疑误无量众生，堕无间狱。</a:t>
            </a:r>
            <a:endParaRPr lang="zh-CN" altLang="en-US" sz="27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3504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9036496" cy="685800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我灭后，其有比丘发心决定修三摩地，能于如来形像之前，身然一灯，烧一指节，及于身上爇一香炷，我说是人无始宿债，一时酬毕，长揖世间，永脱诸漏。虽未即明无上觉路，是人于法已决定心。若不为此舍身微因，纵成无为，必还生人，酬其宿债，如我马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麦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佛尝受阿耆达王之请，至彼国结夏安居，遇灾荒，谷米昂贵，受贩马人供养，与五百比丘共食马麦三月。此为佛十难之一。佛言：“过去世时，有比婆叶如来，在盘头摩跋城中，与大比丘众俱。有盘头王与诸臣民，请佛供养，及比丘僧，佛默然许之。王还，具馔已毕，即执香炉，启曰：唯愿屈尊来受我供。佛敕大众往诣王宫。食毕各还。时为病比丘取食而归。尔时城中有婆罗门，教五百童子。佛从婆罗门所过时，婆罗门见食香美，便起妒意：‘此髡沙门，正应食马麦，不应食甘馔。’亦教童子言：‘此等主，皆食马麦。’时婆罗门者，即我身是。五百童子者，五百罗汉是。我时言他食马麦故，受诸苦报，今虽得佛，由此残缘，我及众等于毗兰邑食马麦九十日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也”），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正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等无异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4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4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教世人修三摩地，后断偷盗，是名如来先佛世尊第三决定清净明诲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4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4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故阿难，若不断偷，修禅定者，譬如有人，水灌漏卮，欲求其满，纵经尘劫，终无平复。若诸比丘衣钵之余，分寸不畜，乞食余分，施饿众生，于大集会，合掌礼众，有人捶詈，同于称赞，必使身心二俱捐舍，身肉骨血，与众生共，不将如来不了义说，回为己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解，以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误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初学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（长水：心不起嗔，身不加报，故云“二俱捐舍”。以观众生及与我身，平等无二，由是身心不加报耳，故云“与众生共”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。“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不了义说为己解”者，不将佛方便说，回作自己心中独悟之法，以此詃惑无识初学。）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佛印是人得真三昧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4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4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我所说，名为佛说，不如此说，即波旬说。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943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24" y="0"/>
            <a:ext cx="9113575" cy="6742112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）大妄语戒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阿难，如是世界六道众生，虽则身心无杀盗淫，三行已圆，若大妄语，即三摩地不得清净，成爱见魔，失如来种。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所谓未得谓得，未证言证。或求世间尊胜第一，谓前人言：我今已得须陀洹果、斯陀含果、阿那含果、阿罗汉道、辟支佛乘、十地、地前诸位菩萨，求彼礼忏，贪其供养，是一颠迦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（一阐提，信不具、善根断者）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、销灭佛种。如人以刀断多罗木，佛记是人永殒善根，无复知见，沈三苦海，不成三昧。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我灭度后，敕诸菩萨及阿罗汉，应身生彼末法之中，作种种形，度诸轮转，或作沙门、白衣、居士、人王、宰官、童男、童女，如是乃至淫女、寡妇、奸偷、屠贩，与其同事，称赞佛乘，令其身心入三摩地，终不自言我真菩萨、真阿罗汉，泄佛密因，轻言未学，唯除命终，阴有遗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付。云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何是人惑乱众生，成大妄语！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4104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00953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教世人修三摩地，后复断除诸大妄语，是名如来先佛世尊第四决定清净明诲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故阿难，若不断其大妄语者，如刻人粪为旃檀形，欲求香气，无有是处。我教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比丘，直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心道场，于四威仪一切行中，尚无虚假，云何自称得上人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法？譬如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穷人，妄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号帝王，自取诛灭，况复法王，如何妄窃？因地不真，果招纡曲。求佛菩提，如噬脐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（蕅益：噬脐人者，人不能自噬其脐，以喻悔无所及。或云，麝被人逐，自噬其脐，虽复噬脐，终不免难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欲谁成就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诸比丘，心如直弦，一切真实，入三摩地，永无魔事。我印是人，成就菩萨无上知觉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我所说，名为佛说；不如此说，即波旬说。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1361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050" cy="5661248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dirty="0" smtClean="0"/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、结明摄心以持戒为本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阿难，汝问摄心，我今先说入三摩地修学妙门，求菩萨道，要先持此四种律仪，皎如冰霜，自不能生一切枝叶，心三口四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（心中的贪、嗔、痴三毒，口业的妄语、绮语、两舌、恶口）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生必无因。阿难，如是四事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（四种清净明诲）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若不遗失，心尚不缘色香味触，一切魔事云何发生？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endParaRPr lang="zh-CN" altLang="en-US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6194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9050"/>
            <a:ext cx="9144000" cy="672231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二、立坛持咒，以他力治宿习而破障</a:t>
            </a:r>
          </a:p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（一）总劝持咒以除宿习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、劝持咒治习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若有宿习，不能灭除，汝教是人一心诵我佛顶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光明、摩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诃萨怛多般怛罗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此云“大白伞盖”，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体无对待曰大，相绝尘染曰白，用覆一切曰伞盖。又三皆绝待，故体相用称为三大，亦复三皆白净，三皆覆物，即大佛顶三德秘藏之异名耳）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无上神咒。斯是如来无见顶相无为心佛，从顶发辉，坐宝莲华，所说心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咒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（蕅益：五会神咒，乃是密诠此妙心者，故名心咒，亦名咒心）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b="1" dirty="0" smtClean="0">
                <a:latin typeface="+mn-ea"/>
              </a:rPr>
              <a:t> 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、显持咒利益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且汝宿世，与摩登伽历劫因缘，恩爱习气，非是一生及与一劫。我一宣扬，爱心永脱，成阿罗汉。彼尚淫女，无心修行，神力冥资，速证无学，云何汝等在会声闻，求最上乘，决定成佛，譬如以尘扬于顺风，有何难险？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8655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50" y="0"/>
            <a:ext cx="89281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b="1" dirty="0" smtClean="0"/>
              <a:t> 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、略说道场持咒方法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若有末世欲坐道场，先持比丘清净禁戒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（持净戒）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要当选择戒清净者第一沙门以为其师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（清净善知识）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。若其不遇真清净僧，汝戒律仪必不成就。戒成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（戒成者，乃念念无犯，此事一心不乱之境界，制心禅之功夫已在其中）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已后，著新净衣，然香闲居，诵此心佛所说神咒一百八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幽溪：今文方便，准止观二十五种方便，亦复大同。先持比丘清净禁戒，即持戒清净。著新净衣，即衣食具足。闲居，即闲居静处及息缘务。第一沙门为师，即近善知识。前文心尚不缘色香味触，即诃五欲。后文心灭贪淫三七不寐等，即弃五盖。端坐安居，必调五事。坐禅之时，必行五法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然后结界，建立道场，求于十方现住国土无上如来，放大悲光来灌其顶。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阿难，如是末世清净比丘，若比兵尼，白衣檀越，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心灭贪淫，持佛净戒，于道场中发菩萨愿，出入澡浴，六时行道。如是不寐，经三七日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若未入根本禅，至少是未到地定，难于三七日不寐，故专修楞严咒，当以禅定为基础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，我自现身至其人前，摩顶安慰，令其开悟。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23300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5949280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（二）广示道场仪则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dirty="0" smtClean="0"/>
              <a:t>   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、阿难重请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、如来重说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）道场建设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   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A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、所建坛式；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 B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、所设庄严；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 C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、所献供养；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 D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、所奉尊像；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 E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、所取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照映；</a:t>
            </a:r>
            <a:endParaRPr lang="zh-CN" altLang="en-US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dirty="0" smtClean="0"/>
              <a:t>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3572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难白佛言：世尊！我蒙如来无上悲诲，心已开悟，自知修证，无学道成。末法修行，建立道场，云何结界，合佛世尊，清净轨则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告阿难：若末世人，愿立道场，先取雪山，大力白牛，食其山中肥腻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香草，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此牛唯饮雪山清水，其粪微细，可取其粪，和合栴檀，以泥其地。若非雪山，其牛臭秽，不堪涂地。别于平原，穿去地皮，五尺以下，取其黄土，和上栴檀、沉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水、苏合、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陆、郁金、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白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胶、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青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木、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陵、甘松、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及鸡舌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香，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以此十种，细罗为粉，合土成泥，以涂场地，方圆丈六，为八角坛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心置一金、银、铜、木，所造莲华，花中安钵，钵中先盛八月露水，水中随安所有花叶。取八圆镜，各安其方，围绕花钵。镜外建立十六莲华，十六香炉，间花铺设，庄严香炉，纯烧沉水，无令见火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白牛乳，置十六器，乳为煎饼，并诸沙糖、油饼、乳靡、苏合、蜜姜、纯酥、纯蜜， 于莲华外，各各十六，围绕花外，以奉诸佛及大菩萨。每以食时，若在中夜，取蜜半升，用酥三合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dirty="0" err="1">
                <a:latin typeface="楷体" pitchFamily="49" charset="-122"/>
                <a:ea typeface="楷体" pitchFamily="49" charset="-122"/>
              </a:rPr>
              <a:t>gě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坛前别安一小火炉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兜楼婆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香，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煎取香水，沐浴其炭，然令猛炽，投是酥蜜，于炎炉内，烧令烟尽，享佛菩萨。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其四外，遍悬幡花，于坛室中，四壁敷设十方如来，及诸菩萨，所有形像。应于当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阳，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张卢舍那、释迦、弥勒、阿閦、弥陀，诸大变化观音形像，兼金刚藏，安其左右。帝释、梵王、乌刍瑟摩，并蓝地迦、诸军荼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dirty="0" err="1">
                <a:latin typeface="楷体" pitchFamily="49" charset="-122"/>
                <a:ea typeface="楷体" pitchFamily="49" charset="-122"/>
              </a:rPr>
              <a:t>tú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利，与毗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dirty="0" err="1">
                <a:latin typeface="楷体" pitchFamily="49" charset="-122"/>
                <a:ea typeface="楷体" pitchFamily="49" charset="-122"/>
              </a:rPr>
              <a:t>pí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胝、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四天王等，频那夜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迦，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张于门侧，左右安置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取八镜，覆悬虚空，与坛场中，所安之镜，方面相对，使其形影，重重相涉。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95811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925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   （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）修证节次</a:t>
            </a:r>
            <a:endParaRPr lang="en-US" altLang="zh-CN" sz="36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dirty="0"/>
              <a:t> 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、三七初成定慧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初七中，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至诚顶礼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十方如来、诸大菩萨、阿罗汉号，恒于六时诵咒围坛，至心行道，一时常行一百八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遍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初七礼忏称名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第二七中，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一向专心发菩萨愿，心无间断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，我毗奈耶，先有愿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教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二七专心发愿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第三七中，于十二时，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一向持佛般怛罗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咒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三七一向持咒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至第七日，十方如来一时出现，镜光交处，承佛摩顶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三七日中，所行各异：初则礼佛，围坛诵咒行道，此中必行五悔，礼佛求哀，加被忏悔，离我慢障等；次则舍前所行，常发大愿，则运心广大，离狭劣障；后则一向诵持心咒，加持行门，防诸魔事。由斯三限助修之力，感应道交，显受佛应，摩顶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安慰）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。即于道场修三摩地，能令如是末世修学，身心明净，犹如琉璃。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阿难，若此比丘本受戒师，及同会中十比丘等，其中有一不清净者，如是道场，多不成就。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6014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长</a:t>
            </a:r>
            <a:r>
              <a:rPr lang="zh-CN" altLang="en-US" dirty="0"/>
              <a:t>水：前虽广说圆通修证，凡夫始</a:t>
            </a:r>
            <a:r>
              <a:rPr lang="zh-CN" altLang="en-US" dirty="0" smtClean="0"/>
              <a:t>学，障</a:t>
            </a:r>
            <a:r>
              <a:rPr lang="zh-CN" altLang="en-US" dirty="0"/>
              <a:t>难尤深，况末代邪宗纷然竞起，邪言惑正，魔辨逼真。滥述既多，朋流者众，若不甄辨，妨正修行。故以戒定慧验之，邪元自露。故九十六种外道，皆能修</a:t>
            </a:r>
            <a:r>
              <a:rPr lang="zh-CN" altLang="en-US" dirty="0" smtClean="0"/>
              <a:t>禅而</a:t>
            </a:r>
            <a:r>
              <a:rPr lang="zh-CN" altLang="en-US" dirty="0"/>
              <a:t>无戒德</a:t>
            </a:r>
            <a:r>
              <a:rPr lang="zh-CN" altLang="en-US" dirty="0" smtClean="0"/>
              <a:t>。</a:t>
            </a:r>
            <a:r>
              <a:rPr lang="en-US" altLang="zh-CN" dirty="0" smtClean="0"/>
              <a:t>《</a:t>
            </a:r>
            <a:r>
              <a:rPr lang="zh-CN" altLang="en-US" dirty="0"/>
              <a:t>涅槃经</a:t>
            </a:r>
            <a:r>
              <a:rPr lang="en-US" altLang="zh-CN" dirty="0"/>
              <a:t>》</a:t>
            </a:r>
            <a:r>
              <a:rPr lang="zh-CN" altLang="en-US" dirty="0"/>
              <a:t>云：“魔尚能变身为佛，岂不能为四依</a:t>
            </a:r>
            <a:r>
              <a:rPr lang="zh-CN" altLang="en-US" dirty="0" smtClean="0"/>
              <a:t>菩萨（二乘三贤位诸菩萨众）惑乱</a:t>
            </a:r>
            <a:r>
              <a:rPr lang="zh-CN" altLang="en-US" dirty="0"/>
              <a:t>世间？”故佛广说，“若言听畜八不净物者，是魔所说</a:t>
            </a:r>
            <a:r>
              <a:rPr lang="zh-CN" altLang="en-US" dirty="0" smtClean="0"/>
              <a:t>”；身外之物</a:t>
            </a:r>
            <a:r>
              <a:rPr lang="zh-CN" altLang="en-US" dirty="0"/>
              <a:t>尚不许畜，何况淫、盗、杀、妄根本贪嗔</a:t>
            </a:r>
            <a:r>
              <a:rPr lang="zh-CN" altLang="en-US" dirty="0" smtClean="0"/>
              <a:t>！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世</a:t>
            </a:r>
            <a:r>
              <a:rPr lang="zh-CN" altLang="en-US" dirty="0"/>
              <a:t>有愚人，为魔所惑，诽谤戒律，言是小乘，自称大乘无碍</a:t>
            </a:r>
            <a:r>
              <a:rPr lang="zh-CN" altLang="en-US" dirty="0" smtClean="0"/>
              <a:t>自在。下</a:t>
            </a:r>
            <a:r>
              <a:rPr lang="zh-CN" altLang="en-US" dirty="0"/>
              <a:t>经广破，“此等并是魔业”。故佛深诫，是称决定大乘明了之教</a:t>
            </a:r>
            <a:r>
              <a:rPr lang="zh-CN" altLang="en-US" dirty="0" smtClean="0"/>
              <a:t>。阿难</a:t>
            </a:r>
            <a:r>
              <a:rPr lang="zh-CN" altLang="en-US" dirty="0"/>
              <a:t>大权，悯我将来必陷魔难，故殷懃致请，永为真诫耳！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0201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480720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、百日顿证圣果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从三七后，端坐安居，经一百日。有利根者，不起于座，得须陀洹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（长水：须陀洹果，名通大小。小乘可知。今修大乘首楞严定，发菩萨愿，应以大乘位次论果。若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璎珞本业经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“初地名鸠摩罗伽，乃至四地名须陀洹，佛地名婆伽婆佛陀。”将配此经，恐太高深。若约见真，得无生忍，名须陀洹，甚为中当。即初入别圆地住位也，此则正与观音修证义同。若配下位，恐非所宜，以此经中云圣果故，利根修故。又以下经获无生忍、第三渐次，便已证得，此即无妨，必不可以未证位配。请细详之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。纵其身心圣果未成，决定自知成佛不谬。汝问道场，建立如是。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9675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（三）重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说大佛顶神咒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、阿难三请，如来现化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佛说咒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、说功德劝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持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）诸佛密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用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     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A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、指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咒总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标</a:t>
            </a: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400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      B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、别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彰胜用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（ 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a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成正遍知； 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b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降魔制外； 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c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坐应微尘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；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d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转大法轮； 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e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自他授记； 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f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拔济群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苦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;g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为法王子； 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h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摄受亲因； 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i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成无上觉；  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j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护法护戒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）</a:t>
            </a:r>
            <a:endParaRPr lang="en-US" altLang="zh-CN" sz="1800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400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      C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、结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劝受持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）众生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利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赖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2000" dirty="0" smtClean="0">
                <a:latin typeface="仿宋" pitchFamily="49" charset="-122"/>
                <a:ea typeface="仿宋" pitchFamily="49" charset="-122"/>
              </a:rPr>
              <a:t>A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、总</a:t>
            </a:r>
            <a:r>
              <a:rPr lang="zh-CN" altLang="en-US" sz="2000" dirty="0">
                <a:latin typeface="仿宋" pitchFamily="49" charset="-122"/>
                <a:ea typeface="仿宋" pitchFamily="49" charset="-122"/>
              </a:rPr>
              <a:t>劝受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持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000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000" dirty="0" smtClean="0">
                <a:latin typeface="仿宋" pitchFamily="49" charset="-122"/>
                <a:ea typeface="仿宋" pitchFamily="49" charset="-122"/>
              </a:rPr>
              <a:t>       B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、别</a:t>
            </a:r>
            <a:r>
              <a:rPr lang="zh-CN" altLang="en-US" sz="2000" dirty="0">
                <a:latin typeface="仿宋" pitchFamily="49" charset="-122"/>
                <a:ea typeface="仿宋" pitchFamily="49" charset="-122"/>
              </a:rPr>
              <a:t>明功用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a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能避诸毒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；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b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助发神明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；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c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远离杂趣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；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d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常生佛前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；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e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戒行成就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；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f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轻重罪灭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；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g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宿业削除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；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h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所求遂愿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；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i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安护家国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；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j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兆民丰乐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；</a:t>
            </a:r>
            <a:r>
              <a:rPr lang="en-US" altLang="zh-CN" sz="1800" dirty="0" smtClean="0">
                <a:latin typeface="仿宋" pitchFamily="49" charset="-122"/>
                <a:ea typeface="仿宋" pitchFamily="49" charset="-122"/>
              </a:rPr>
              <a:t>k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、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镇诸灾异）</a:t>
            </a:r>
            <a:r>
              <a:rPr lang="zh-CN" altLang="en-US" sz="2400" dirty="0" smtClean="0">
                <a:latin typeface="仿宋" pitchFamily="49" charset="-122"/>
                <a:ea typeface="仿宋" pitchFamily="49" charset="-122"/>
              </a:rPr>
              <a:t>；</a:t>
            </a:r>
            <a:endParaRPr lang="en-US" altLang="zh-CN" sz="2400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400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400" dirty="0" smtClean="0">
                <a:latin typeface="仿宋" pitchFamily="49" charset="-122"/>
                <a:ea typeface="仿宋" pitchFamily="49" charset="-122"/>
              </a:rPr>
              <a:t>      </a:t>
            </a:r>
            <a:r>
              <a:rPr lang="en-US" altLang="zh-CN" sz="2000" dirty="0" smtClean="0">
                <a:latin typeface="仿宋" pitchFamily="49" charset="-122"/>
                <a:ea typeface="仿宋" pitchFamily="49" charset="-122"/>
              </a:rPr>
              <a:t>C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、结</a:t>
            </a:r>
            <a:r>
              <a:rPr lang="zh-CN" altLang="en-US" sz="2000" dirty="0">
                <a:latin typeface="仿宋" pitchFamily="49" charset="-122"/>
                <a:ea typeface="仿宋" pitchFamily="49" charset="-122"/>
              </a:rPr>
              <a:t>劝益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相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0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0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、会众密护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     （</a:t>
            </a:r>
            <a:r>
              <a:rPr lang="en-US" altLang="zh-CN" sz="2000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）八部众；（</a:t>
            </a:r>
            <a:r>
              <a:rPr lang="en-US" altLang="zh-CN" sz="2000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）菩萨众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10115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难顶礼佛足，而白佛言：自我出家，恃佛憍爱，求多闻故，未证无为。遭彼梵天，邪术所禁，心虽明了，力不自由；赖遇文殊，令我解脱。虽蒙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如来佛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顶神咒，冥获其力，尚未亲闻。唯愿大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慈重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为宣说，悲救此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会诸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修行辈，末及当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来在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轮回者，承佛密音，身意解脱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时会中，一切大众，普皆作礼，伫闻如来，秘密章句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时世尊，从肉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髻中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，涌百宝光，光中涌出，千叶宝莲，有化如来，坐宝华中，顶放十道，百宝光明，一一光明，皆遍示现，十恒河沙，金刚密迹，擎山持杵，遍虚空界。大众仰观，畏爱兼抱 ，求佛哀佑，一心听佛，无见顶相，放光如来，宣说神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咒：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</a:t>
            </a:r>
            <a:r>
              <a:rPr lang="zh-CN" altLang="en-US" dirty="0" smtClean="0"/>
              <a:t>（礼请法师领众诵持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楞严咒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4407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长水：此</a:t>
            </a:r>
            <a:r>
              <a:rPr lang="zh-CN" altLang="en-US" dirty="0"/>
              <a:t>咒四百二十七句。前诸句数，但是归命诸佛菩萨众贤圣等，及叙咒愿加被，离诸恶鬼病等诸难。</a:t>
            </a:r>
            <a:r>
              <a:rPr lang="zh-CN" altLang="en-US" dirty="0">
                <a:solidFill>
                  <a:srgbClr val="FF0000"/>
                </a:solidFill>
              </a:rPr>
              <a:t>至四百十九，云“跢侄他”，此云“即说咒曰”。从四百二十“唵”字去，方是正咒。如前云，“六时行道诵咒，每一时诵一百八遍”，即正诵此心咒耳。如或通诵，更为尽善。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然</a:t>
            </a:r>
            <a:r>
              <a:rPr lang="zh-CN" altLang="en-US" dirty="0"/>
              <a:t>此即是秘密首楞严也，自古不翻，略有五意：一是诸佛密语，秘密之法，唯佛与佛自相解了，非是余圣所能通达；二是总持门，一一字句含多义故，如婆伽婆具六种义；三或是鬼神王名，呼之勅以守护修行人故；四是诸佛密印，如王印信，所往无所不通，幽显遵奉，佛佛相传，不得移易故；五不思议力所加持故，但密诵即能灭大过，速登圣位，如王放洪恩大辟，咸赦有功者，超资受职，此亦如是。故自古来，不令解释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其</a:t>
            </a:r>
            <a:r>
              <a:rPr lang="zh-CN" altLang="en-US" dirty="0"/>
              <a:t>本或有异同，皆是前后三藏中边语异，翻译小差，但依一本诵持，无得持择。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39297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5888"/>
            <a:ext cx="9036050" cy="6625480"/>
          </a:xfrm>
        </p:spPr>
        <p:txBody>
          <a:bodyPr>
            <a:normAutofit fontScale="925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楞严咒具诸佛十种密用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——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阿难，是佛顶光聚悉怛多般怛啰秘密伽陀微妙章句，出生十方一切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诸佛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（长水：悉怛多般怛啰，云“白伞盖”，即指藏心。不与妄染相应，故云“白”。遍覆一切法，故云“盖”。从此流演秘密神咒，故云“咒心”，又是一切咒中所总要故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。无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有一佛不因此咒而成正觉，制诸魔外，应诸国土，转大法轮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十方如来因此咒心，得成无上正遍知觉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成正遍知）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。十方如来执此咒心，降伏诸魔，制诸外道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(2.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降魔制外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。十方如来乘此咒心，坐宝莲华，应微尘国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(3.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坐应微尘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。十方如来，含此咒心，于微尘国转大法轮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转大法轮）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。十方如来持此咒心，能于十方摩顶授记，自果未成，亦于十方蒙佛授记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自他受记）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。十方如来依此咒心，能于十方拔济群苦，所谓地狱、饿鬼、畜生，盲聋喑哑，怨憎会苦、爱别离苦、求不得苦、五阴炽盛，大小诸横，同时解脱贼难、兵难、王难、狱难、风火水难，饥渴贫穷，应念消散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拔济群苦）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。十方如来随此咒心，能于十方事善知识，四威仪中，供养如意，恒沙如来会中，推为大法王子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为法王子）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。十方如来行此咒心，能于十方摄受亲因，令诸小乘闻秘密藏，不生惊怖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8.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摄受亲因）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。十方如来诵此咒心，成无上觉，坐菩提树，入大涅槃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9.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成无上觉）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。十方如来传此咒心，于灭度后，付佛法事，究竟住持，严净戒律，悉得清净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10.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护法护戒）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08586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5888"/>
            <a:ext cx="9144000" cy="5185320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结劝受持</a:t>
            </a:r>
            <a:r>
              <a:rPr lang="zh-CN" altLang="en-US" dirty="0" smtClean="0"/>
              <a:t> </a:t>
            </a:r>
            <a:endParaRPr lang="en-US" altLang="zh-CN" dirty="0" smtClean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若我说是佛顶光聚般怛罗咒，从旦至暮，音声相联，字句中间，亦不重叠，经恒沙劫，终不能尽，亦说此咒名如来顶。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汝等有学，未尽轮回，发心至诚取阿罗汉，不持此咒而坐道场，令其身心远诸魔事，无有是处。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阿难，若诸世界，随所国土所有众生，随国所生桦皮、贝叶、纸素、白疊（ｄｉ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é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），书写此咒，贮于香囊。是人心昏，未能诵忆，或带身上，或书宅中，当知是人，尽其生年，一切诸毒所不能害。</a:t>
            </a:r>
          </a:p>
          <a:p>
            <a:pPr marL="0" indent="0">
              <a:buFont typeface="Wingdings" pitchFamily="2" charset="2"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49356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050" cy="6741368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众生持咒十种功德利益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、能避诸难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若我灭后，末世众生，有能自诵，若教他诵，当知如是诵持众生，火不能烧，水不能溺，大毒小毒所不能害。如是乃至天龙鬼神精祇魔魅所有恶咒，皆不能著，心得正受，一切咒诅厌蛊毒药，金毒银毒，草木虫蛇，万物毒气，入此人口，成甘露味。一切恶星，并诸鬼神，碜心毒人，于如是人不能起恶。频那夜迦诸恶鬼王，并其眷属，皆领深恩，常加守护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96894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5888"/>
            <a:ext cx="9144000" cy="5977408"/>
          </a:xfrm>
        </p:spPr>
        <p:txBody>
          <a:bodyPr>
            <a:no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、助发神明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/>
              <a:t>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阿难，当知是咒，常有八万四千那由他恒河沙俱胝金刚藏王菩萨种族，一一皆有诸金刚众而为眷属，昼夜随侍。设有众生，于散乱心，非三摩地，心忆口持，是金刚王，常随从彼诸善男子，何况决定菩提心者。此诸金刚菩萨藏王精心，阴速发彼神识，是人应时，心能记忆八万四千恒河沙劫，周遍了知，得无疑惑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、远离杂趣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从第一劫，乃至后身，生生不生药叉、罗刹，及富单那、迦吒富单那、鸠槃茶、毗舍遮等，并诸饿鬼，有形无形，有想无想，如是恶处。是善男子，若读若诵，若书若写，若带若藏，诸色供养，劫劫不生贫穷下贱不可乐处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92067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、常生佛前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此诸众生，纵其自身不作福业，十方如来所有功德，悉与此人。由是得于恒河沙阿僧祇不可说不可说劫，常与诸佛同生一处，无量功德，如恶叉聚，同处熏修，永无分散。是故能令破戒之人，戒根清净；未得戒者，令其得戒；未精进者，令得精进；无智慧者，令得智慧；不清净者，速得清净；不持斋戒，自成斋戒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、戒行成就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阿难，是善男子持此咒时，设犯禁戒于未受时，持咒之后，众破戒罪，无问轻重，一时销灭。纵经饮酒食啖五辛，种种不净，一切诸佛菩萨金刚天仙鬼神，不将为过。设著不净破弊衣服，一行一住，悉同清净。纵不作坛，不入道场，亦不行道，诵持此咒，还同入坛行道功德无有异也。若造五逆无间重罪，及诸比丘比丘尼四弃八弃，诵此咒已，如是重业犹如猛风吹散沙聚，悉皆灭除，更无亳发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87800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4763"/>
            <a:ext cx="9144000" cy="6232525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、轻重罪灭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dirty="0" smtClean="0"/>
              <a:t>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阿难，若有众生从无量无数劫来，所有一切轻重罪障，从前世来，未及忏悔，若能读诵书写此咒，身上带持，若安住处庄宅园馆，如是积业，犹汤销雪，不久皆得悟无生忍。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、所求遂愿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dirty="0" smtClean="0"/>
              <a:t>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复次，阿难，若有女人，未生男女，欲求孕者，若能至心忆念斯咒，或能身上带此悉怛多般怛罗者，便生福德智慧男女。求长命者，即得长命。欲求果报速圆满者，速得圆满。身命色力，亦复如是。命终之后，随愿往生十方国土，必定不生边地下贱，何况杂形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3007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25" y="0"/>
            <a:ext cx="9109075" cy="6858000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助行这一节之义理结构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一、奉持禁戒</a:t>
            </a:r>
            <a:r>
              <a:rPr lang="en-US" altLang="zh-CN" sz="1800" b="1" dirty="0">
                <a:latin typeface="仿宋" pitchFamily="49" charset="-122"/>
                <a:ea typeface="仿宋" pitchFamily="49" charset="-122"/>
              </a:rPr>
              <a:t>,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以自力治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现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业而防魔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一）阿难初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请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  （二）如来初说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    1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、总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显三学以戒为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本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     2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、别示四种清净明诲以治现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业而防魔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     3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、结明摄心以持戒为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本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二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、立坛持咒，以他力治宿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习而破障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一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）总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劝持咒以除宿习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en-US" altLang="zh-CN" sz="1800" b="1" dirty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、劝持咒治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习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   2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、显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持咒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利益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   3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、略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说道场持咒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方法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（二）广示道场仪则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、阿难重请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、如来重说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    （</a:t>
            </a:r>
            <a:r>
              <a:rPr lang="en-US" altLang="zh-CN" sz="1800" b="1" dirty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）道场建设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    （</a:t>
            </a:r>
            <a:r>
              <a:rPr lang="en-US" altLang="zh-CN" sz="1800" b="1" dirty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1800" b="1" dirty="0">
                <a:latin typeface="仿宋" pitchFamily="49" charset="-122"/>
                <a:ea typeface="仿宋" pitchFamily="49" charset="-122"/>
              </a:rPr>
              <a:t>）修证节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次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三七初成定慧；百日顿证圣果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】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（三）重说大佛顶神咒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   1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、阿难三请，如来现化佛说咒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、说功德劝持</a:t>
            </a:r>
            <a:endParaRPr lang="en-US" altLang="zh-CN" sz="1800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   3</a:t>
            </a:r>
            <a:r>
              <a:rPr lang="zh-CN" altLang="en-US" sz="1800" b="1" dirty="0" smtClean="0">
                <a:latin typeface="仿宋" pitchFamily="49" charset="-122"/>
                <a:ea typeface="仿宋" pitchFamily="49" charset="-122"/>
              </a:rPr>
              <a:t>、会众密护</a:t>
            </a:r>
            <a:r>
              <a:rPr lang="en-US" altLang="zh-CN" sz="1800" b="1" dirty="0" smtClean="0">
                <a:latin typeface="仿宋" pitchFamily="49" charset="-122"/>
                <a:ea typeface="仿宋" pitchFamily="49" charset="-122"/>
              </a:rPr>
              <a:t>   </a:t>
            </a:r>
            <a:endParaRPr lang="zh-CN" altLang="en-US" sz="1800" b="1" dirty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000" b="1" dirty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92992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25" y="115888"/>
            <a:ext cx="9001125" cy="6481464"/>
          </a:xfrm>
        </p:spPr>
        <p:txBody>
          <a:bodyPr>
            <a:no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sz="2600" b="1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、安护家国</a:t>
            </a:r>
            <a:endParaRPr lang="en-US" altLang="zh-CN" sz="26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    阿难，若诸国土州县聚落，饥荒疫疠，或复刀兵，贼难斗诤，兼余一切厄难之地，写此神咒，安城四门，并诸支提，或脱阇上，令其国土所有众生，奉迎斯咒，礼拜恭敬，一心供养，令其人民，各各身佩，或各各安所居宅地，一切灾厄，悉皆销灭。</a:t>
            </a:r>
            <a:endParaRPr lang="en-US" altLang="zh-CN" sz="2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600" b="1" dirty="0" smtClean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、兆民丰乐</a:t>
            </a:r>
            <a:endParaRPr lang="en-US" altLang="zh-CN" sz="26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    阿难，在在处处国土众生，随有此咒，天龙欢喜，风雨顺时，五谷丰殷，兆庶安乐。</a:t>
            </a:r>
            <a:endParaRPr lang="en-US" altLang="zh-CN" sz="2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600" b="1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、镇诸灾异</a:t>
            </a:r>
            <a:endParaRPr lang="en-US" altLang="zh-CN" sz="26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    亦复能镇一切恶星随方变怪，灾障不起，人无横夭，杻械枷锁，不著其身，昼夜安眠，常无恶梦。阿难，是娑婆界，有八万四千灾变恶星，二十八大恶星而为上首，复有八大恶星以为其主，作种种形出现世时，能生众生种种灾异，有此咒地，悉皆销灭，十二由旬，成结界地，诸恶灾祥永不能入。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246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50" y="115888"/>
            <a:ext cx="8928100" cy="4321175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结劝益相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是故如来宣示此咒，于未来世，保护初学诸修行者，入三摩地，身心泰然，得大安隐，更无一切诸魔鬼神，及无始来冤横宿殃，旧业陈债，来相恼害。汝及众中诸有学人，及未来世诸修行者，依我坛场，如法持戒，所受戒主，逢清净僧，于此咒心，不生疑悔。是善男子于此父母所生之身，不得心通，十方如来便为妄语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62386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诸众发愿护持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金刚众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说是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语已，会中无量百千金刚，一时佛前，合掌顶礼，而白佛言：“如佛所说，我当诚心保护如是修菩提者。”</a:t>
            </a: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天王众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时，梵王并天帝释、四天大王，亦于佛前，同时顶礼，而白佛言：“审有如是修学善人，我当尽心至诚保护，令其一生，所作如愿。”</a:t>
            </a: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八</a:t>
            </a:r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部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众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有无量药叉大将、诸罗刹王、富单那王、鸠盘茶王、毘舍遮王、频那夜迦，诸大鬼王及诸鬼帅，亦于佛前，合掌顶礼，而白佛言：“我亦誓愿，护持是人，令菩提心，速得圆满。”</a:t>
            </a: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天神众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有无量日月天子、风师、雨师、云师、雷师并电伯等，年岁巡官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（长水：阴阳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之精为日月，风雨云雷各有主者。逐年巡察世间善恶者，名巡官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诸星眷属，亦于会中顶礼佛足，而白佛言：“我亦保护是修行人，安立道场，得无所畏。”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12541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55272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灵祇众</a:t>
            </a: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复有无量山神、海神，一切土地水陆空行，万物精祇，并风神王、无色界天，于如来前，同时稽首，而白佛言：“我亦保护是修行人，得成菩提，永无魔事。”</a:t>
            </a: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藏王众</a:t>
            </a: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尔时，八万四千那由他恒河沙俱胝金刚藏王菩萨，在大会中即从座起，顶礼佛足，而白佛言：“世尊，如我等辈，所修功业，久成菩提，不取涅槃，常随此咒，救护末世修三摩地正修行者。以悲增故，不取涅槃；护法故，常随持咒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尊，如是修心求正定人，若在道场，及余经行，乃至散心游戏聚落，我等徒众，常当随从侍卫此人。纵令魔王、大自在天，求其方便，终不可得。诸小鬼神，去此善人十由旬外，除彼发心乐修禅者。世尊，如是恶魔、若魔眷属，欲来侵扰是善人者，我以宝杵，殒碎其首犹如微尘，恒令此人所作如愿。”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65109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课后思考题：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谈谈四种清净明诲的具体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含义及其重要性。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结合四种清净明诲，谈谈你对当前佛教界种种乱象的看法。</a:t>
            </a: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持诵楞严咒，有哪些功德？</a:t>
            </a: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如果有人想建立道场，专持楞严咒，证圆通心，请问需要具备哪些重要条件？为什么现实生活中，很多持楞严咒的人，并没有达到预期的效果，原因有哪些？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2670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一、奉持禁戒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以自力治现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业而防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魔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（一）阿难初请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阿难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整衣服，于大众中，合掌顶礼，心迹圆明，悲欣交集，欲益未来诸众生故，稽首白佛：“大悲世尊，我今已悟成佛法门，是中修行，得无疑惑。常闻如来说如是言，自未得度，先度人者，菩萨发心；自觉已圆，能觉他者，如来应世。我虽未度，愿度末劫一切众生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世尊，此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诸众生，去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佛渐远，邪师说法，如恒河沙，欲摄其心，入三摩地，云何令其安立道场，远诸魔事，于菩提心，得无退屈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（长水：此诸众生，根劣也。去佛渐远，时劣也。邪师说法，难多也。此则时浇解昧，惑障尤多，修定摄心，难为进趣，况遭魔惑！邪见弥增，加行修证，如何无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退）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？”</a:t>
            </a:r>
            <a:endParaRPr lang="zh-CN" altLang="en-US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（二）如来初说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时世尊，于大众中，称赞阿难：“善哉善哉！如汝所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问，安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立道场，救护众生末劫沉溺。汝今谛听，当为汝说。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阿难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大众，唯然奉教。</a:t>
            </a:r>
            <a:endParaRPr lang="zh-CN" altLang="en-US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4094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25" y="0"/>
            <a:ext cx="9109075" cy="6381328"/>
          </a:xfrm>
        </p:spPr>
        <p:txBody>
          <a:bodyPr>
            <a:no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、总显三学以戒为本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佛告阿难：“汝常闻我毗奈耶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大小乘律藏之通名。毗尼，译为善治，谓自治淫、怒、痴，亦能治人淫、怒、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痴；亦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名调伏，谓调练三业，制伏过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非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中，宣说修行三决定义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戒、定、慧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乃决定成佛之因，佛佛道同），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所谓摄心为戒，因戒生定，因定发慧，是则名为三无漏学。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zh-CN" sz="2800" b="1" dirty="0" smtClean="0">
              <a:latin typeface="+mn-ea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、别示四种清净明诲以治现业而防魔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）淫戒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）杀戒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）盗戒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）大妄语戒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dirty="0" smtClean="0"/>
              <a:t>      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11252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8574"/>
            <a:ext cx="9036050" cy="6712794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）淫戒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阿难，云何摄心，我名为戒？若诸世界六道众生，其心不淫，则不随其生死相续。汝修三昧，本出尘劳，淫心不除，尘不可出。纵有多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智、禅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定现前，如不断淫，必落魔道，上品魔王，中品魔民，下品魔女。彼等诸魔，亦有徒众，各各自谓成无上道。我灭度后，末法之中，多此魔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民，炽盛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世间，广行贪淫，为善知识，令诸众生落爱见坑，失菩提路。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5572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0"/>
            <a:ext cx="8784976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教世人修三摩地，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先断心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淫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（按：不仅行为上不能起淫行，在心念上亦得不放纵淫念）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是名如来先佛世尊第一决定清净明诲。是故阿难，若不断淫修禅定者，如蒸砂石，欲其成饭，经百千劫，只名热砂。何以故？此非饭本，砂石成故。汝以淫身求佛妙果，纵得妙悟，皆是淫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根。根本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成淫，轮转三涂，必不能出，如来涅槃何路修证？必使淫机身心俱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断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（先执身不行、次执心不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起，方得淫机俱断），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断性亦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（蕅益：“必使淫机身心俱断，断性亦无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”，夫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身断，律仪戒也；心断，定共戒也；断性亦无，道共戒也。又身心俱断，故不住生死；断性亦无，故不住涅槃。又身断故出生死，真谛戒也；心断故游戏神通，俗谛戒也；断性亦无，达杀盗淫妄等性即是佛性，无复可断，中道第一义谛戒也。又，身断者，木叉戒也；心断者，禅戒也；断性亦无者，无漏戒也。此入空意也。身断者，律仪及定共也；心断者，道共也；断性亦无者，涉境而不染也。此出假意也。身断者，证无漏也；心断者，涉境不染也；断性亦无者，断不断俱寂灭也。此中道意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曰淫机者，如前偈云“虽见诸根动，要以一机抽”，若未息机，纵能伏断烦恼，不曾永除幻本，故须直向机字觑破，则断与不断，二俱寂灭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矣）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于佛菩提，斯可希冀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我此说，名为佛说；不如此说，即波旬说。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914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09075" cy="6858000"/>
          </a:xfrm>
        </p:spPr>
        <p:txBody>
          <a:bodyPr>
            <a:no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6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）杀戒</a:t>
            </a:r>
            <a:endParaRPr lang="en-US" altLang="zh-CN" sz="26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    阿难，又诸世界六道众生，其心不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杀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（蕅益：此言非但执身不杀，须是心亦不杀也）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则不随其生死相续。汝修三昧，本出尘劳，杀心不除，尘不可出，纵有多智禅定现前，如不断杀，必落神道，上品之人为大力鬼，中品则为飞行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夜叉、诸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鬼帅等，下品当为地行罗刹。彼诸鬼神，亦有徒众，各各自谓成无上道。我灭度后，末法之中，多此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鬼神，炽盛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世间，自言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食肉，得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菩提路。</a:t>
            </a:r>
            <a:endParaRPr lang="en-US" altLang="zh-CN" sz="2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6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阿难，我令比丘食五净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肉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（蕅益：五净肉者，不见杀，不闻杀，不疑为己杀，自死，鸟残也）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此肉皆我神力化生，本无命根。汝婆罗门，地多蒸湿，加以砂石，草菜不生，我以大悲神力所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加。因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大慈悲，假名为肉，汝得其味。奈何如来灭度之后，食众生肉，名为释子。汝等当知是食肉人，纵得心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开，似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三摩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地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（长水：似三摩地者，鬼神定也，亦能令人知过去未来事，与善定相似），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皆大罗刹，报终必沉生死苦海，非佛弟子。如是之人，相杀相吞相食未已，云何是人得出三界？</a:t>
            </a:r>
            <a:endParaRPr lang="zh-CN" altLang="en-US" sz="26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84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世人，修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三摩地，次断杀生，是名如来先佛世尊第二决定清净明诲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故阿难，若不断杀，修禅定者，譬如有人，自塞其耳，高声大叫，求人不闻，此等名为欲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隐弥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露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清净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比丘，及诸菩萨，于岐路行，不蹋生草，况以手拔！云何大悲，取诸众生血肉充食！若诸比丘，不服东方丝绵绢帛，及是此土靴履裘毳，乳酪醍醐，如是比丘，于世真脱，酬还宿债，不游三界。何以故？服其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身分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（与其身体相关的皮毛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等。蕅益：服有二种：一者衣服；二者服食。丝绢绵帛、靴履裘毳，衣服之服也。乳酪醍醐，服食之服也。然此中虽一概遮止，而准诸经律，不无分别。若丝绵绢帛，大小二乘并皆严禁，以其由此害多命故。若靴履裘毳，小乘一向听许，大乘亦不全遮，以其非专为此而害命故。若乳酪醍醐，大小并许，乃至大涅槃经，仍复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听。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问曰：小乘求出生死，何故反许五净及靴履等？大乘度生为务，何反严遮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？答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曰：小乘但求自度，止须不造杀业，不障出世足矣；喻如举家远逃之人，则小债可弗偿也。大乘须在三界广化众生，喻如乡国大姓长者，设有分毫负人，便有惭色，不能自在设化矣。行菩萨道者思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皆为彼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缘；如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人食其地中百谷，足不离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地。必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使身心于诸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众生，若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身、身分，身心二涂，不服不食，我说是人真解脱者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我此说，名为佛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说；不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如此说，即波旬说。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8817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8669</Words>
  <Application>Microsoft Office PowerPoint</Application>
  <PresentationFormat>全屏显示(4:3)</PresentationFormat>
  <Paragraphs>163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mingyao</dc:creator>
  <cp:lastModifiedBy>huangminmygyao</cp:lastModifiedBy>
  <cp:revision>65</cp:revision>
  <dcterms:created xsi:type="dcterms:W3CDTF">2017-05-25T00:25:10Z</dcterms:created>
  <dcterms:modified xsi:type="dcterms:W3CDTF">2020-06-26T07:51:26Z</dcterms:modified>
</cp:coreProperties>
</file>