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06" r:id="rId3"/>
    <p:sldId id="507" r:id="rId4"/>
    <p:sldId id="257" r:id="rId5"/>
    <p:sldId id="258" r:id="rId6"/>
    <p:sldId id="261" r:id="rId7"/>
    <p:sldId id="320" r:id="rId8"/>
    <p:sldId id="401" r:id="rId9"/>
    <p:sldId id="400" r:id="rId10"/>
    <p:sldId id="318" r:id="rId11"/>
    <p:sldId id="399" r:id="rId12"/>
    <p:sldId id="260" r:id="rId13"/>
    <p:sldId id="345" r:id="rId14"/>
    <p:sldId id="346" r:id="rId15"/>
    <p:sldId id="403" r:id="rId16"/>
    <p:sldId id="347" r:id="rId17"/>
    <p:sldId id="398" r:id="rId18"/>
    <p:sldId id="321" r:id="rId19"/>
    <p:sldId id="268" r:id="rId20"/>
    <p:sldId id="458" r:id="rId21"/>
    <p:sldId id="352" r:id="rId22"/>
    <p:sldId id="269" r:id="rId23"/>
    <p:sldId id="351" r:id="rId24"/>
    <p:sldId id="271" r:id="rId25"/>
    <p:sldId id="350" r:id="rId26"/>
    <p:sldId id="270" r:id="rId27"/>
    <p:sldId id="349" r:id="rId28"/>
    <p:sldId id="272" r:id="rId29"/>
    <p:sldId id="348" r:id="rId30"/>
    <p:sldId id="273" r:id="rId31"/>
    <p:sldId id="402" r:id="rId32"/>
    <p:sldId id="325" r:id="rId33"/>
    <p:sldId id="404" r:id="rId34"/>
    <p:sldId id="502" r:id="rId35"/>
    <p:sldId id="405" r:id="rId36"/>
    <p:sldId id="322" r:id="rId37"/>
    <p:sldId id="503" r:id="rId38"/>
    <p:sldId id="344" r:id="rId39"/>
    <p:sldId id="327" r:id="rId40"/>
    <p:sldId id="326" r:id="rId41"/>
    <p:sldId id="274" r:id="rId42"/>
    <p:sldId id="460" r:id="rId43"/>
    <p:sldId id="406" r:id="rId44"/>
    <p:sldId id="342" r:id="rId45"/>
    <p:sldId id="328" r:id="rId46"/>
    <p:sldId id="407" r:id="rId47"/>
    <p:sldId id="341" r:id="rId48"/>
    <p:sldId id="275" r:id="rId49"/>
    <p:sldId id="504" r:id="rId50"/>
    <p:sldId id="409" r:id="rId51"/>
    <p:sldId id="329" r:id="rId52"/>
    <p:sldId id="505" r:id="rId53"/>
    <p:sldId id="410" r:id="rId54"/>
    <p:sldId id="276" r:id="rId55"/>
    <p:sldId id="411" r:id="rId56"/>
    <p:sldId id="338" r:id="rId57"/>
    <p:sldId id="330" r:id="rId58"/>
    <p:sldId id="412" r:id="rId59"/>
    <p:sldId id="337" r:id="rId60"/>
    <p:sldId id="277" r:id="rId61"/>
    <p:sldId id="413" r:id="rId62"/>
    <p:sldId id="336" r:id="rId63"/>
    <p:sldId id="331" r:id="rId64"/>
    <p:sldId id="414" r:id="rId65"/>
    <p:sldId id="335" r:id="rId66"/>
    <p:sldId id="278" r:id="rId67"/>
    <p:sldId id="415" r:id="rId68"/>
    <p:sldId id="334" r:id="rId69"/>
    <p:sldId id="332" r:id="rId70"/>
    <p:sldId id="416" r:id="rId71"/>
    <p:sldId id="333" r:id="rId72"/>
    <p:sldId id="279" r:id="rId73"/>
    <p:sldId id="263" r:id="rId74"/>
    <p:sldId id="501" r:id="rId75"/>
    <p:sldId id="417" r:id="rId76"/>
    <p:sldId id="353" r:id="rId77"/>
    <p:sldId id="367" r:id="rId78"/>
    <p:sldId id="420" r:id="rId79"/>
    <p:sldId id="354" r:id="rId80"/>
    <p:sldId id="421" r:id="rId81"/>
    <p:sldId id="422" r:id="rId82"/>
    <p:sldId id="355" r:id="rId83"/>
    <p:sldId id="423" r:id="rId84"/>
    <p:sldId id="280" r:id="rId85"/>
    <p:sldId id="428" r:id="rId86"/>
    <p:sldId id="424" r:id="rId87"/>
    <p:sldId id="356" r:id="rId88"/>
    <p:sldId id="425" r:id="rId89"/>
    <p:sldId id="286" r:id="rId90"/>
    <p:sldId id="357" r:id="rId91"/>
    <p:sldId id="281" r:id="rId92"/>
    <p:sldId id="358" r:id="rId93"/>
    <p:sldId id="287" r:id="rId94"/>
    <p:sldId id="359" r:id="rId95"/>
    <p:sldId id="282" r:id="rId96"/>
    <p:sldId id="360" r:id="rId97"/>
    <p:sldId id="288" r:id="rId98"/>
    <p:sldId id="361" r:id="rId99"/>
    <p:sldId id="283" r:id="rId100"/>
    <p:sldId id="362" r:id="rId101"/>
    <p:sldId id="289" r:id="rId102"/>
    <p:sldId id="363" r:id="rId103"/>
    <p:sldId id="284" r:id="rId104"/>
    <p:sldId id="364" r:id="rId105"/>
    <p:sldId id="290" r:id="rId106"/>
    <p:sldId id="365" r:id="rId107"/>
    <p:sldId id="426" r:id="rId108"/>
    <p:sldId id="285" r:id="rId109"/>
    <p:sldId id="366" r:id="rId110"/>
    <p:sldId id="427" r:id="rId111"/>
    <p:sldId id="264" r:id="rId112"/>
    <p:sldId id="429" r:id="rId113"/>
    <p:sldId id="370" r:id="rId114"/>
    <p:sldId id="373" r:id="rId115"/>
    <p:sldId id="368" r:id="rId116"/>
    <p:sldId id="390" r:id="rId117"/>
    <p:sldId id="371" r:id="rId118"/>
    <p:sldId id="375" r:id="rId119"/>
    <p:sldId id="369" r:id="rId120"/>
    <p:sldId id="508" r:id="rId121"/>
    <p:sldId id="432" r:id="rId122"/>
    <p:sldId id="372" r:id="rId123"/>
    <p:sldId id="291" r:id="rId124"/>
    <p:sldId id="430" r:id="rId125"/>
    <p:sldId id="431" r:id="rId126"/>
    <p:sldId id="433" r:id="rId127"/>
    <p:sldId id="434" r:id="rId128"/>
    <p:sldId id="292" r:id="rId129"/>
    <p:sldId id="435" r:id="rId130"/>
    <p:sldId id="436" r:id="rId131"/>
    <p:sldId id="293" r:id="rId132"/>
    <p:sldId id="437" r:id="rId133"/>
    <p:sldId id="439" r:id="rId134"/>
    <p:sldId id="294" r:id="rId135"/>
    <p:sldId id="438" r:id="rId136"/>
    <p:sldId id="440" r:id="rId137"/>
    <p:sldId id="441" r:id="rId138"/>
    <p:sldId id="295" r:id="rId139"/>
    <p:sldId id="443" r:id="rId140"/>
    <p:sldId id="442" r:id="rId141"/>
    <p:sldId id="296" r:id="rId142"/>
    <p:sldId id="444" r:id="rId143"/>
    <p:sldId id="449" r:id="rId144"/>
    <p:sldId id="297" r:id="rId145"/>
    <p:sldId id="450" r:id="rId146"/>
    <p:sldId id="451" r:id="rId147"/>
    <p:sldId id="298" r:id="rId148"/>
    <p:sldId id="452" r:id="rId149"/>
    <p:sldId id="447" r:id="rId150"/>
    <p:sldId id="299" r:id="rId151"/>
    <p:sldId id="446" r:id="rId152"/>
    <p:sldId id="300" r:id="rId153"/>
    <p:sldId id="445" r:id="rId154"/>
    <p:sldId id="454" r:id="rId155"/>
    <p:sldId id="301" r:id="rId156"/>
    <p:sldId id="265" r:id="rId157"/>
    <p:sldId id="455" r:id="rId158"/>
    <p:sldId id="378" r:id="rId159"/>
    <p:sldId id="379" r:id="rId160"/>
    <p:sldId id="376" r:id="rId161"/>
    <p:sldId id="456" r:id="rId162"/>
    <p:sldId id="382" r:id="rId163"/>
    <p:sldId id="383" r:id="rId164"/>
    <p:sldId id="377" r:id="rId165"/>
    <p:sldId id="509" r:id="rId166"/>
    <p:sldId id="457" r:id="rId167"/>
    <p:sldId id="380" r:id="rId168"/>
    <p:sldId id="381" r:id="rId169"/>
    <p:sldId id="302" r:id="rId170"/>
    <p:sldId id="459" r:id="rId171"/>
    <p:sldId id="461" r:id="rId172"/>
    <p:sldId id="472" r:id="rId173"/>
    <p:sldId id="473" r:id="rId174"/>
    <p:sldId id="303" r:id="rId175"/>
    <p:sldId id="462" r:id="rId176"/>
    <p:sldId id="474" r:id="rId177"/>
    <p:sldId id="304" r:id="rId178"/>
    <p:sldId id="463" r:id="rId179"/>
    <p:sldId id="475" r:id="rId180"/>
    <p:sldId id="305" r:id="rId181"/>
    <p:sldId id="464" r:id="rId182"/>
    <p:sldId id="476" r:id="rId183"/>
    <p:sldId id="306" r:id="rId184"/>
    <p:sldId id="465" r:id="rId185"/>
    <p:sldId id="477" r:id="rId186"/>
    <p:sldId id="307" r:id="rId187"/>
    <p:sldId id="466" r:id="rId188"/>
    <p:sldId id="478" r:id="rId189"/>
    <p:sldId id="308" r:id="rId190"/>
    <p:sldId id="467" r:id="rId191"/>
    <p:sldId id="479" r:id="rId192"/>
    <p:sldId id="309" r:id="rId193"/>
    <p:sldId id="468" r:id="rId194"/>
    <p:sldId id="480" r:id="rId195"/>
    <p:sldId id="310" r:id="rId196"/>
    <p:sldId id="484" r:id="rId197"/>
    <p:sldId id="485" r:id="rId198"/>
    <p:sldId id="486" r:id="rId199"/>
    <p:sldId id="311" r:id="rId200"/>
    <p:sldId id="488" r:id="rId201"/>
    <p:sldId id="487" r:id="rId202"/>
    <p:sldId id="312" r:id="rId203"/>
    <p:sldId id="483" r:id="rId204"/>
    <p:sldId id="266" r:id="rId205"/>
    <p:sldId id="267" r:id="rId206"/>
    <p:sldId id="313" r:id="rId207"/>
    <p:sldId id="489" r:id="rId208"/>
    <p:sldId id="490" r:id="rId209"/>
    <p:sldId id="387" r:id="rId210"/>
    <p:sldId id="314" r:id="rId211"/>
    <p:sldId id="386" r:id="rId212"/>
    <p:sldId id="315" r:id="rId213"/>
    <p:sldId id="494" r:id="rId214"/>
    <p:sldId id="385" r:id="rId215"/>
    <p:sldId id="495" r:id="rId216"/>
    <p:sldId id="496" r:id="rId217"/>
    <p:sldId id="316" r:id="rId218"/>
    <p:sldId id="499" r:id="rId219"/>
    <p:sldId id="497" r:id="rId220"/>
    <p:sldId id="498" r:id="rId221"/>
    <p:sldId id="384" r:id="rId222"/>
    <p:sldId id="317" r:id="rId2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31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theme" Target="theme/theme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27" Type="http://schemas.openxmlformats.org/officeDocument/2006/relationships/tableStyles" Target="tableStyles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224" Type="http://schemas.openxmlformats.org/officeDocument/2006/relationships/presProps" Target="presProp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35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915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95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9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436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5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8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38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78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834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781A3-EE74-4F1B-8702-301C6B4D74B2}" type="datetimeFigureOut">
              <a:rPr lang="zh-CN" altLang="en-US" smtClean="0"/>
              <a:t>2021/10/1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F4F5C-F310-4439-BFB2-1ABD2B6EC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4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zh-CN" altLang="en-US" sz="51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示禅境，防魔堕</a:t>
            </a:r>
            <a:endParaRPr lang="en-US" altLang="zh-CN" sz="51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    </a:t>
            </a:r>
            <a:endParaRPr lang="en-US" altLang="zh-CN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4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3400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en-US" sz="3400" dirty="0" smtClean="0">
                <a:solidFill>
                  <a:schemeClr val="tx1"/>
                </a:solidFill>
                <a:latin typeface="+mn-ea"/>
              </a:rPr>
              <a:t>这一部分经文，详示了在修习止观，澄浊解结的过程中，每一种阴境可能会遇到的善恶境界及魔扰。</a:t>
            </a:r>
            <a:r>
              <a:rPr lang="zh-CN" altLang="en-US" sz="3400" dirty="0" smtClean="0">
                <a:solidFill>
                  <a:srgbClr val="FF0000"/>
                </a:solidFill>
                <a:latin typeface="+mn-ea"/>
              </a:rPr>
              <a:t>这些善恶</a:t>
            </a:r>
            <a:r>
              <a:rPr lang="zh-CN" altLang="en-US" sz="3400" dirty="0">
                <a:solidFill>
                  <a:srgbClr val="FF0000"/>
                </a:solidFill>
                <a:latin typeface="+mn-ea"/>
              </a:rPr>
              <a:t>境界及魔扰</a:t>
            </a:r>
            <a:r>
              <a:rPr lang="zh-CN" altLang="en-US" sz="3400" dirty="0" smtClean="0">
                <a:solidFill>
                  <a:srgbClr val="FF0000"/>
                </a:solidFill>
                <a:latin typeface="+mn-ea"/>
              </a:rPr>
              <a:t>，实则源自</a:t>
            </a:r>
            <a:r>
              <a:rPr lang="zh-CN" altLang="en-US" sz="3400" dirty="0">
                <a:solidFill>
                  <a:srgbClr val="FF0000"/>
                </a:solidFill>
                <a:latin typeface="+mn-ea"/>
              </a:rPr>
              <a:t>于缺乏正知正见</a:t>
            </a:r>
            <a:r>
              <a:rPr lang="zh-CN" altLang="en-US" sz="3400" dirty="0" smtClean="0">
                <a:solidFill>
                  <a:srgbClr val="FF0000"/>
                </a:solidFill>
                <a:latin typeface="+mn-ea"/>
              </a:rPr>
              <a:t>，执世间有</a:t>
            </a:r>
            <a:r>
              <a:rPr lang="zh-CN" altLang="en-US" sz="3400" dirty="0">
                <a:solidFill>
                  <a:srgbClr val="FF0000"/>
                </a:solidFill>
                <a:latin typeface="+mn-ea"/>
              </a:rPr>
              <a:t>漏诸</a:t>
            </a:r>
            <a:r>
              <a:rPr lang="zh-CN" altLang="en-US" sz="3400" dirty="0" smtClean="0">
                <a:solidFill>
                  <a:srgbClr val="FF0000"/>
                </a:solidFill>
                <a:latin typeface="+mn-ea"/>
              </a:rPr>
              <a:t>禅（包括外道邪禅）之境界为</a:t>
            </a:r>
            <a:r>
              <a:rPr lang="zh-CN" altLang="en-US" sz="3400" dirty="0">
                <a:solidFill>
                  <a:srgbClr val="FF0000"/>
                </a:solidFill>
                <a:latin typeface="+mn-ea"/>
              </a:rPr>
              <a:t>实</a:t>
            </a:r>
            <a:r>
              <a:rPr lang="zh-CN" altLang="en-US" sz="3400" dirty="0" smtClean="0">
                <a:solidFill>
                  <a:srgbClr val="FF0000"/>
                </a:solidFill>
                <a:latin typeface="+mn-ea"/>
              </a:rPr>
              <a:t>有，所导致的。其目的是劝告诸修行人，欲得入首楞严大定，必须超越世间有漏诸禅（色界四禅、无色界四定，及外道邪禅）。</a:t>
            </a:r>
            <a:r>
              <a:rPr lang="zh-CN" altLang="en-US" sz="3400" dirty="0" smtClean="0">
                <a:solidFill>
                  <a:schemeClr val="tx1"/>
                </a:solidFill>
                <a:latin typeface="+mn-ea"/>
              </a:rPr>
              <a:t>从这个意义上来讲，破五种阴境的过程，就是超越世间诸有漏禅定的过程。</a:t>
            </a:r>
            <a:endParaRPr lang="en-US" altLang="zh-CN" sz="3400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4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3400" dirty="0" smtClean="0">
                <a:solidFill>
                  <a:schemeClr val="tx1"/>
                </a:solidFill>
                <a:latin typeface="+mn-ea"/>
              </a:rPr>
              <a:t>    </a:t>
            </a:r>
            <a:endParaRPr lang="zh-CN" altLang="en-US" sz="34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4802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悟则胜邪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彼诸魔，虽有大怒，彼尘劳内，汝妙觉中，如风吹光，如刀断水，了不相触；汝如沸汤，彼如坚冰，暖气渐邻，不日消殒，徒恃神力，但为其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客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明魔事本是虚妄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成就、破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乱，由汝心中，五阴主人，主人若迷，客得其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便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自心若迷，魔得其便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处禅那，觉悟无惑，则彼魔事无奈汝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何，阴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销入明，则彼群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邪咸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受幽气，明能破暗，近自销殒，如何敢留，扰乱禅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定！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悟则魔不能扰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b="1" dirty="0">
                <a:latin typeface="+mn-ea"/>
              </a:rPr>
              <a:t>蕅益：此中凡举四喻：一者风吹光，二者刀断水，但是不动不伤，明其无害而已。三者汤消冰，四者明破暗，则不惟无害，又能转魔界为佛界</a:t>
            </a:r>
            <a:r>
              <a:rPr lang="zh-CN" altLang="en-US" b="1" dirty="0" smtClean="0">
                <a:latin typeface="+mn-ea"/>
              </a:rPr>
              <a:t>矣。</a:t>
            </a:r>
            <a:endParaRPr lang="en-US" altLang="zh-CN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751614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5527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/>
              <a:t>憨山云：以定中忽起一念好知见</a:t>
            </a:r>
            <a:r>
              <a:rPr lang="zh-CN" altLang="en-US" dirty="0" smtClean="0"/>
              <a:t>心，贪求宿命，故</a:t>
            </a:r>
            <a:r>
              <a:rPr lang="zh-CN" altLang="en-US" dirty="0"/>
              <a:t>魔得其便。是皆妄</a:t>
            </a:r>
            <a:r>
              <a:rPr lang="zh-CN" altLang="en-US" dirty="0" smtClean="0"/>
              <a:t>有希求，忘</a:t>
            </a:r>
            <a:r>
              <a:rPr lang="zh-CN" altLang="en-US" dirty="0"/>
              <a:t>失正</a:t>
            </a:r>
            <a:r>
              <a:rPr lang="zh-CN" altLang="en-US" dirty="0" smtClean="0"/>
              <a:t>行，故</a:t>
            </a:r>
            <a:r>
              <a:rPr lang="zh-CN" altLang="en-US" dirty="0"/>
              <a:t>招魔扰。</a:t>
            </a:r>
            <a:r>
              <a:rPr lang="zh-CN" altLang="en-US" dirty="0" smtClean="0"/>
              <a:t>所谓“忘</a:t>
            </a:r>
            <a:r>
              <a:rPr lang="zh-CN" altLang="en-US" dirty="0"/>
              <a:t>失菩提心而修诸善</a:t>
            </a:r>
            <a:r>
              <a:rPr lang="zh-CN" altLang="en-US" dirty="0" smtClean="0"/>
              <a:t>根，是</a:t>
            </a:r>
            <a:r>
              <a:rPr lang="zh-CN" altLang="en-US" dirty="0"/>
              <a:t>谓魔</a:t>
            </a:r>
            <a:r>
              <a:rPr lang="zh-CN" altLang="en-US" dirty="0" smtClean="0"/>
              <a:t>业”皆</a:t>
            </a:r>
            <a:r>
              <a:rPr lang="zh-CN" altLang="en-US" dirty="0"/>
              <a:t>此类也。山林等</a:t>
            </a:r>
            <a:r>
              <a:rPr lang="zh-CN" altLang="en-US" dirty="0" smtClean="0"/>
              <a:t>神，本</a:t>
            </a:r>
            <a:r>
              <a:rPr lang="zh-CN" altLang="en-US" dirty="0"/>
              <a:t>於诳</a:t>
            </a:r>
            <a:r>
              <a:rPr lang="zh-CN" altLang="en-US" dirty="0" smtClean="0"/>
              <a:t>习，继</a:t>
            </a:r>
            <a:r>
              <a:rPr lang="zh-CN" altLang="en-US" dirty="0"/>
              <a:t>幽</a:t>
            </a:r>
            <a:r>
              <a:rPr lang="zh-CN" altLang="en-US" dirty="0" smtClean="0"/>
              <a:t>成形，名</a:t>
            </a:r>
            <a:r>
              <a:rPr lang="zh-CN" altLang="en-US" dirty="0"/>
              <a:t>为魇鬼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</a:t>
            </a:r>
            <a:r>
              <a:rPr lang="zh-CN" altLang="en-US" dirty="0">
                <a:solidFill>
                  <a:srgbClr val="FF0000"/>
                </a:solidFill>
              </a:rPr>
              <a:t>夫宿命等通，禅者自有离欲静虑，任运现前。若起念先求，无功强取，非唯丧本，亦乃成魔。</a:t>
            </a:r>
            <a:r>
              <a:rPr lang="zh-CN" altLang="en-US" dirty="0"/>
              <a:t>简策符牍，皆国家奇要之物，书大少小之事，合君臣之信，故用之耳。授此异物，令心信伏，后乃著之。</a:t>
            </a:r>
          </a:p>
        </p:txBody>
      </p:sp>
    </p:spTree>
    <p:extLst>
      <p:ext uri="{BB962C8B-B14F-4D97-AF65-F5344CB8AC3E}">
        <p14:creationId xmlns:p14="http://schemas.microsoft.com/office/powerpoint/2010/main" val="388218927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神力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感山川草木精魅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心爱神通种种变化，研究化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（神通变化之本）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贪取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神力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（追求神通）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时天魔候得其便，飞精附人，口说经法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（长水：化元，谓神变之本也。此贪如意通耳。神境之通，离欲方得，贪心强取，即陷魔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罗）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。其人诚不觉知魔著，亦言自得无上涅槃，来彼求通善男子处，敷座说法。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人或复手执火光，手撮其光，分于所听四众头上。是诸听人，顶上火光皆长数尺，亦无热性，曾不焚烧。或水上行，如履平地。或于空中，安坐不动。或入瓶内，或处囊中，越牖透垣，曾无障碍。唯于刀兵，不得自在。自言是佛，身著白衣，受比丘礼，诽谤禅律，骂詈徒众，讦露人事，不避讥嫌。口中常说神通自在，或复令人傍见佛土，鬼力惑人，非有真实也。赞叹行淫，不毁粗行，将诸猥媟，以为传法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名天地大力山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精、海精、风精、河精、土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精，一切草木积劫精魅，或复龙魅，或寿终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仙再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活为魅，或仙期终，计年应死，其形不化，他怪所附，年老成魔，恼乱是人。厌足心生，去彼人体，弟子与师，多陷王难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282493934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7606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憨山云：以</a:t>
            </a:r>
            <a:r>
              <a:rPr lang="zh-CN" altLang="en-US" dirty="0"/>
              <a:t>定中忽起爱神通</a:t>
            </a:r>
            <a:r>
              <a:rPr lang="zh-CN" altLang="en-US" dirty="0" smtClean="0"/>
              <a:t>心，贪</a:t>
            </a:r>
            <a:r>
              <a:rPr lang="zh-CN" altLang="en-US" dirty="0"/>
              <a:t>取神力</a:t>
            </a:r>
            <a:r>
              <a:rPr lang="zh-CN" altLang="en-US" dirty="0" smtClean="0"/>
              <a:t>故，魔</a:t>
            </a:r>
            <a:r>
              <a:rPr lang="zh-CN" altLang="en-US" dirty="0"/>
              <a:t>乘便附</a:t>
            </a:r>
            <a:r>
              <a:rPr lang="zh-CN" altLang="en-US" dirty="0" smtClean="0"/>
              <a:t>人，以</a:t>
            </a:r>
            <a:r>
              <a:rPr lang="zh-CN" altLang="en-US" dirty="0"/>
              <a:t>成</a:t>
            </a:r>
            <a:r>
              <a:rPr lang="zh-CN" altLang="en-US" dirty="0" smtClean="0"/>
              <a:t>破坏，因</a:t>
            </a:r>
            <a:r>
              <a:rPr lang="zh-CN" altLang="en-US" dirty="0"/>
              <a:t>爱神通故现神通之事。山精等本於</a:t>
            </a:r>
            <a:r>
              <a:rPr lang="zh-CN" altLang="en-US" dirty="0" smtClean="0"/>
              <a:t>见习，乃</a:t>
            </a:r>
            <a:r>
              <a:rPr lang="zh-CN" altLang="en-US" dirty="0"/>
              <a:t>遇精</a:t>
            </a:r>
            <a:r>
              <a:rPr lang="zh-CN" altLang="en-US" dirty="0" smtClean="0"/>
              <a:t>成形，名</a:t>
            </a:r>
            <a:r>
              <a:rPr lang="zh-CN" altLang="en-US" dirty="0"/>
              <a:t>魍魉鬼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水云：化元，谓神变之本也。此贪如意通耳。</a:t>
            </a:r>
            <a:r>
              <a:rPr lang="zh-CN" altLang="en-US" dirty="0">
                <a:solidFill>
                  <a:srgbClr val="FF0000"/>
                </a:solidFill>
              </a:rPr>
              <a:t>神境之通，离欲方得，贪心强取，即陷魔罗。</a:t>
            </a:r>
            <a:r>
              <a:rPr lang="zh-CN" altLang="en-US" dirty="0"/>
              <a:t>必若真通，刀岂能沮？以斯取验，邪正可分。“身着白衣，受比丘礼”者，准</a:t>
            </a:r>
            <a:r>
              <a:rPr lang="en-US" altLang="zh-CN" dirty="0"/>
              <a:t>《</a:t>
            </a:r>
            <a:r>
              <a:rPr lang="zh-CN" altLang="en-US" dirty="0"/>
              <a:t>仁王经</a:t>
            </a:r>
            <a:r>
              <a:rPr lang="en-US" altLang="zh-CN" dirty="0"/>
              <a:t>》</a:t>
            </a:r>
            <a:r>
              <a:rPr lang="zh-CN" altLang="en-US" dirty="0"/>
              <a:t>：“白衣高座，比丘地立，佛法灭相。”</a:t>
            </a:r>
            <a:r>
              <a:rPr lang="en-US" altLang="zh-CN" dirty="0"/>
              <a:t>《</a:t>
            </a:r>
            <a:r>
              <a:rPr lang="zh-CN" altLang="en-US" dirty="0"/>
              <a:t>菩萨戒</a:t>
            </a:r>
            <a:r>
              <a:rPr lang="en-US" altLang="zh-CN" dirty="0"/>
              <a:t>》</a:t>
            </a:r>
            <a:r>
              <a:rPr lang="zh-CN" altLang="en-US" dirty="0"/>
              <a:t>中，亦同此说。猥媟，粗秽事也。</a:t>
            </a:r>
          </a:p>
        </p:txBody>
      </p:sp>
    </p:spTree>
    <p:extLst>
      <p:ext uri="{BB962C8B-B14F-4D97-AF65-F5344CB8AC3E}">
        <p14:creationId xmlns:p14="http://schemas.microsoft.com/office/powerpoint/2010/main" val="180371137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深空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感薄蚀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精灵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魔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心爱入灭，研究化性，贪求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（想阴将破，行阴渐现，追求深定寂灭）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时天魔候得其便，飞精附人，口说经法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（长水：夫真空不妨妙有，有而性常自空，所以具修万行，了无所著。若欲杜绝众行，以为深空，即同外道断见，拨无因果，魔得其便，从空出没，幻惑其心。口说空理，无因无果，盖由心祈，致招魔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惑）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。其人终不觉知魔著，亦言自得无上涅槃，来彼求空善男子处，敷座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说法。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众内，其形忽空，众无所见，还从虚空，突然而出，存没自在。或现其身，洞如琉璃。或垂手足，作旃檀气。或大小便，如厚石蜜。诽谤戒律，轻贱出家，口中常说无因无果，一死永灭，无复后身及诸凡圣。虽得空寂，潜行贪欲，受其欲者，亦得空心，拨无因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名日月薄蚀精气，金玉芝草麟凤龟鹤，经千万年不死为灵，出生国土，年老成魔，恼乱是人。厌足心生，去彼人体，弟子与师，多陷王难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204132417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5527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/>
              <a:t>憨山云：以想阴渐</a:t>
            </a:r>
            <a:r>
              <a:rPr lang="zh-CN" altLang="en-US" dirty="0" smtClean="0"/>
              <a:t>破，行</a:t>
            </a:r>
            <a:r>
              <a:rPr lang="zh-CN" altLang="en-US" dirty="0"/>
              <a:t>阴将</a:t>
            </a:r>
            <a:r>
              <a:rPr lang="zh-CN" altLang="en-US" dirty="0" smtClean="0"/>
              <a:t>现，故</a:t>
            </a:r>
            <a:r>
              <a:rPr lang="zh-CN" altLang="en-US" dirty="0"/>
              <a:t>定中心爱入</a:t>
            </a:r>
            <a:r>
              <a:rPr lang="zh-CN" altLang="en-US" dirty="0" smtClean="0"/>
              <a:t>灭。以</a:t>
            </a:r>
            <a:r>
              <a:rPr lang="zh-CN" altLang="en-US" dirty="0"/>
              <a:t>行阴为生</a:t>
            </a:r>
            <a:r>
              <a:rPr lang="zh-CN" altLang="en-US" dirty="0" smtClean="0"/>
              <a:t>基故，研究化性，以</a:t>
            </a:r>
            <a:r>
              <a:rPr lang="zh-CN" altLang="en-US" dirty="0"/>
              <a:t>贪求</a:t>
            </a:r>
            <a:r>
              <a:rPr lang="zh-CN" altLang="en-US" dirty="0" smtClean="0"/>
              <a:t>深空，故</a:t>
            </a:r>
            <a:r>
              <a:rPr lang="zh-CN" altLang="en-US" dirty="0"/>
              <a:t>魔现空事以破坏之。休征本於枉习贪</a:t>
            </a:r>
            <a:r>
              <a:rPr lang="zh-CN" altLang="en-US" dirty="0" smtClean="0"/>
              <a:t>明，今</a:t>
            </a:r>
            <a:r>
              <a:rPr lang="zh-CN" altLang="en-US" dirty="0"/>
              <a:t>麟凤瑞</a:t>
            </a:r>
            <a:r>
              <a:rPr lang="zh-CN" altLang="en-US" dirty="0" smtClean="0"/>
              <a:t>征，为</a:t>
            </a:r>
            <a:r>
              <a:rPr lang="zh-CN" altLang="en-US" dirty="0"/>
              <a:t>灵习使然也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水云：夫真空不妨妙有，有而性常自空，所以具修万行，了无所著。若欲杜绝众行，以为深空，即同外道断见，拨无因果，魔得其便，从空出没，幻惑其心。口说空理，无因无果，盖由心祈，致招魔惑</a:t>
            </a:r>
            <a:r>
              <a:rPr lang="zh-CN" altLang="en-US" dirty="0" smtClean="0"/>
              <a:t>。薄</a:t>
            </a:r>
            <a:r>
              <a:rPr lang="zh-CN" altLang="en-US" dirty="0"/>
              <a:t>蚀精气者，此即恶星精耀，能为蚀神，亦为魔怪。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69565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长寿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感住世自在天魔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心爱长寿，辛苦研几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（研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穷几微以深求。辛苦研究几微动相。几，同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“机”），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贪求永岁，弃分段生，顿希变易细相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常住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（欲弃分段生死，追求长生不老之变易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。憨山：细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相常住，以生灭细心为常住也。）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时天魔候得其便，飞精附人，口说经法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（长水：夫分段生死，三界惑尽，方始得离。二乘无学、登地菩萨，皆得变易。今未离染，顿欲于此分段身上，变粗身为细质，易短命为长年，过分希求，故为魔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著）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。其人竟不觉知魔著，亦言自得无上涅槃，来彼求生善男子处，敷座说法。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好言他方往还无滞，或经万里，瞬息再来，皆于彼方取得其物，或于一处，在一宅中，数步之间，令其从东诣至西壁，是人急行，累年不到。因此心信，疑佛现前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口中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常说十方众生，皆是吾子。我生诸佛，我出世界，我是元佛，出世自然，不因修得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名住世自在天魔，使其眷属，如遮文茶，及四天王毗舍童子，未发心者，利其虚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（觉得那些贪求长寿的修行人其虚明定境有利于自己）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食彼精气。或不因师，其修行人，亲自观见，称执金刚与汝长命，现美女身，盛行贪欲，未逾年岁，肝脑枯竭，口兼独言，听若妖魅。前人未详，多陷王难，未及遇刑，先已干死，恼乱彼人，以至殂殒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4973779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3367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/>
              <a:t>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憨山云：定</a:t>
            </a:r>
            <a:r>
              <a:rPr lang="zh-CN" altLang="en-US" dirty="0"/>
              <a:t>中忽起爱长寿心故贪求永岁。已离欲界分段而顿希</a:t>
            </a:r>
            <a:r>
              <a:rPr lang="zh-CN" altLang="en-US" dirty="0" smtClean="0"/>
              <a:t>变易，此</a:t>
            </a:r>
            <a:r>
              <a:rPr lang="zh-CN" altLang="en-US" dirty="0"/>
              <a:t>妄想也。细相</a:t>
            </a:r>
            <a:r>
              <a:rPr lang="zh-CN" altLang="en-US" dirty="0" smtClean="0"/>
              <a:t>常住，以</a:t>
            </a:r>
            <a:r>
              <a:rPr lang="zh-CN" altLang="en-US" dirty="0"/>
              <a:t>生灭细心为常住也。故魔得其便以破坏之。毗舍童子即毗舍遮食精气鬼。遮文亦其类也。听若妖魅。若彼也。前人所著之人也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   长水云：夫分段生死，三界惑尽，方始得离。二乘无学、登地菩萨，皆得变易。今未离染，顿欲于此分段身上，变粗身为细质，易短命为长年，过分希求，故为魔著</a:t>
            </a:r>
            <a:r>
              <a:rPr lang="zh-CN" altLang="en-US" dirty="0" smtClean="0"/>
              <a:t>。细</a:t>
            </a:r>
            <a:r>
              <a:rPr lang="zh-CN" altLang="en-US" dirty="0"/>
              <a:t>相常住者，微细存想，求久住世也。遮文茶，未详。毘舍童子，即毘舍遮鬼也，此云“食精气”，频那夜伽，亦此类也。世人所事为善知识，皆六欲天魔以为其主。口独言者，即前美女也。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003145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蕅益云：住</a:t>
            </a:r>
            <a:r>
              <a:rPr lang="zh-CN" altLang="en-US" dirty="0"/>
              <a:t>世自在天魔，即第六天上大魔王也。遮文茶，旧示嫉妒女，又云奴神。毗舍，此云啖精气。此等亦有已发心者，便不恼乱行人。未发心者，每思啖人精气。况此修定男子，受阴虚妙，则精气虚明，倍为诸鬼所利。今功夫至此，若不加害，倘令想阴一尽，超烦恼浊，永出三界，更于何处候得其便。故须乘此亲自现身而破坏之。噫！魔心若此，亦太毒矣。所幸彼尘劳内，汝妙觉中，当处禅那觉悟无惑，则彼魔事无奈汝何耳！</a:t>
            </a:r>
          </a:p>
        </p:txBody>
      </p:sp>
    </p:spTree>
    <p:extLst>
      <p:ext uri="{BB962C8B-B14F-4D97-AF65-F5344CB8AC3E}">
        <p14:creationId xmlns:p14="http://schemas.microsoft.com/office/powerpoint/2010/main" val="71523252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、结过劝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示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难当知，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是十种魔，于末世时，在我法中，出家修道，或附人体，或自现形，皆言已成正遍知觉，赞叹淫欲，破佛律仪，先恶魔师与魔弟子，淫淫相传。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如是邪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精，魅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其心腑，近则九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（一生即一百年，九生即九百年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多踰百世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（一世三十年，百世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三千年）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令真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修行，总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为魔眷，命终之后，必为魔民，失正遍知，堕无间狱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今未须先取寂灭，纵得无学，留愿入彼末法之中，起大慈悲，救度正心深信众生，令不著魔，得正知见。我今度汝，已出生死，汝遵佛语，名报佛恩。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如是十种禅那现境，皆是想阴用心交互，故现斯事。众生顽迷，不自忖量，逢此因缘，迷不自识，谓言登圣，大妄语成，堕无间狱。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汝等必须将如来语，于我灭后，传示末法，遍令众生开悟斯义，无令天魔得其方便，保持覆护，成无上道。</a:t>
            </a:r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38464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55272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憨山云：此</a:t>
            </a:r>
            <a:r>
              <a:rPr lang="zh-CN" altLang="en-US" dirty="0"/>
              <a:t>结想阴十种魔事也。昔佛住</a:t>
            </a:r>
            <a:r>
              <a:rPr lang="zh-CN" altLang="en-US" dirty="0" smtClean="0"/>
              <a:t>世，诸</a:t>
            </a:r>
            <a:r>
              <a:rPr lang="zh-CN" altLang="en-US" dirty="0"/>
              <a:t>魔坏</a:t>
            </a:r>
            <a:r>
              <a:rPr lang="zh-CN" altLang="en-US" dirty="0" smtClean="0"/>
              <a:t>法，佛</a:t>
            </a:r>
            <a:r>
              <a:rPr lang="zh-CN" altLang="en-US" dirty="0"/>
              <a:t>神力故皆不能坏。</a:t>
            </a:r>
            <a:r>
              <a:rPr lang="zh-CN" altLang="en-US" dirty="0">
                <a:solidFill>
                  <a:srgbClr val="FF0000"/>
                </a:solidFill>
              </a:rPr>
              <a:t>魔作</a:t>
            </a:r>
            <a:r>
              <a:rPr lang="zh-CN" altLang="en-US" dirty="0" smtClean="0">
                <a:solidFill>
                  <a:srgbClr val="FF0000"/>
                </a:solidFill>
              </a:rPr>
              <a:t>誓言：“我</a:t>
            </a:r>
            <a:r>
              <a:rPr lang="zh-CN" altLang="en-US" dirty="0">
                <a:solidFill>
                  <a:srgbClr val="FF0000"/>
                </a:solidFill>
              </a:rPr>
              <a:t>於如来灭</a:t>
            </a:r>
            <a:r>
              <a:rPr lang="zh-CN" altLang="en-US" dirty="0" smtClean="0">
                <a:solidFill>
                  <a:srgbClr val="FF0000"/>
                </a:solidFill>
              </a:rPr>
              <a:t>后，依</a:t>
            </a:r>
            <a:r>
              <a:rPr lang="zh-CN" altLang="en-US" dirty="0">
                <a:solidFill>
                  <a:srgbClr val="FF0000"/>
                </a:solidFill>
              </a:rPr>
              <a:t>教</a:t>
            </a:r>
            <a:r>
              <a:rPr lang="zh-CN" altLang="en-US" dirty="0" smtClean="0">
                <a:solidFill>
                  <a:srgbClr val="FF0000"/>
                </a:solidFill>
              </a:rPr>
              <a:t>出家，破坏</a:t>
            </a:r>
            <a:r>
              <a:rPr lang="zh-CN" altLang="en-US" dirty="0">
                <a:solidFill>
                  <a:srgbClr val="FF0000"/>
                </a:solidFill>
              </a:rPr>
              <a:t>佛法</a:t>
            </a:r>
            <a:r>
              <a:rPr lang="zh-CN" altLang="en-US" dirty="0" smtClean="0">
                <a:solidFill>
                  <a:srgbClr val="FF0000"/>
                </a:solidFill>
              </a:rPr>
              <a:t>。”佛</a:t>
            </a:r>
            <a:r>
              <a:rPr lang="zh-CN" altLang="en-US" dirty="0">
                <a:solidFill>
                  <a:srgbClr val="FF0000"/>
                </a:solidFill>
              </a:rPr>
              <a:t>即堕泪</a:t>
            </a:r>
            <a:r>
              <a:rPr lang="zh-CN" altLang="en-US" dirty="0" smtClean="0">
                <a:solidFill>
                  <a:srgbClr val="FF0000"/>
                </a:solidFill>
              </a:rPr>
              <a:t>曰：“无奈</a:t>
            </a:r>
            <a:r>
              <a:rPr lang="zh-CN" altLang="en-US" dirty="0">
                <a:solidFill>
                  <a:srgbClr val="FF0000"/>
                </a:solidFill>
              </a:rPr>
              <a:t>汝</a:t>
            </a:r>
            <a:r>
              <a:rPr lang="zh-CN" altLang="en-US" dirty="0" smtClean="0">
                <a:solidFill>
                  <a:srgbClr val="FF0000"/>
                </a:solidFill>
              </a:rPr>
              <a:t>何！譬如</a:t>
            </a:r>
            <a:r>
              <a:rPr lang="zh-CN" altLang="en-US" dirty="0">
                <a:solidFill>
                  <a:srgbClr val="FF0000"/>
                </a:solidFill>
              </a:rPr>
              <a:t>狮子身中</a:t>
            </a:r>
            <a:r>
              <a:rPr lang="zh-CN" altLang="en-US" dirty="0" smtClean="0">
                <a:solidFill>
                  <a:srgbClr val="FF0000"/>
                </a:solidFill>
              </a:rPr>
              <a:t>虫，自</a:t>
            </a:r>
            <a:r>
              <a:rPr lang="zh-CN" altLang="en-US" dirty="0">
                <a:solidFill>
                  <a:srgbClr val="FF0000"/>
                </a:solidFill>
              </a:rPr>
              <a:t>食狮子身中肉</a:t>
            </a:r>
            <a:r>
              <a:rPr lang="zh-CN" altLang="en-US" dirty="0" smtClean="0">
                <a:solidFill>
                  <a:srgbClr val="FF0000"/>
                </a:solidFill>
              </a:rPr>
              <a:t>。”</a:t>
            </a:r>
            <a:r>
              <a:rPr lang="zh-CN" altLang="en-US" dirty="0" smtClean="0"/>
              <a:t>是</a:t>
            </a:r>
            <a:r>
              <a:rPr lang="zh-CN" altLang="en-US" dirty="0"/>
              <a:t>知末世坏法</a:t>
            </a:r>
            <a:r>
              <a:rPr lang="zh-CN" altLang="en-US" dirty="0" smtClean="0"/>
              <a:t>比丘，皆</a:t>
            </a:r>
            <a:r>
              <a:rPr lang="zh-CN" altLang="en-US" dirty="0"/>
              <a:t>魔属也。九</a:t>
            </a:r>
            <a:r>
              <a:rPr lang="zh-CN" altLang="en-US" dirty="0" smtClean="0"/>
              <a:t>生，九百年，正法一千年，此</a:t>
            </a:r>
            <a:r>
              <a:rPr lang="zh-CN" altLang="en-US" dirty="0"/>
              <a:t>将尽时也。一世</a:t>
            </a:r>
            <a:r>
              <a:rPr lang="zh-CN" altLang="en-US" dirty="0" smtClean="0"/>
              <a:t>三十年，百世</a:t>
            </a:r>
            <a:r>
              <a:rPr lang="zh-CN" altLang="en-US" dirty="0"/>
              <a:t>三千年。末法之</a:t>
            </a:r>
            <a:r>
              <a:rPr lang="zh-CN" altLang="en-US" dirty="0" smtClean="0"/>
              <a:t>初，正</a:t>
            </a:r>
            <a:r>
              <a:rPr lang="zh-CN" altLang="en-US" dirty="0"/>
              <a:t>魔强法弱之时也。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长水云：此</a:t>
            </a:r>
            <a:r>
              <a:rPr lang="zh-CN" altLang="en-US" dirty="0"/>
              <a:t>文即同</a:t>
            </a:r>
            <a:r>
              <a:rPr lang="en-US" altLang="zh-CN" dirty="0"/>
              <a:t>《</a:t>
            </a:r>
            <a:r>
              <a:rPr lang="zh-CN" altLang="en-US" dirty="0"/>
              <a:t>涅槃经</a:t>
            </a:r>
            <a:r>
              <a:rPr lang="en-US" altLang="zh-CN" dirty="0"/>
              <a:t>》</a:t>
            </a:r>
            <a:r>
              <a:rPr lang="zh-CN" altLang="en-US" dirty="0"/>
              <a:t>云：</a:t>
            </a:r>
            <a:r>
              <a:rPr lang="zh-CN" altLang="en-US" dirty="0">
                <a:solidFill>
                  <a:srgbClr val="FF0000"/>
                </a:solidFill>
              </a:rPr>
              <a:t>“未来世中，是魔波旬，渐当坏乱我之正法，乃至现比丘、比丘尼，及阿罗汉像，非法说法，非毁戒律，自言得圣，惑乱世间。”以此二经，鉴于世间，称圣毁戒者，非魔而谁？大圣深慈，劝不取灭，殷懃付嘱，正为今时。</a:t>
            </a:r>
            <a:r>
              <a:rPr lang="zh-CN" altLang="en-US" dirty="0"/>
              <a:t>若以今文望前发愿，“如一众生未成佛，终不于此取泥洹”，斯则师资相成，悲救一揆；四派入灭，一何现权。</a:t>
            </a:r>
          </a:p>
        </p:txBody>
      </p:sp>
    </p:spTree>
    <p:extLst>
      <p:ext uri="{BB962C8B-B14F-4D97-AF65-F5344CB8AC3E}">
        <p14:creationId xmlns:p14="http://schemas.microsoft.com/office/powerpoint/2010/main" val="1710792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迷则邪胜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不明悟，被阴所迷，则汝阿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难必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为魔子，成就魔人。如摩登伽，殊为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眇劣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，彼唯咒汝，破佛律仪，八万行中，只毁一戒，心清净故，尚未沦溺。此乃隳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huī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觉全身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如宰臣家，忽逢籍没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宛转零落，无可哀救。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魔成功扰乱修行人的内因在于修行人不觉悟，被阴境所迷。迷则邪胜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憨山云：此言</a:t>
            </a:r>
            <a:r>
              <a:rPr lang="zh-CN" altLang="en-US" dirty="0">
                <a:latin typeface="+mn-ea"/>
              </a:rPr>
              <a:t>邪不胜正也。魔依</a:t>
            </a:r>
            <a:r>
              <a:rPr lang="zh-CN" altLang="en-US" dirty="0" smtClean="0">
                <a:latin typeface="+mn-ea"/>
              </a:rPr>
              <a:t>幽暗，定</a:t>
            </a:r>
            <a:r>
              <a:rPr lang="zh-CN" altLang="en-US" dirty="0">
                <a:latin typeface="+mn-ea"/>
              </a:rPr>
              <a:t>心虚</a:t>
            </a:r>
            <a:r>
              <a:rPr lang="zh-CN" altLang="en-US" dirty="0" smtClean="0">
                <a:latin typeface="+mn-ea"/>
              </a:rPr>
              <a:t>明，故</a:t>
            </a:r>
            <a:r>
              <a:rPr lang="zh-CN" altLang="en-US" dirty="0">
                <a:latin typeface="+mn-ea"/>
              </a:rPr>
              <a:t>如吹光割</a:t>
            </a:r>
            <a:r>
              <a:rPr lang="zh-CN" altLang="en-US" dirty="0" smtClean="0">
                <a:latin typeface="+mn-ea"/>
              </a:rPr>
              <a:t>水，明暗</a:t>
            </a:r>
            <a:r>
              <a:rPr lang="zh-CN" altLang="en-US" dirty="0">
                <a:latin typeface="+mn-ea"/>
              </a:rPr>
              <a:t>二</a:t>
            </a:r>
            <a:r>
              <a:rPr lang="zh-CN" altLang="en-US" dirty="0" smtClean="0">
                <a:latin typeface="+mn-ea"/>
              </a:rPr>
              <a:t>相，了</a:t>
            </a:r>
            <a:r>
              <a:rPr lang="zh-CN" altLang="en-US" dirty="0">
                <a:latin typeface="+mn-ea"/>
              </a:rPr>
              <a:t>不相</a:t>
            </a:r>
            <a:r>
              <a:rPr lang="zh-CN" altLang="en-US" dirty="0" smtClean="0">
                <a:latin typeface="+mn-ea"/>
              </a:rPr>
              <a:t>及，故了</a:t>
            </a:r>
            <a:r>
              <a:rPr lang="zh-CN" altLang="en-US" dirty="0">
                <a:latin typeface="+mn-ea"/>
              </a:rPr>
              <a:t>不相触。明能破</a:t>
            </a:r>
            <a:r>
              <a:rPr lang="zh-CN" altLang="en-US" dirty="0" smtClean="0">
                <a:latin typeface="+mn-ea"/>
              </a:rPr>
              <a:t>暗，如</a:t>
            </a:r>
            <a:r>
              <a:rPr lang="zh-CN" altLang="en-US" dirty="0">
                <a:latin typeface="+mn-ea"/>
              </a:rPr>
              <a:t>汤消冰。是从</a:t>
            </a:r>
            <a:r>
              <a:rPr lang="zh-CN" altLang="en-US" dirty="0" smtClean="0">
                <a:latin typeface="+mn-ea"/>
              </a:rPr>
              <a:t>外来，故</a:t>
            </a:r>
            <a:r>
              <a:rPr lang="zh-CN" altLang="en-US" dirty="0">
                <a:latin typeface="+mn-ea"/>
              </a:rPr>
              <a:t>如客。邪不胜</a:t>
            </a:r>
            <a:r>
              <a:rPr lang="zh-CN" altLang="en-US" dirty="0" smtClean="0">
                <a:latin typeface="+mn-ea"/>
              </a:rPr>
              <a:t>正，故</a:t>
            </a:r>
            <a:r>
              <a:rPr lang="zh-CN" altLang="en-US" dirty="0">
                <a:latin typeface="+mn-ea"/>
              </a:rPr>
              <a:t>不能破坏。以汝心</a:t>
            </a:r>
            <a:r>
              <a:rPr lang="zh-CN" altLang="en-US" dirty="0" smtClean="0">
                <a:latin typeface="+mn-ea"/>
              </a:rPr>
              <a:t>迷，故</a:t>
            </a:r>
            <a:r>
              <a:rPr lang="zh-CN" altLang="en-US" dirty="0">
                <a:latin typeface="+mn-ea"/>
              </a:rPr>
              <a:t>彼得其便。但以禅那智</a:t>
            </a:r>
            <a:r>
              <a:rPr lang="zh-CN" altLang="en-US" dirty="0" smtClean="0">
                <a:latin typeface="+mn-ea"/>
              </a:rPr>
              <a:t>照，则</a:t>
            </a:r>
            <a:r>
              <a:rPr lang="zh-CN" altLang="en-US" dirty="0">
                <a:latin typeface="+mn-ea"/>
              </a:rPr>
              <a:t>魔自不容。定力愈</a:t>
            </a:r>
            <a:r>
              <a:rPr lang="zh-CN" altLang="en-US" dirty="0" smtClean="0">
                <a:latin typeface="+mn-ea"/>
              </a:rPr>
              <a:t>坚，则</a:t>
            </a:r>
            <a:r>
              <a:rPr lang="zh-CN" altLang="en-US" dirty="0">
                <a:latin typeface="+mn-ea"/>
              </a:rPr>
              <a:t>魔不能</a:t>
            </a:r>
            <a:r>
              <a:rPr lang="zh-CN" altLang="en-US" dirty="0" smtClean="0">
                <a:latin typeface="+mn-ea"/>
              </a:rPr>
              <a:t>扰，以</a:t>
            </a:r>
            <a:r>
              <a:rPr lang="zh-CN" altLang="en-US" dirty="0">
                <a:latin typeface="+mn-ea"/>
              </a:rPr>
              <a:t>悟则胜邪。若汝阴自迷</a:t>
            </a:r>
            <a:r>
              <a:rPr lang="zh-CN" altLang="en-US" dirty="0" smtClean="0">
                <a:latin typeface="+mn-ea"/>
              </a:rPr>
              <a:t>故，成就</a:t>
            </a:r>
            <a:r>
              <a:rPr lang="zh-CN" altLang="en-US" dirty="0">
                <a:latin typeface="+mn-ea"/>
              </a:rPr>
              <a:t>魔</a:t>
            </a:r>
            <a:r>
              <a:rPr lang="zh-CN" altLang="en-US" dirty="0" smtClean="0">
                <a:latin typeface="+mn-ea"/>
              </a:rPr>
              <a:t>事，以</a:t>
            </a:r>
            <a:r>
              <a:rPr lang="zh-CN" altLang="en-US" dirty="0">
                <a:latin typeface="+mn-ea"/>
              </a:rPr>
              <a:t>迷则邪</a:t>
            </a:r>
            <a:r>
              <a:rPr lang="zh-CN" altLang="en-US" dirty="0" smtClean="0">
                <a:latin typeface="+mn-ea"/>
              </a:rPr>
              <a:t>胜。且</a:t>
            </a:r>
            <a:r>
              <a:rPr lang="zh-CN" altLang="en-US" dirty="0">
                <a:latin typeface="+mn-ea"/>
              </a:rPr>
              <a:t>如摩登绝为眇</a:t>
            </a:r>
            <a:r>
              <a:rPr lang="zh-CN" altLang="en-US" dirty="0" smtClean="0">
                <a:latin typeface="+mn-ea"/>
              </a:rPr>
              <a:t>劣，彼</a:t>
            </a:r>
            <a:r>
              <a:rPr lang="zh-CN" altLang="en-US" dirty="0">
                <a:latin typeface="+mn-ea"/>
              </a:rPr>
              <a:t>假咒力犹但毁一</a:t>
            </a:r>
            <a:r>
              <a:rPr lang="zh-CN" altLang="en-US" dirty="0" smtClean="0">
                <a:latin typeface="+mn-ea"/>
              </a:rPr>
              <a:t>戒，况</a:t>
            </a:r>
            <a:r>
              <a:rPr lang="zh-CN" altLang="en-US" dirty="0">
                <a:latin typeface="+mn-ea"/>
              </a:rPr>
              <a:t>魔有大</a:t>
            </a:r>
            <a:r>
              <a:rPr lang="zh-CN" altLang="en-US" dirty="0" smtClean="0">
                <a:latin typeface="+mn-ea"/>
              </a:rPr>
              <a:t>神力，断</a:t>
            </a:r>
            <a:r>
              <a:rPr lang="zh-CN" altLang="en-US" dirty="0">
                <a:latin typeface="+mn-ea"/>
              </a:rPr>
              <a:t>灭法身慧</a:t>
            </a:r>
            <a:r>
              <a:rPr lang="zh-CN" altLang="en-US" dirty="0" smtClean="0">
                <a:latin typeface="+mn-ea"/>
              </a:rPr>
              <a:t>命，破</a:t>
            </a:r>
            <a:r>
              <a:rPr lang="zh-CN" altLang="en-US" dirty="0">
                <a:latin typeface="+mn-ea"/>
              </a:rPr>
              <a:t>法王家。固宜深</a:t>
            </a:r>
            <a:r>
              <a:rPr lang="zh-CN" altLang="en-US" dirty="0" smtClean="0">
                <a:latin typeface="+mn-ea"/>
              </a:rPr>
              <a:t>防，无</a:t>
            </a:r>
            <a:r>
              <a:rPr lang="zh-CN" altLang="en-US" dirty="0">
                <a:latin typeface="+mn-ea"/>
              </a:rPr>
              <a:t>令得便也。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935625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32403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蕅</a:t>
            </a:r>
            <a:r>
              <a:rPr lang="zh-CN" altLang="en-US" dirty="0"/>
              <a:t>益云：</a:t>
            </a:r>
            <a:r>
              <a:rPr lang="zh-CN" altLang="en-US" dirty="0">
                <a:solidFill>
                  <a:srgbClr val="FF0000"/>
                </a:solidFill>
              </a:rPr>
              <a:t>近则九生者，百年为一生，九百年后，正法将灭时也。多踰百世者，三十年为一世。三千年后，正属末法时也。呜呼，读经至此，而不痛哭流涕、抚昔伤今、思一振其颓风者，其真魔家眷属也已。</a:t>
            </a:r>
          </a:p>
        </p:txBody>
      </p:sp>
    </p:spTree>
    <p:extLst>
      <p:ext uri="{BB962C8B-B14F-4D97-AF65-F5344CB8AC3E}">
        <p14:creationId xmlns:p14="http://schemas.microsoft.com/office/powerpoint/2010/main" val="108028414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（四）明行阴境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、总示阴相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）结前想阴尽相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+mn-ea"/>
              </a:rPr>
              <a:t>　</a:t>
            </a:r>
            <a:r>
              <a:rPr lang="zh-CN" altLang="en-US" b="1" dirty="0" smtClean="0">
                <a:latin typeface="+mn-ea"/>
              </a:rPr>
              <a:t>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难，彼善男子修三摩提，想阴尽者，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是人平常梦想销灭，寤寐恒一，觉明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（圆明心体，名为“觉明”）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虚静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（离想浮动，故名“虚静”）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，犹如晴空，无复粗重前尘影事，观诸世间大地山河，如镜鉴明，来无所黏，过无踪迹，虚受照应，了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陈习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（长水：无始妄想习气全消。蕅益：了无前尘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落谢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影子。憨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：了无旧时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之习气），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唯一精真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彼善男子修三摩地，常住于自性本定中，想阴尽后，这人平常梦想消灭，寤时无想，常同寐时之</a:t>
            </a:r>
            <a:r>
              <a:rPr lang="zh-CN" altLang="en-US" dirty="0" smtClean="0">
                <a:latin typeface="+mn-ea"/>
              </a:rPr>
              <a:t>静</a:t>
            </a:r>
            <a:r>
              <a:rPr lang="zh-CN" altLang="en-US" dirty="0">
                <a:latin typeface="+mn-ea"/>
              </a:rPr>
              <a:t>；</a:t>
            </a:r>
            <a:r>
              <a:rPr lang="zh-CN" altLang="en-US" dirty="0" smtClean="0">
                <a:latin typeface="+mn-ea"/>
              </a:rPr>
              <a:t>寐</a:t>
            </a:r>
            <a:r>
              <a:rPr lang="zh-CN" altLang="en-US" dirty="0">
                <a:latin typeface="+mn-ea"/>
              </a:rPr>
              <a:t>时无梦，常同寤时之觉，其心清净恒</a:t>
            </a:r>
            <a:r>
              <a:rPr lang="zh-CN" altLang="en-US" dirty="0" smtClean="0">
                <a:latin typeface="+mn-ea"/>
              </a:rPr>
              <a:t>一，醒梦一如。</a:t>
            </a:r>
            <a:r>
              <a:rPr lang="zh-CN" altLang="en-US" dirty="0">
                <a:latin typeface="+mn-ea"/>
              </a:rPr>
              <a:t>本觉明心，清虚寂静，犹如晴朗的天空，</a:t>
            </a:r>
            <a:r>
              <a:rPr lang="zh-CN" altLang="en-US" dirty="0" smtClean="0">
                <a:latin typeface="+mn-ea"/>
              </a:rPr>
              <a:t>万里无云，</a:t>
            </a:r>
            <a:r>
              <a:rPr lang="zh-CN" altLang="en-US" dirty="0">
                <a:latin typeface="+mn-ea"/>
              </a:rPr>
              <a:t>再没有一切粗重的前尘影事。观诸一切世间的大地山河，如镜之照明，物来影现镜中，而镜无所粘着；物过影灭镜中，而镜无丝毫踪迹，不过虚受鉴照及反应影像而已，了然无有旧时之习气可得，唯一识精真体，湛然独存。</a:t>
            </a:r>
            <a:endParaRPr lang="zh-CN" altLang="en-US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882916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憨山云：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示想尽行现之相。昼为想</a:t>
            </a:r>
            <a:r>
              <a:rPr lang="zh-CN" altLang="en-US" dirty="0" smtClean="0">
                <a:solidFill>
                  <a:srgbClr val="FF0000"/>
                </a:solidFill>
              </a:rPr>
              <a:t>心，夜</a:t>
            </a:r>
            <a:r>
              <a:rPr lang="zh-CN" altLang="en-US" dirty="0">
                <a:solidFill>
                  <a:srgbClr val="FF0000"/>
                </a:solidFill>
              </a:rPr>
              <a:t>形诸</a:t>
            </a:r>
            <a:r>
              <a:rPr lang="zh-CN" altLang="en-US" dirty="0" smtClean="0">
                <a:solidFill>
                  <a:srgbClr val="FF0000"/>
                </a:solidFill>
              </a:rPr>
              <a:t>梦，故</a:t>
            </a:r>
            <a:r>
              <a:rPr lang="zh-CN" altLang="en-US" dirty="0">
                <a:solidFill>
                  <a:srgbClr val="FF0000"/>
                </a:solidFill>
              </a:rPr>
              <a:t>想消则梦</a:t>
            </a:r>
            <a:r>
              <a:rPr lang="zh-CN" altLang="en-US" dirty="0" smtClean="0">
                <a:solidFill>
                  <a:srgbClr val="FF0000"/>
                </a:solidFill>
              </a:rPr>
              <a:t>灭，是</a:t>
            </a:r>
            <a:r>
              <a:rPr lang="zh-CN" altLang="en-US" dirty="0">
                <a:solidFill>
                  <a:srgbClr val="FF0000"/>
                </a:solidFill>
              </a:rPr>
              <a:t>以寤寐恒一。心体本自圆</a:t>
            </a:r>
            <a:r>
              <a:rPr lang="zh-CN" altLang="en-US" dirty="0" smtClean="0">
                <a:solidFill>
                  <a:srgbClr val="FF0000"/>
                </a:solidFill>
              </a:rPr>
              <a:t>明，向</a:t>
            </a:r>
            <a:r>
              <a:rPr lang="zh-CN" altLang="en-US" dirty="0">
                <a:solidFill>
                  <a:srgbClr val="FF0000"/>
                </a:solidFill>
              </a:rPr>
              <a:t>为浮想烦恼覆</a:t>
            </a:r>
            <a:r>
              <a:rPr lang="zh-CN" altLang="en-US" dirty="0" smtClean="0">
                <a:solidFill>
                  <a:srgbClr val="FF0000"/>
                </a:solidFill>
              </a:rPr>
              <a:t>蔽，今</a:t>
            </a:r>
            <a:r>
              <a:rPr lang="zh-CN" altLang="en-US" dirty="0">
                <a:solidFill>
                  <a:srgbClr val="FF0000"/>
                </a:solidFill>
              </a:rPr>
              <a:t>想阴</a:t>
            </a:r>
            <a:r>
              <a:rPr lang="zh-CN" altLang="en-US" dirty="0" smtClean="0">
                <a:solidFill>
                  <a:srgbClr val="FF0000"/>
                </a:solidFill>
              </a:rPr>
              <a:t>尽，则</a:t>
            </a:r>
            <a:r>
              <a:rPr lang="zh-CN" altLang="en-US" dirty="0">
                <a:solidFill>
                  <a:srgbClr val="FF0000"/>
                </a:solidFill>
              </a:rPr>
              <a:t>圆明虚</a:t>
            </a:r>
            <a:r>
              <a:rPr lang="zh-CN" altLang="en-US" dirty="0" smtClean="0">
                <a:solidFill>
                  <a:srgbClr val="FF0000"/>
                </a:solidFill>
              </a:rPr>
              <a:t>静，犹如</a:t>
            </a:r>
            <a:r>
              <a:rPr lang="zh-CN" altLang="en-US" dirty="0">
                <a:solidFill>
                  <a:srgbClr val="FF0000"/>
                </a:solidFill>
              </a:rPr>
              <a:t>晴空。烦恼</a:t>
            </a:r>
            <a:r>
              <a:rPr lang="zh-CN" altLang="en-US" dirty="0" smtClean="0">
                <a:solidFill>
                  <a:srgbClr val="FF0000"/>
                </a:solidFill>
              </a:rPr>
              <a:t>消，则</a:t>
            </a:r>
            <a:r>
              <a:rPr lang="zh-CN" altLang="en-US" dirty="0">
                <a:solidFill>
                  <a:srgbClr val="FF0000"/>
                </a:solidFill>
              </a:rPr>
              <a:t>无粗重前尘影事。八识精明之</a:t>
            </a:r>
            <a:r>
              <a:rPr lang="zh-CN" altLang="en-US" dirty="0" smtClean="0">
                <a:solidFill>
                  <a:srgbClr val="FF0000"/>
                </a:solidFill>
              </a:rPr>
              <a:t>体，照</a:t>
            </a:r>
            <a:r>
              <a:rPr lang="zh-CN" altLang="en-US" dirty="0">
                <a:solidFill>
                  <a:srgbClr val="FF0000"/>
                </a:solidFill>
              </a:rPr>
              <a:t>诸世间山河</a:t>
            </a:r>
            <a:r>
              <a:rPr lang="zh-CN" altLang="en-US" dirty="0" smtClean="0">
                <a:solidFill>
                  <a:srgbClr val="FF0000"/>
                </a:solidFill>
              </a:rPr>
              <a:t>大地，但</a:t>
            </a:r>
            <a:r>
              <a:rPr lang="zh-CN" altLang="en-US" dirty="0">
                <a:solidFill>
                  <a:srgbClr val="FF0000"/>
                </a:solidFill>
              </a:rPr>
              <a:t>如镜</a:t>
            </a:r>
            <a:r>
              <a:rPr lang="zh-CN" altLang="en-US" dirty="0" smtClean="0">
                <a:solidFill>
                  <a:srgbClr val="FF0000"/>
                </a:solidFill>
              </a:rPr>
              <a:t>中，无</a:t>
            </a:r>
            <a:r>
              <a:rPr lang="zh-CN" altLang="en-US" dirty="0">
                <a:solidFill>
                  <a:srgbClr val="FF0000"/>
                </a:solidFill>
              </a:rPr>
              <a:t>别分析。只以六识妄想暗</a:t>
            </a:r>
            <a:r>
              <a:rPr lang="zh-CN" altLang="en-US" dirty="0" smtClean="0">
                <a:solidFill>
                  <a:srgbClr val="FF0000"/>
                </a:solidFill>
              </a:rPr>
              <a:t>蔽，故曰“想</a:t>
            </a:r>
            <a:r>
              <a:rPr lang="zh-CN" altLang="en-US" dirty="0">
                <a:solidFill>
                  <a:srgbClr val="FF0000"/>
                </a:solidFill>
              </a:rPr>
              <a:t>相为</a:t>
            </a:r>
            <a:r>
              <a:rPr lang="zh-CN" altLang="en-US" dirty="0" smtClean="0">
                <a:solidFill>
                  <a:srgbClr val="FF0000"/>
                </a:solidFill>
              </a:rPr>
              <a:t>尘，识</a:t>
            </a:r>
            <a:r>
              <a:rPr lang="zh-CN" altLang="en-US" dirty="0">
                <a:solidFill>
                  <a:srgbClr val="FF0000"/>
                </a:solidFill>
              </a:rPr>
              <a:t>情为</a:t>
            </a:r>
            <a:r>
              <a:rPr lang="zh-CN" altLang="en-US" dirty="0" smtClean="0">
                <a:solidFill>
                  <a:srgbClr val="FF0000"/>
                </a:solidFill>
              </a:rPr>
              <a:t>垢”，故</a:t>
            </a:r>
            <a:r>
              <a:rPr lang="zh-CN" altLang="en-US" dirty="0">
                <a:solidFill>
                  <a:srgbClr val="FF0000"/>
                </a:solidFill>
              </a:rPr>
              <a:t>不</a:t>
            </a:r>
            <a:r>
              <a:rPr lang="zh-CN" altLang="en-US" dirty="0" smtClean="0">
                <a:solidFill>
                  <a:srgbClr val="FF0000"/>
                </a:solidFill>
              </a:rPr>
              <a:t>明了；今</a:t>
            </a:r>
            <a:r>
              <a:rPr lang="zh-CN" altLang="en-US" dirty="0">
                <a:solidFill>
                  <a:srgbClr val="FF0000"/>
                </a:solidFill>
              </a:rPr>
              <a:t>想阴既</a:t>
            </a:r>
            <a:r>
              <a:rPr lang="zh-CN" altLang="en-US" dirty="0" smtClean="0">
                <a:solidFill>
                  <a:srgbClr val="FF0000"/>
                </a:solidFill>
              </a:rPr>
              <a:t>破，六</a:t>
            </a:r>
            <a:r>
              <a:rPr lang="zh-CN" altLang="en-US" dirty="0">
                <a:solidFill>
                  <a:srgbClr val="FF0000"/>
                </a:solidFill>
              </a:rPr>
              <a:t>识已</a:t>
            </a:r>
            <a:r>
              <a:rPr lang="zh-CN" altLang="en-US" dirty="0" smtClean="0">
                <a:solidFill>
                  <a:srgbClr val="FF0000"/>
                </a:solidFill>
              </a:rPr>
              <a:t>消，故</a:t>
            </a:r>
            <a:r>
              <a:rPr lang="zh-CN" altLang="en-US" dirty="0">
                <a:solidFill>
                  <a:srgbClr val="FF0000"/>
                </a:solidFill>
              </a:rPr>
              <a:t>虚明之</a:t>
            </a:r>
            <a:r>
              <a:rPr lang="zh-CN" altLang="en-US" dirty="0" smtClean="0">
                <a:solidFill>
                  <a:srgbClr val="FF0000"/>
                </a:solidFill>
              </a:rPr>
              <a:t>体，如</a:t>
            </a:r>
            <a:r>
              <a:rPr lang="zh-CN" altLang="en-US" dirty="0">
                <a:solidFill>
                  <a:srgbClr val="FF0000"/>
                </a:solidFill>
              </a:rPr>
              <a:t>镜鉴</a:t>
            </a:r>
            <a:r>
              <a:rPr lang="zh-CN" altLang="en-US" dirty="0" smtClean="0">
                <a:solidFill>
                  <a:srgbClr val="FF0000"/>
                </a:solidFill>
              </a:rPr>
              <a:t>照，不</a:t>
            </a:r>
            <a:r>
              <a:rPr lang="zh-CN" altLang="en-US" dirty="0">
                <a:solidFill>
                  <a:srgbClr val="FF0000"/>
                </a:solidFill>
              </a:rPr>
              <a:t>黏踪迹。虽有行阴生灭根</a:t>
            </a:r>
            <a:r>
              <a:rPr lang="zh-CN" altLang="en-US" dirty="0" smtClean="0">
                <a:solidFill>
                  <a:srgbClr val="FF0000"/>
                </a:solidFill>
              </a:rPr>
              <a:t>元，则</a:t>
            </a:r>
            <a:r>
              <a:rPr lang="zh-CN" altLang="en-US" dirty="0">
                <a:solidFill>
                  <a:srgbClr val="FF0000"/>
                </a:solidFill>
              </a:rPr>
              <a:t>无前六浮想习气可</a:t>
            </a:r>
            <a:r>
              <a:rPr lang="zh-CN" altLang="en-US" dirty="0" smtClean="0">
                <a:solidFill>
                  <a:srgbClr val="FF0000"/>
                </a:solidFill>
              </a:rPr>
              <a:t>入，故</a:t>
            </a:r>
            <a:r>
              <a:rPr lang="zh-CN" altLang="en-US" dirty="0">
                <a:solidFill>
                  <a:srgbClr val="FF0000"/>
                </a:solidFill>
              </a:rPr>
              <a:t>云了罔陈习。</a:t>
            </a:r>
            <a:r>
              <a:rPr lang="zh-CN" altLang="en-US" dirty="0" smtClean="0">
                <a:solidFill>
                  <a:srgbClr val="FF0000"/>
                </a:solidFill>
              </a:rPr>
              <a:t>了，绝也；罔，无也；陈，犹</a:t>
            </a:r>
            <a:r>
              <a:rPr lang="zh-CN" altLang="en-US" dirty="0">
                <a:solidFill>
                  <a:srgbClr val="FF0000"/>
                </a:solidFill>
              </a:rPr>
              <a:t>列</a:t>
            </a:r>
            <a:r>
              <a:rPr lang="zh-CN" altLang="en-US" dirty="0" smtClean="0">
                <a:solidFill>
                  <a:srgbClr val="FF0000"/>
                </a:solidFill>
              </a:rPr>
              <a:t>也，谓</a:t>
            </a:r>
            <a:r>
              <a:rPr lang="zh-CN" altLang="en-US" dirty="0">
                <a:solidFill>
                  <a:srgbClr val="FF0000"/>
                </a:solidFill>
              </a:rPr>
              <a:t>无习可</a:t>
            </a:r>
            <a:r>
              <a:rPr lang="zh-CN" altLang="en-US" dirty="0" smtClean="0">
                <a:solidFill>
                  <a:srgbClr val="FF0000"/>
                </a:solidFill>
              </a:rPr>
              <a:t>陈，故</a:t>
            </a:r>
            <a:r>
              <a:rPr lang="zh-CN" altLang="en-US" dirty="0">
                <a:solidFill>
                  <a:srgbClr val="FF0000"/>
                </a:solidFill>
              </a:rPr>
              <a:t>八识唯一精</a:t>
            </a:r>
            <a:r>
              <a:rPr lang="zh-CN" altLang="en-US" dirty="0" smtClean="0">
                <a:solidFill>
                  <a:srgbClr val="FF0000"/>
                </a:solidFill>
              </a:rPr>
              <a:t>真，而</a:t>
            </a:r>
            <a:r>
              <a:rPr lang="zh-CN" altLang="en-US" dirty="0">
                <a:solidFill>
                  <a:srgbClr val="FF0000"/>
                </a:solidFill>
              </a:rPr>
              <a:t>行阴微细生</a:t>
            </a:r>
            <a:r>
              <a:rPr lang="zh-CN" altLang="en-US" dirty="0" smtClean="0">
                <a:solidFill>
                  <a:srgbClr val="FF0000"/>
                </a:solidFill>
              </a:rPr>
              <a:t>灭，亦</a:t>
            </a:r>
            <a:r>
              <a:rPr lang="zh-CN" altLang="en-US" dirty="0">
                <a:solidFill>
                  <a:srgbClr val="FF0000"/>
                </a:solidFill>
              </a:rPr>
              <a:t>披露矣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0450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虚妄</a:t>
            </a:r>
            <a:r>
              <a:rPr lang="zh-CN" altLang="en-US" dirty="0"/>
              <a:t>五阴，皆以妄想为本，是故想阴一尽，则平常梦想销灭也。</a:t>
            </a:r>
            <a:r>
              <a:rPr lang="en-US" altLang="zh-CN" dirty="0"/>
              <a:t>《</a:t>
            </a:r>
            <a:r>
              <a:rPr lang="zh-CN" altLang="en-US" dirty="0"/>
              <a:t>金光明最胜王经</a:t>
            </a:r>
            <a:r>
              <a:rPr lang="en-US" altLang="zh-CN" dirty="0"/>
              <a:t>》</a:t>
            </a:r>
            <a:r>
              <a:rPr lang="zh-CN" altLang="en-US" dirty="0"/>
              <a:t>明十地菩萨，皆有梦兆，故知直至佛地，方名究竟觉者，但此梦想亦自不同。有六凡见思梦想，二乘能销灭之；有二乘尘沙梦想，菩萨能销灭之；有菩萨无明梦想，唯佛能销灭之。又有观行销灭，乃至究竟销灭之不同。若在利根，则一销一切销，根或不等，亦可非次第中说于次第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觉</a:t>
            </a:r>
            <a:r>
              <a:rPr lang="zh-CN" altLang="en-US" dirty="0"/>
              <a:t>明虚静，犹如晴空等，正前文</a:t>
            </a:r>
            <a:r>
              <a:rPr lang="zh-CN" altLang="en-US" dirty="0" smtClean="0"/>
              <a:t>所谓“于觉</a:t>
            </a:r>
            <a:r>
              <a:rPr lang="zh-CN" altLang="en-US" dirty="0"/>
              <a:t>明</a:t>
            </a:r>
            <a:r>
              <a:rPr lang="zh-CN" altLang="en-US" dirty="0" smtClean="0"/>
              <a:t>心，如</a:t>
            </a:r>
            <a:r>
              <a:rPr lang="zh-CN" altLang="en-US" dirty="0"/>
              <a:t>去</a:t>
            </a:r>
            <a:r>
              <a:rPr lang="zh-CN" altLang="en-US" dirty="0" smtClean="0"/>
              <a:t>尘垢”，乃“觉</a:t>
            </a:r>
            <a:r>
              <a:rPr lang="zh-CN" altLang="en-US" dirty="0"/>
              <a:t>所觉</a:t>
            </a:r>
            <a:r>
              <a:rPr lang="zh-CN" altLang="en-US" dirty="0" smtClean="0"/>
              <a:t>空”之</a:t>
            </a:r>
            <a:r>
              <a:rPr lang="zh-CN" altLang="en-US" dirty="0"/>
              <a:t>境界也。虚受照应者，虚而能受，如谷答响，照而能应，如镜写容。了罔陈习者，罔，无也，陈习，前尘落谢影子也。了无尘影，正如谷响镜容，来无所黏，过无踪迹也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见</a:t>
            </a:r>
            <a:r>
              <a:rPr lang="zh-CN" altLang="en-US" dirty="0"/>
              <a:t>思想阴尽，观同居世间了罔陈习，唯一真空；尘沙想阴尽，观方便世间了罔陈习，唯一妙有；无明想阴尽，观实报世间了罔陈习，唯一中道理谛。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900160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66936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寤</a:t>
            </a:r>
            <a:r>
              <a:rPr lang="zh-CN" altLang="en-US" dirty="0"/>
              <a:t>寐一者，虽有寤寐，以无想故，寤亦如寐，寐亦如寤，故云“恒一”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圆</a:t>
            </a:r>
            <a:r>
              <a:rPr lang="zh-CN" altLang="en-US" dirty="0"/>
              <a:t>明心体，名为“觉明”。离想浮动，故名“虚静”。“空”喻觉明。“晴”喻离想。“粗重”，即烦恼也，以想阴是烦恼浊故。“前尘影事”，即所想境。能想既亡，所想不立，故云“无复”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虽</a:t>
            </a:r>
            <a:r>
              <a:rPr lang="zh-CN" altLang="en-US" dirty="0"/>
              <a:t>有根识，缘诸境界，而不想象、系念在意，故如其镜，照物无迹，但虚受虚照，虚应而已。亦可如镜，照于光明，虽鉴无影，故云“虚受”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了</a:t>
            </a:r>
            <a:r>
              <a:rPr lang="zh-CN" altLang="en-US" dirty="0"/>
              <a:t>，毕竟也；罔，无也；陈，旧也；习，妄想也。毕竟无有无始妄习，唯有一灵真如性也。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又</a:t>
            </a:r>
            <a:r>
              <a:rPr lang="zh-CN" altLang="en-US" dirty="0"/>
              <a:t>，了谓了别，即诸识也。罔谓罔象。陈习谓无始种子也。唯一精真者，唯一识阴也。如下文云：“则湛了内，罔象虚无，微细精想，以对行阴，故云精真也。”显此行人，得想阴尽，唯识阴及行阴在；今此行阴又现披露，故名“识阴为精真”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174999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0397"/>
            <a:ext cx="9036496" cy="683760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6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）正示行阴区宇</a:t>
            </a:r>
            <a:endParaRPr lang="en-US" altLang="zh-CN" sz="26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 b="1" dirty="0">
                <a:latin typeface="+mn-ea"/>
              </a:rPr>
              <a:t>　  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生灭根元从此披露，见诸十方十二众生，毕殚其类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（长水：行阴是生灭元，以迁流造作故。想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尽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现，故云披露。毕殚其类者，殚，尽也，尽此十二类生，皆从行出，以行是业体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故）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。虽未通其各命由绪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（因未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见识阴区宇，故未通其各命由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绪。识阴为众生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因由别种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见同生基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（十二类众，皆以行阴为生灭之基，亦即十二类众之因果相续，依行阴而成，故行阴为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同分生基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。蕅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益：此行阴，乃十二类受生之本基，浮根尘究竟之枢穴，非此熠熠妄性，则十二类何由受生，浮根尘何由开合耶）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，犹如野马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（长水：日中所映水上浮游之气，亦名阳焰，望之似水，即之无实），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熠熠清扰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（清扰者，即此行阴扰动，生灭微细不停，以无想阴尘垢，故名清也）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，为浮根尘究竟枢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穴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（行阴为浮尘根身生灭流转的究竟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枢纽。枢，门转轴；穴，门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臼），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此则名为行阴区宇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10278047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一切生灭现象的根源从此披露</a:t>
            </a:r>
            <a:r>
              <a:rPr lang="zh-CN" altLang="en-US" dirty="0">
                <a:latin typeface="+mn-ea"/>
              </a:rPr>
              <a:t>，见诸十方十二类众生的生生灭灭，一一尽其种类。虽然还没有通达十二类众生，各各受命的源由头绪，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但见其同分生基</a:t>
            </a:r>
            <a:r>
              <a:rPr lang="zh-CN" altLang="en-US" dirty="0">
                <a:latin typeface="+mn-ea"/>
              </a:rPr>
              <a:t>，犹如田间游气，熠熠发光，清轻扰动，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为浮根四尘所成之根身流转变迁的究竟枢纽</a:t>
            </a:r>
            <a:r>
              <a:rPr lang="zh-CN" altLang="en-US" dirty="0">
                <a:latin typeface="+mn-ea"/>
              </a:rPr>
              <a:t>。这就名为行阴区宇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憨山云：</a:t>
            </a:r>
            <a:r>
              <a:rPr lang="zh-CN" altLang="en-US" dirty="0" smtClean="0">
                <a:solidFill>
                  <a:srgbClr val="FF0000"/>
                </a:solidFill>
              </a:rPr>
              <a:t>行</a:t>
            </a:r>
            <a:r>
              <a:rPr lang="zh-CN" altLang="en-US" dirty="0">
                <a:solidFill>
                  <a:srgbClr val="FF0000"/>
                </a:solidFill>
              </a:rPr>
              <a:t>阴为同分生</a:t>
            </a:r>
            <a:r>
              <a:rPr lang="zh-CN" altLang="en-US" dirty="0" smtClean="0">
                <a:solidFill>
                  <a:srgbClr val="FF0000"/>
                </a:solidFill>
              </a:rPr>
              <a:t>基，想灭、行</a:t>
            </a:r>
            <a:r>
              <a:rPr lang="zh-CN" altLang="en-US" dirty="0">
                <a:solidFill>
                  <a:srgbClr val="FF0000"/>
                </a:solidFill>
              </a:rPr>
              <a:t>现</a:t>
            </a:r>
            <a:r>
              <a:rPr lang="zh-CN" altLang="en-US" dirty="0" smtClean="0">
                <a:solidFill>
                  <a:srgbClr val="FF0000"/>
                </a:solidFill>
              </a:rPr>
              <a:t>故，十二众生毕殚其</a:t>
            </a:r>
            <a:r>
              <a:rPr lang="zh-CN" altLang="en-US" dirty="0">
                <a:solidFill>
                  <a:srgbClr val="FF0000"/>
                </a:solidFill>
              </a:rPr>
              <a:t>类。</a:t>
            </a:r>
            <a:r>
              <a:rPr lang="zh-CN" altLang="en-US" dirty="0" smtClean="0"/>
              <a:t>殚，尽</a:t>
            </a:r>
            <a:r>
              <a:rPr lang="zh-CN" altLang="en-US" dirty="0"/>
              <a:t>也。</a:t>
            </a:r>
            <a:r>
              <a:rPr lang="zh-CN" altLang="en-US" dirty="0">
                <a:solidFill>
                  <a:srgbClr val="FF0000"/>
                </a:solidFill>
              </a:rPr>
              <a:t>各命由</a:t>
            </a:r>
            <a:r>
              <a:rPr lang="zh-CN" altLang="en-US" dirty="0" smtClean="0">
                <a:solidFill>
                  <a:srgbClr val="FF0000"/>
                </a:solidFill>
              </a:rPr>
              <a:t>绪，乃</a:t>
            </a:r>
            <a:r>
              <a:rPr lang="zh-CN" altLang="en-US" dirty="0">
                <a:solidFill>
                  <a:srgbClr val="FF0000"/>
                </a:solidFill>
              </a:rPr>
              <a:t>异熟</a:t>
            </a:r>
            <a:r>
              <a:rPr lang="zh-CN" altLang="en-US" dirty="0" smtClean="0">
                <a:solidFill>
                  <a:srgbClr val="FF0000"/>
                </a:solidFill>
              </a:rPr>
              <a:t>种子，其</a:t>
            </a:r>
            <a:r>
              <a:rPr lang="zh-CN" altLang="en-US" dirty="0">
                <a:solidFill>
                  <a:srgbClr val="FF0000"/>
                </a:solidFill>
              </a:rPr>
              <a:t>体深</a:t>
            </a:r>
            <a:r>
              <a:rPr lang="zh-CN" altLang="en-US" dirty="0" smtClean="0">
                <a:solidFill>
                  <a:srgbClr val="FF0000"/>
                </a:solidFill>
              </a:rPr>
              <a:t>细，故</a:t>
            </a:r>
            <a:r>
              <a:rPr lang="zh-CN" altLang="en-US" dirty="0">
                <a:solidFill>
                  <a:srgbClr val="FF0000"/>
                </a:solidFill>
              </a:rPr>
              <a:t>不能知。而同分生</a:t>
            </a:r>
            <a:r>
              <a:rPr lang="zh-CN" altLang="en-US" dirty="0" smtClean="0">
                <a:solidFill>
                  <a:srgbClr val="FF0000"/>
                </a:solidFill>
              </a:rPr>
              <a:t>基，正是</a:t>
            </a:r>
            <a:r>
              <a:rPr lang="zh-CN" altLang="en-US" dirty="0">
                <a:solidFill>
                  <a:srgbClr val="FF0000"/>
                </a:solidFill>
              </a:rPr>
              <a:t>行阴之</a:t>
            </a:r>
            <a:r>
              <a:rPr lang="zh-CN" altLang="en-US" dirty="0" smtClean="0">
                <a:solidFill>
                  <a:srgbClr val="FF0000"/>
                </a:solidFill>
              </a:rPr>
              <a:t>相，今</a:t>
            </a:r>
            <a:r>
              <a:rPr lang="zh-CN" altLang="en-US" dirty="0">
                <a:solidFill>
                  <a:srgbClr val="FF0000"/>
                </a:solidFill>
              </a:rPr>
              <a:t>已</a:t>
            </a:r>
            <a:r>
              <a:rPr lang="zh-CN" altLang="en-US" dirty="0" smtClean="0">
                <a:solidFill>
                  <a:srgbClr val="FF0000"/>
                </a:solidFill>
              </a:rPr>
              <a:t>披露，故</a:t>
            </a:r>
            <a:r>
              <a:rPr lang="zh-CN" altLang="en-US" dirty="0">
                <a:solidFill>
                  <a:srgbClr val="FF0000"/>
                </a:solidFill>
              </a:rPr>
              <a:t>如</a:t>
            </a:r>
            <a:r>
              <a:rPr lang="zh-CN" altLang="en-US" dirty="0" smtClean="0">
                <a:solidFill>
                  <a:srgbClr val="FF0000"/>
                </a:solidFill>
              </a:rPr>
              <a:t>野马，熠熠</a:t>
            </a:r>
            <a:r>
              <a:rPr lang="zh-CN" altLang="en-US" dirty="0">
                <a:solidFill>
                  <a:srgbClr val="FF0000"/>
                </a:solidFill>
              </a:rPr>
              <a:t>清扰。</a:t>
            </a:r>
            <a:r>
              <a:rPr lang="zh-CN" altLang="en-US" dirty="0" smtClean="0"/>
              <a:t>野马，泽</a:t>
            </a:r>
            <a:r>
              <a:rPr lang="zh-CN" altLang="en-US" dirty="0"/>
              <a:t>中阳焰也。熠即闪烁之状。清</a:t>
            </a:r>
            <a:r>
              <a:rPr lang="zh-CN" altLang="en-US" dirty="0" smtClean="0"/>
              <a:t>扰，行</a:t>
            </a:r>
            <a:r>
              <a:rPr lang="zh-CN" altLang="en-US" dirty="0"/>
              <a:t>阴之相</a:t>
            </a:r>
            <a:r>
              <a:rPr lang="zh-CN" altLang="en-US" dirty="0" smtClean="0"/>
              <a:t>也，已</a:t>
            </a:r>
            <a:r>
              <a:rPr lang="zh-CN" altLang="en-US" dirty="0"/>
              <a:t>离想阴</a:t>
            </a:r>
            <a:r>
              <a:rPr lang="zh-CN" altLang="en-US" dirty="0" smtClean="0"/>
              <a:t>粗重，故</a:t>
            </a:r>
            <a:r>
              <a:rPr lang="zh-CN" altLang="en-US" dirty="0"/>
              <a:t>云清扰。外浮根</a:t>
            </a:r>
            <a:r>
              <a:rPr lang="zh-CN" altLang="en-US" dirty="0" smtClean="0"/>
              <a:t>尘，依</a:t>
            </a:r>
            <a:r>
              <a:rPr lang="zh-CN" altLang="en-US" dirty="0"/>
              <a:t>为机</a:t>
            </a:r>
            <a:r>
              <a:rPr lang="zh-CN" altLang="en-US" dirty="0" smtClean="0"/>
              <a:t>纽，故</a:t>
            </a:r>
            <a:r>
              <a:rPr lang="zh-CN" altLang="en-US" dirty="0"/>
              <a:t>云枢穴。</a:t>
            </a:r>
            <a:r>
              <a:rPr lang="zh-CN" altLang="en-US" dirty="0" smtClean="0"/>
              <a:t>枢，门转轴；穴，门</a:t>
            </a:r>
            <a:r>
              <a:rPr lang="zh-CN" altLang="en-US" dirty="0"/>
              <a:t>臼也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835480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迁流</a:t>
            </a:r>
            <a:r>
              <a:rPr lang="zh-CN" altLang="en-US" dirty="0"/>
              <a:t>造作，名之为行，即是分段、变易二种生死之根元也。今于观行位中，想心既伏，故行阴境界，从此披露。然犹未见识阴区宇，故未通其各命由绪。而只此行阴，乃十二类受生之本基，浮根尘究竟之枢穴，非此熠熠妄性，则十二类何由受生，浮根尘何由开合耶？</a:t>
            </a:r>
          </a:p>
          <a:p>
            <a:pPr marL="0" indent="0">
              <a:buNone/>
            </a:pPr>
            <a:r>
              <a:rPr lang="zh-CN" altLang="en-US" dirty="0" smtClean="0"/>
              <a:t>         殚</a:t>
            </a:r>
            <a:r>
              <a:rPr lang="zh-CN" altLang="en-US" dirty="0"/>
              <a:t>，尽也。由绪，来历也。野马，日中所映水上浮游之气，亦名阳焰，望之似水，即之无实。行阴亦尔，无实性也。</a:t>
            </a:r>
          </a:p>
          <a:p>
            <a:pPr marL="0" indent="0">
              <a:buNone/>
            </a:pPr>
            <a:r>
              <a:rPr lang="zh-CN" altLang="en-US" dirty="0" smtClean="0"/>
              <a:t>          枢</a:t>
            </a:r>
            <a:r>
              <a:rPr lang="zh-CN" altLang="en-US" dirty="0"/>
              <a:t>者，门轴。穴者，停轴之处。由枢穴故，门得开合。由行阴故，根尘妄有生灭也。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15329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行</a:t>
            </a:r>
            <a:r>
              <a:rPr lang="zh-CN" altLang="en-US" dirty="0"/>
              <a:t>阴是生灭元，以迁流造作故。想尽行现，故云披露。毕殚其类者，殚，尽也，尽此十二类生，皆从行出，以行是业体故。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未</a:t>
            </a:r>
            <a:r>
              <a:rPr lang="zh-CN" altLang="en-US" dirty="0"/>
              <a:t>通各命者，虽已了知十二类生，总从行出，而未知众生别种；在识阴中，此即本识业苦种子，是众生各别性命因由端绪也。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见</a:t>
            </a:r>
            <a:r>
              <a:rPr lang="zh-CN" altLang="en-US" dirty="0"/>
              <a:t>同生基者，同分生基，即行阴也，十二品类，同以行阴为其基本。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犹如</a:t>
            </a:r>
            <a:r>
              <a:rPr lang="zh-CN" altLang="en-US" dirty="0"/>
              <a:t>野马者，尘合阳气，鼓而为之。熠熠，即光起闪烁，喻生灭也。清扰者，即此行阴扰动，生灭微细不停，以无想阴尘垢，故名清也。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“</a:t>
            </a:r>
            <a:r>
              <a:rPr lang="zh-CN" altLang="en-US" dirty="0"/>
              <a:t>为浮根尘，究竟枢穴”者，门簨（音</a:t>
            </a:r>
            <a:r>
              <a:rPr lang="en-US" altLang="zh-CN" dirty="0" err="1"/>
              <a:t>sǔn</a:t>
            </a:r>
            <a:r>
              <a:rPr lang="zh-CN" altLang="en-US" dirty="0"/>
              <a:t>）曰枢，门臼曰穴，此皆动转之要处也。根尘生灭，皆以行阴为机纽处。了知此者，正在行阴，故云区宇。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94640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）悬示行阴尽相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若此清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扰、熠熠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元性，性入元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（旋七识之清扰性，复归于第八识之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。长水：行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阴若尽，迁流性澄，归一藏识，名“入元澄”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澄元习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（长水：观行增胜，能纯生灭根元习气，令其不动，归一识阴，犹如澄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水。蕅益：一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澄元习者，指识阴言。既称元澄，复名元习者，以其含藏一切习气种子，犹属真常流注。后文所谓“此湛非真，如急流水，望如恬静”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如波澜灭，化为澄水，名行阴尽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（以行阴乃八识体上生灭之相，故云元性。八识为湛渊之体，唯一精明，故曰澄曰一。今行阴复归元性，则八识了无生灭，故性入元澄。如水无波澜，唯一止水，名行阴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是人则能超众生浊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711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二、别明境发之相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（一）明色阴境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、总示阴相   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）牒示圆通正行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难当知，汝坐道场，销落诸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念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以湛旋其虚妄，灭生伏、还元觉。于一切时，不起妄念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其念若尽，则诸离念一切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精明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得元明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地心，与离念之因地真心相应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动静不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移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入流亡所，动静二相了然不生。根尘不偶，不被一切外境所转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忆忘如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由澄诸念，分别稍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寂，故云忆忘如一。谓行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住坐卧，打成一片，不因外界动静之相而移易，或忆或忘，悉皆如一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当住此处，入三摩地。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967734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）结示本惟妄想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观其所由，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幽隐妄想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以为其本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（七识乃八识之见分，幽深难知，故云幽隐。长水：行阴生灭，微细难觉，故名幽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隐）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按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zh-CN" dirty="0"/>
              <a:t>若此轻清扰动</a:t>
            </a:r>
            <a:r>
              <a:rPr lang="zh-CN" altLang="en-US" dirty="0"/>
              <a:t>、</a:t>
            </a:r>
            <a:r>
              <a:rPr lang="zh-CN" altLang="zh-CN" dirty="0"/>
              <a:t>熠熠生灭之根源体性（第七识），因定力转深，其性入于本源澄净的第八识海中；一旦澄清，则第七识本源之种子习气，如同波澜息灭一般，化为澄清无浪的流水，至此即名为行阴尽</a:t>
            </a:r>
            <a:r>
              <a:rPr lang="zh-CN" altLang="en-US" dirty="0"/>
              <a:t>。此</a:t>
            </a:r>
            <a:r>
              <a:rPr lang="zh-CN" altLang="zh-CN" dirty="0"/>
              <a:t>人即能超越众生浊。再来回观行阴的来由，原来是幽微隐密的妄想，以为其根本</a:t>
            </a:r>
            <a:r>
              <a:rPr lang="zh-CN" altLang="en-US" dirty="0"/>
              <a:t>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989362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长</a:t>
            </a:r>
            <a:r>
              <a:rPr lang="zh-CN" altLang="en-US" dirty="0" smtClean="0"/>
              <a:t>水：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性入元澄者，行阴若尽，迁流性澄，归一藏识，名“入元澄”。经云“藏识海常住”也。以观行增胜，能纯生灭根元习气，令其不动，归一识阴，犹如澄水也。以行是众生迁流业性故，此若尽，即超众生浊也。行阴生灭，微细难觉，故名幽隐</a:t>
            </a:r>
            <a:r>
              <a:rPr lang="zh-CN" altLang="en-US" dirty="0" smtClean="0"/>
              <a:t>。</a:t>
            </a:r>
            <a:endParaRPr lang="en-US" altLang="zh-CN" b="1" dirty="0" smtClean="0"/>
          </a:p>
          <a:p>
            <a:pPr marL="0" indent="0">
              <a:lnSpc>
                <a:spcPct val="110000"/>
              </a:lnSpc>
              <a:buNone/>
            </a:pPr>
            <a:endParaRPr lang="en-US" altLang="zh-CN" b="1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/>
              <a:t>憨山：        </a:t>
            </a:r>
            <a:endParaRPr lang="en-US" altLang="zh-CN" b="1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此</a:t>
            </a:r>
            <a:r>
              <a:rPr lang="zh-CN" altLang="en-US" dirty="0"/>
              <a:t>预示行尽之相也。以行阴乃八识体上生灭之</a:t>
            </a:r>
            <a:r>
              <a:rPr lang="zh-CN" altLang="en-US" dirty="0" smtClean="0"/>
              <a:t>相，故</a:t>
            </a:r>
            <a:r>
              <a:rPr lang="zh-CN" altLang="en-US" dirty="0"/>
              <a:t>云元性。八识为湛渊之</a:t>
            </a:r>
            <a:r>
              <a:rPr lang="zh-CN" altLang="en-US" dirty="0" smtClean="0"/>
              <a:t>体，唯一精明，故</a:t>
            </a:r>
            <a:r>
              <a:rPr lang="zh-CN" altLang="en-US" dirty="0"/>
              <a:t>曰澄曰一。今行阴复归元</a:t>
            </a:r>
            <a:r>
              <a:rPr lang="zh-CN" altLang="en-US" dirty="0" smtClean="0"/>
              <a:t>性，则</a:t>
            </a:r>
            <a:r>
              <a:rPr lang="zh-CN" altLang="en-US" dirty="0"/>
              <a:t>八识了无生</a:t>
            </a:r>
            <a:r>
              <a:rPr lang="zh-CN" altLang="en-US" dirty="0" smtClean="0"/>
              <a:t>灭，故</a:t>
            </a:r>
            <a:r>
              <a:rPr lang="zh-CN" altLang="en-US" dirty="0"/>
              <a:t>性入元澄。如水无</a:t>
            </a:r>
            <a:r>
              <a:rPr lang="zh-CN" altLang="en-US" dirty="0" smtClean="0"/>
              <a:t>波澜，唯一</a:t>
            </a:r>
            <a:r>
              <a:rPr lang="zh-CN" altLang="en-US" dirty="0"/>
              <a:t>止</a:t>
            </a:r>
            <a:r>
              <a:rPr lang="zh-CN" altLang="en-US" dirty="0" smtClean="0"/>
              <a:t>水，名</a:t>
            </a:r>
            <a:r>
              <a:rPr lang="zh-CN" altLang="en-US" dirty="0"/>
              <a:t>行阴灭。以众生</a:t>
            </a:r>
            <a:r>
              <a:rPr lang="zh-CN" altLang="en-US" dirty="0" smtClean="0"/>
              <a:t>浊，依</a:t>
            </a:r>
            <a:r>
              <a:rPr lang="zh-CN" altLang="en-US" dirty="0"/>
              <a:t>行阴</a:t>
            </a:r>
            <a:r>
              <a:rPr lang="zh-CN" altLang="en-US" dirty="0" smtClean="0"/>
              <a:t>有，行</a:t>
            </a:r>
            <a:r>
              <a:rPr lang="zh-CN" altLang="en-US" dirty="0"/>
              <a:t>阴既</a:t>
            </a:r>
            <a:r>
              <a:rPr lang="zh-CN" altLang="en-US" dirty="0" smtClean="0"/>
              <a:t>灭，故</a:t>
            </a:r>
            <a:r>
              <a:rPr lang="zh-CN" altLang="en-US" dirty="0"/>
              <a:t>能超之。此阴所以不尽</a:t>
            </a:r>
            <a:r>
              <a:rPr lang="zh-CN" altLang="en-US" dirty="0" smtClean="0"/>
              <a:t>者，以</a:t>
            </a:r>
            <a:r>
              <a:rPr lang="zh-CN" altLang="en-US" dirty="0"/>
              <a:t>幽隐妄想而为其本也。七识乃八识之见</a:t>
            </a:r>
            <a:r>
              <a:rPr lang="zh-CN" altLang="en-US" dirty="0" smtClean="0"/>
              <a:t>分，幽深</a:t>
            </a:r>
            <a:r>
              <a:rPr lang="zh-CN" altLang="en-US" dirty="0"/>
              <a:t>难</a:t>
            </a:r>
            <a:r>
              <a:rPr lang="zh-CN" altLang="en-US" dirty="0" smtClean="0"/>
              <a:t>知，故</a:t>
            </a:r>
            <a:r>
              <a:rPr lang="zh-CN" altLang="en-US" dirty="0"/>
              <a:t>云罔</a:t>
            </a:r>
            <a:r>
              <a:rPr lang="zh-CN" altLang="en-US" dirty="0" smtClean="0"/>
              <a:t>隐。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631901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33670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言</a:t>
            </a:r>
            <a:r>
              <a:rPr lang="zh-CN" altLang="en-US" dirty="0"/>
              <a:t>此清扰熠熠不停之元性，若销其性，入于本澄之体，惟一澄湛之元习，譬如波澜既灭，化为澄水。此</a:t>
            </a:r>
            <a:r>
              <a:rPr lang="zh-CN" altLang="en-US" dirty="0" smtClean="0"/>
              <a:t>则“空</a:t>
            </a:r>
            <a:r>
              <a:rPr lang="zh-CN" altLang="en-US" dirty="0"/>
              <a:t>所空灭，生灭既灭，寂灭现</a:t>
            </a:r>
            <a:r>
              <a:rPr lang="zh-CN" altLang="en-US" dirty="0" smtClean="0"/>
              <a:t>前”，</a:t>
            </a:r>
            <a:r>
              <a:rPr lang="zh-CN" altLang="en-US" dirty="0"/>
              <a:t>是故名行阴尽而超众生浊也。</a:t>
            </a:r>
          </a:p>
          <a:p>
            <a:pPr marL="0" indent="0">
              <a:buNone/>
            </a:pPr>
            <a:r>
              <a:rPr lang="zh-CN" altLang="en-US" dirty="0" smtClean="0"/>
              <a:t>         九</a:t>
            </a:r>
            <a:r>
              <a:rPr lang="zh-CN" altLang="en-US" dirty="0"/>
              <a:t>界六即，具如圆通中释。一澄元习者，指识阴言。</a:t>
            </a:r>
            <a:r>
              <a:rPr lang="zh-CN" altLang="en-US" dirty="0">
                <a:solidFill>
                  <a:srgbClr val="FF0000"/>
                </a:solidFill>
              </a:rPr>
              <a:t>既称元澄，复名元习者，以其含藏一切习气种子，犹属真常流注。后文所谓“此湛非真，如急流水，望如恬静”也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    行</a:t>
            </a:r>
            <a:r>
              <a:rPr lang="zh-CN" altLang="en-US" dirty="0"/>
              <a:t>阴之</a:t>
            </a:r>
            <a:r>
              <a:rPr lang="zh-CN" altLang="en-US" dirty="0" smtClean="0"/>
              <a:t>相，甚为</a:t>
            </a:r>
            <a:r>
              <a:rPr lang="zh-CN" altLang="en-US" dirty="0"/>
              <a:t>幽隐，而此幽隐，但是妄想所成而已，岂更有他本哉！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457847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32"/>
            <a:ext cx="8784976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zh-CN" altLang="en-US" dirty="0" smtClean="0"/>
              <a:t>破想入行之后，凡夫外道不知有第八阿赖耶识，于微细生灭（真常流注）之妄想境界，不能透过，执为实有，于是，禅那狂慧顿发，于世界万物之起源、生灭、有限无限等，产生空有、断常等种种二边之邪见。此为外道邪见魔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世间诸外道二边邪见，皆以禅定功夫作基础，皆因于此行阴境界，不能如实觉破，而起种种错误计度。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5257810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）二无因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本无因、末无因，认一切为自然，无有改移，否定因果轮回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4400" dirty="0"/>
              <a:t>         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阿难当知，是得正知奢摩他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中诸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善男子，凝明正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（观慧坚住，念想不起），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十类天魔不得其便，方得精研穷生类本，于本类中生元露者，观彼幽清圆扰动元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（蕅益：观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行得力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，想阴已破，不起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十种妄想贪求，故十魔不能候其便也。从此精研，穷究十二类生之本，则生灭根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元便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得披露，故得观于幽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清、圆扰、动元之行阴。动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元，即指行阴为群动之元。此之行阴境界难可了知，故名为幽；非是粗重前尘，故名为清；同分生基，互含互具，故名为圆；于真常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中，妄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有流注，故名为扰也），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于圆元中起计度者，是人坠入二无因论：</a:t>
            </a:r>
            <a:endParaRPr lang="en-US" altLang="zh-CN" sz="4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4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一者是人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见本无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（因迷于行阴，不知有识阴，谓十方众生，八万劫来，无因自有。此则否定因果轮回）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何以故？是人既得生机全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破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（行阴现前，十二类生之生机，因而全露），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乘于眼根八百功德，见八万劫所有众生，业流湾环，死此生彼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，只见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众生轮回其处，八万劫外，冥无所观，便作是解：此等世间十方众生，八万劫来无因自有。由此计度，亡正遍知，堕落外道，惑菩提性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：行阴现前，于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此推穷，生类之本，唯一行阴，幽隐清虚，以为一切生灭之元。今既披露，此外更无众生之本，便执世间无因而起，以不知善恶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因由、差别种子，在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识阴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故）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4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二者是人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见末无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（因不知有第八识因果种子，谓十方众生，八万劫来，人永远生人，鸟永远生鸟，不改别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类。前既不改，后亦不易，自然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如是。此亦否定因果轮回）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何以故？是人于生既见其根，知人生人，悟鸟生鸟，乌从来黑，鹄从来白，人天本竖，畜生本横，白非洗成，黑非染造，从八万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劫，无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复改移，今尽此形，亦复如是。而我本来不见菩提，云何更有成菩提事？当知今日一切物象，皆本无因。由此计度，亡正遍知，堕落外道，惑菩提性。</a:t>
            </a:r>
            <a:endParaRPr lang="en-US" altLang="zh-CN" sz="4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4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是则名为第一外道，立无因论。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639385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 憨山云：此</a:t>
            </a:r>
            <a:r>
              <a:rPr lang="zh-CN" altLang="en-US" dirty="0"/>
              <a:t>示行阴第一妄计二无因也。此先标其名。定慧坚</a:t>
            </a:r>
            <a:r>
              <a:rPr lang="zh-CN" altLang="en-US" dirty="0" smtClean="0"/>
              <a:t>住，故</a:t>
            </a:r>
            <a:r>
              <a:rPr lang="zh-CN" altLang="en-US" dirty="0"/>
              <a:t>云凝明正</a:t>
            </a:r>
            <a:r>
              <a:rPr lang="zh-CN" altLang="en-US" dirty="0" smtClean="0"/>
              <a:t>心，此</a:t>
            </a:r>
            <a:r>
              <a:rPr lang="zh-CN" altLang="en-US" dirty="0"/>
              <a:t>想灭之</a:t>
            </a:r>
            <a:r>
              <a:rPr lang="zh-CN" altLang="en-US" dirty="0" smtClean="0"/>
              <a:t>相，天</a:t>
            </a:r>
            <a:r>
              <a:rPr lang="zh-CN" altLang="en-US" dirty="0"/>
              <a:t>魔依想阴</a:t>
            </a:r>
            <a:r>
              <a:rPr lang="zh-CN" altLang="en-US" dirty="0" smtClean="0"/>
              <a:t>有。行</a:t>
            </a:r>
            <a:r>
              <a:rPr lang="zh-CN" altLang="en-US" dirty="0"/>
              <a:t>阴乃见魔也。想阴既</a:t>
            </a:r>
            <a:r>
              <a:rPr lang="zh-CN" altLang="en-US" dirty="0" smtClean="0"/>
              <a:t>消，便</a:t>
            </a:r>
            <a:r>
              <a:rPr lang="zh-CN" altLang="en-US" dirty="0"/>
              <a:t>得精研行</a:t>
            </a:r>
            <a:r>
              <a:rPr lang="zh-CN" altLang="en-US" dirty="0" smtClean="0"/>
              <a:t>阴，穷</a:t>
            </a:r>
            <a:r>
              <a:rPr lang="zh-CN" altLang="en-US" dirty="0"/>
              <a:t>生类本矣。行阴已</a:t>
            </a:r>
            <a:r>
              <a:rPr lang="zh-CN" altLang="en-US" dirty="0" smtClean="0"/>
              <a:t>现，则</a:t>
            </a:r>
            <a:r>
              <a:rPr lang="zh-CN" altLang="en-US" dirty="0"/>
              <a:t>生元已露。然此生</a:t>
            </a:r>
            <a:r>
              <a:rPr lang="zh-CN" altLang="en-US" dirty="0" smtClean="0"/>
              <a:t>元，通</a:t>
            </a:r>
            <a:r>
              <a:rPr lang="zh-CN" altLang="en-US" dirty="0"/>
              <a:t>依七</a:t>
            </a:r>
            <a:r>
              <a:rPr lang="zh-CN" altLang="en-US" dirty="0" smtClean="0"/>
              <a:t>识，故</a:t>
            </a:r>
            <a:r>
              <a:rPr lang="zh-CN" altLang="en-US" dirty="0"/>
              <a:t>云圆元。以但见行</a:t>
            </a:r>
            <a:r>
              <a:rPr lang="zh-CN" altLang="en-US" dirty="0" smtClean="0"/>
              <a:t>阴，就</a:t>
            </a:r>
            <a:r>
              <a:rPr lang="zh-CN" altLang="en-US" dirty="0"/>
              <a:t>起妄计</a:t>
            </a:r>
            <a:r>
              <a:rPr lang="zh-CN" altLang="en-US" dirty="0" smtClean="0"/>
              <a:t>者，则</a:t>
            </a:r>
            <a:r>
              <a:rPr lang="zh-CN" altLang="en-US" dirty="0"/>
              <a:t>堕二无因论。是知西天</a:t>
            </a:r>
            <a:r>
              <a:rPr lang="zh-CN" altLang="en-US" dirty="0" smtClean="0"/>
              <a:t>外道，皆</a:t>
            </a:r>
            <a:r>
              <a:rPr lang="zh-CN" altLang="en-US" dirty="0"/>
              <a:t>有禅定</a:t>
            </a:r>
            <a:r>
              <a:rPr lang="zh-CN" altLang="en-US" dirty="0" smtClean="0"/>
              <a:t>工夫，但</a:t>
            </a:r>
            <a:r>
              <a:rPr lang="zh-CN" altLang="en-US" dirty="0"/>
              <a:t>不知八</a:t>
            </a:r>
            <a:r>
              <a:rPr lang="zh-CN" altLang="en-US" dirty="0" smtClean="0"/>
              <a:t>识，故</a:t>
            </a:r>
            <a:r>
              <a:rPr lang="zh-CN" altLang="en-US" dirty="0"/>
              <a:t>起妄计耳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示本无因也。是</a:t>
            </a:r>
            <a:r>
              <a:rPr lang="zh-CN" altLang="en-US" dirty="0" smtClean="0"/>
              <a:t>人，指</a:t>
            </a:r>
            <a:r>
              <a:rPr lang="zh-CN" altLang="en-US" dirty="0"/>
              <a:t>修禅行人也。以行阴现</a:t>
            </a:r>
            <a:r>
              <a:rPr lang="zh-CN" altLang="en-US" dirty="0" smtClean="0"/>
              <a:t>前，生</a:t>
            </a:r>
            <a:r>
              <a:rPr lang="zh-CN" altLang="en-US" dirty="0"/>
              <a:t>元</a:t>
            </a:r>
            <a:r>
              <a:rPr lang="zh-CN" altLang="en-US" dirty="0" smtClean="0"/>
              <a:t>披露，故</a:t>
            </a:r>
            <a:r>
              <a:rPr lang="zh-CN" altLang="en-US" dirty="0"/>
              <a:t>云生机全破。乃乘眼根八百</a:t>
            </a:r>
            <a:r>
              <a:rPr lang="zh-CN" altLang="en-US" dirty="0" smtClean="0"/>
              <a:t>功德，但见</a:t>
            </a:r>
            <a:r>
              <a:rPr lang="zh-CN" altLang="en-US" dirty="0"/>
              <a:t>八万劫</a:t>
            </a:r>
            <a:r>
              <a:rPr lang="zh-CN" altLang="en-US" dirty="0" smtClean="0"/>
              <a:t>来，其中</a:t>
            </a:r>
            <a:r>
              <a:rPr lang="zh-CN" altLang="en-US" dirty="0"/>
              <a:t>众生业</a:t>
            </a:r>
            <a:r>
              <a:rPr lang="zh-CN" altLang="en-US" dirty="0" smtClean="0"/>
              <a:t>流，湾</a:t>
            </a:r>
            <a:r>
              <a:rPr lang="zh-CN" altLang="en-US" dirty="0"/>
              <a:t>环</a:t>
            </a:r>
            <a:r>
              <a:rPr lang="zh-CN" altLang="en-US" dirty="0" smtClean="0"/>
              <a:t>委曲，轮回</a:t>
            </a:r>
            <a:r>
              <a:rPr lang="zh-CN" altLang="en-US" dirty="0"/>
              <a:t>生死之</a:t>
            </a:r>
            <a:r>
              <a:rPr lang="zh-CN" altLang="en-US" dirty="0" smtClean="0"/>
              <a:t>状，一一</a:t>
            </a:r>
            <a:r>
              <a:rPr lang="zh-CN" altLang="en-US" dirty="0"/>
              <a:t>了知。而八万劫</a:t>
            </a:r>
            <a:r>
              <a:rPr lang="zh-CN" altLang="en-US" dirty="0" smtClean="0"/>
              <a:t>前，冥</a:t>
            </a:r>
            <a:r>
              <a:rPr lang="zh-CN" altLang="en-US" dirty="0"/>
              <a:t>然莫辩。故妄计</a:t>
            </a:r>
            <a:r>
              <a:rPr lang="zh-CN" altLang="en-US" dirty="0" smtClean="0"/>
              <a:t>众生，从</a:t>
            </a:r>
            <a:r>
              <a:rPr lang="zh-CN" altLang="en-US" dirty="0"/>
              <a:t>八万劫</a:t>
            </a:r>
            <a:r>
              <a:rPr lang="zh-CN" altLang="en-US" dirty="0" smtClean="0"/>
              <a:t>来，无</a:t>
            </a:r>
            <a:r>
              <a:rPr lang="zh-CN" altLang="en-US" dirty="0"/>
              <a:t>因自</a:t>
            </a:r>
            <a:r>
              <a:rPr lang="zh-CN" altLang="en-US" dirty="0" smtClean="0"/>
              <a:t>有，以</a:t>
            </a:r>
            <a:r>
              <a:rPr lang="zh-CN" altLang="en-US" dirty="0"/>
              <a:t>未见藏识中异熟</a:t>
            </a:r>
            <a:r>
              <a:rPr lang="zh-CN" altLang="en-US" dirty="0" smtClean="0"/>
              <a:t>种子，故</a:t>
            </a:r>
            <a:r>
              <a:rPr lang="zh-CN" altLang="en-US" dirty="0"/>
              <a:t>妄计众生本来无因。故堕</a:t>
            </a:r>
            <a:r>
              <a:rPr lang="zh-CN" altLang="en-US" dirty="0" smtClean="0"/>
              <a:t>外道，惑</a:t>
            </a:r>
            <a:r>
              <a:rPr lang="zh-CN" altLang="en-US" dirty="0"/>
              <a:t>菩提性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示末无因也。是人以定研</a:t>
            </a:r>
            <a:r>
              <a:rPr lang="zh-CN" altLang="en-US" dirty="0" smtClean="0"/>
              <a:t>穷，既</a:t>
            </a:r>
            <a:r>
              <a:rPr lang="zh-CN" altLang="en-US" dirty="0"/>
              <a:t>见生之根</a:t>
            </a:r>
            <a:r>
              <a:rPr lang="zh-CN" altLang="en-US" dirty="0" smtClean="0"/>
              <a:t>元，则</a:t>
            </a:r>
            <a:r>
              <a:rPr lang="zh-CN" altLang="en-US" dirty="0"/>
              <a:t>见人物</a:t>
            </a:r>
            <a:r>
              <a:rPr lang="zh-CN" altLang="en-US" dirty="0" smtClean="0"/>
              <a:t>有生，受</a:t>
            </a:r>
            <a:r>
              <a:rPr lang="zh-CN" altLang="en-US" dirty="0"/>
              <a:t>形之</a:t>
            </a:r>
            <a:r>
              <a:rPr lang="zh-CN" altLang="en-US" dirty="0" smtClean="0"/>
              <a:t>始，八万</a:t>
            </a:r>
            <a:r>
              <a:rPr lang="zh-CN" altLang="en-US" dirty="0"/>
              <a:t>劫</a:t>
            </a:r>
            <a:r>
              <a:rPr lang="zh-CN" altLang="en-US" dirty="0" smtClean="0"/>
              <a:t>来，无</a:t>
            </a:r>
            <a:r>
              <a:rPr lang="zh-CN" altLang="en-US" dirty="0"/>
              <a:t>复</a:t>
            </a:r>
            <a:r>
              <a:rPr lang="zh-CN" altLang="en-US" dirty="0" smtClean="0"/>
              <a:t>改易，妄</a:t>
            </a:r>
            <a:r>
              <a:rPr lang="zh-CN" altLang="en-US" dirty="0"/>
              <a:t>谓前既不</a:t>
            </a:r>
            <a:r>
              <a:rPr lang="zh-CN" altLang="en-US" dirty="0" smtClean="0"/>
              <a:t>改，而后</a:t>
            </a:r>
            <a:r>
              <a:rPr lang="zh-CN" altLang="en-US" dirty="0"/>
              <a:t>亦</a:t>
            </a:r>
            <a:r>
              <a:rPr lang="zh-CN" altLang="en-US" dirty="0" smtClean="0"/>
              <a:t>不易，谓</a:t>
            </a:r>
            <a:r>
              <a:rPr lang="zh-CN" altLang="en-US" dirty="0"/>
              <a:t>人定</a:t>
            </a:r>
            <a:r>
              <a:rPr lang="zh-CN" altLang="en-US" dirty="0" smtClean="0"/>
              <a:t>生人，鸟</a:t>
            </a:r>
            <a:r>
              <a:rPr lang="zh-CN" altLang="en-US" dirty="0"/>
              <a:t>定生</a:t>
            </a:r>
            <a:r>
              <a:rPr lang="zh-CN" altLang="en-US" dirty="0" smtClean="0"/>
              <a:t>鸟，不</a:t>
            </a:r>
            <a:r>
              <a:rPr lang="zh-CN" altLang="en-US" dirty="0"/>
              <a:t>改别类。以我本不见有</a:t>
            </a:r>
            <a:r>
              <a:rPr lang="zh-CN" altLang="en-US" dirty="0" smtClean="0"/>
              <a:t>菩提，云</a:t>
            </a:r>
            <a:r>
              <a:rPr lang="zh-CN" altLang="en-US" dirty="0"/>
              <a:t>何末后更有成菩提</a:t>
            </a:r>
            <a:r>
              <a:rPr lang="zh-CN" altLang="en-US" dirty="0" smtClean="0"/>
              <a:t>事？由</a:t>
            </a:r>
            <a:r>
              <a:rPr lang="zh-CN" altLang="en-US" dirty="0"/>
              <a:t>执本无</a:t>
            </a:r>
            <a:r>
              <a:rPr lang="zh-CN" altLang="en-US" dirty="0" smtClean="0"/>
              <a:t>因故，执</a:t>
            </a:r>
            <a:r>
              <a:rPr lang="zh-CN" altLang="en-US" dirty="0"/>
              <a:t>末亦无</a:t>
            </a:r>
            <a:r>
              <a:rPr lang="zh-CN" altLang="en-US" dirty="0" smtClean="0"/>
              <a:t>因，故</a:t>
            </a:r>
            <a:r>
              <a:rPr lang="zh-CN" altLang="en-US" dirty="0"/>
              <a:t>结云皆本无</a:t>
            </a:r>
            <a:r>
              <a:rPr lang="zh-CN" altLang="en-US" dirty="0" smtClean="0"/>
              <a:t>因，且</a:t>
            </a:r>
            <a:r>
              <a:rPr lang="zh-CN" altLang="en-US" dirty="0"/>
              <a:t>以末</a:t>
            </a:r>
            <a:r>
              <a:rPr lang="zh-CN" altLang="en-US" dirty="0" smtClean="0"/>
              <a:t>因，又</a:t>
            </a:r>
            <a:r>
              <a:rPr lang="zh-CN" altLang="en-US" dirty="0"/>
              <a:t>为后因之本也。</a:t>
            </a:r>
          </a:p>
        </p:txBody>
      </p:sp>
    </p:spTree>
    <p:extLst>
      <p:ext uri="{BB962C8B-B14F-4D97-AF65-F5344CB8AC3E}">
        <p14:creationId xmlns:p14="http://schemas.microsoft.com/office/powerpoint/2010/main" val="15366378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蕅益云：初</a:t>
            </a:r>
            <a:r>
              <a:rPr lang="zh-CN" altLang="en-US" dirty="0"/>
              <a:t>言凝明正心者，即是观行得力，不起十种妄想贪求，故十魔不能候其便也。从此精研，穷究十二类生之本，则生灭根元便得披露，故得观于幽清圆扰动元，但不应于此圆元</a:t>
            </a:r>
            <a:r>
              <a:rPr lang="zh-CN" altLang="en-US" dirty="0" smtClean="0"/>
              <a:t>境界，横生</a:t>
            </a:r>
            <a:r>
              <a:rPr lang="zh-CN" altLang="en-US" dirty="0"/>
              <a:t>计度耳。动元，即指行阴为群动之元。此之行阴境界难可了知，故名为</a:t>
            </a:r>
            <a:r>
              <a:rPr lang="zh-CN" altLang="en-US" dirty="0" smtClean="0"/>
              <a:t>幽；非</a:t>
            </a:r>
            <a:r>
              <a:rPr lang="zh-CN" altLang="en-US" dirty="0"/>
              <a:t>是粗重前尘，故名为</a:t>
            </a:r>
            <a:r>
              <a:rPr lang="zh-CN" altLang="en-US" dirty="0" smtClean="0"/>
              <a:t>清；同</a:t>
            </a:r>
            <a:r>
              <a:rPr lang="zh-CN" altLang="en-US" dirty="0"/>
              <a:t>分生基，互含互具，故名为</a:t>
            </a:r>
            <a:r>
              <a:rPr lang="zh-CN" altLang="en-US" dirty="0" smtClean="0"/>
              <a:t>圆；于</a:t>
            </a:r>
            <a:r>
              <a:rPr lang="zh-CN" altLang="en-US" dirty="0"/>
              <a:t>真常中妄有流注，故名为扰也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外道</a:t>
            </a:r>
            <a:r>
              <a:rPr lang="zh-CN" altLang="en-US" dirty="0"/>
              <a:t>本劫本见十八见中，自有无因而出之二见：一则从无想来，自谓本无今有；一则捷疾观察，妄谓无因而有。今之行人，本为修正遍</a:t>
            </a:r>
            <a:r>
              <a:rPr lang="zh-CN" altLang="en-US" dirty="0" smtClean="0"/>
              <a:t>知、趣</a:t>
            </a:r>
            <a:r>
              <a:rPr lang="zh-CN" altLang="en-US" dirty="0"/>
              <a:t>菩提果，但由妄起计度，误墬其中，故曰亡正遍知，惑菩提性也。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生机</a:t>
            </a:r>
            <a:r>
              <a:rPr lang="zh-CN" altLang="en-US" dirty="0"/>
              <a:t>全破者，观行破也。乘眼根八百</a:t>
            </a:r>
            <a:r>
              <a:rPr lang="zh-CN" altLang="en-US" dirty="0" smtClean="0"/>
              <a:t>功德，能</a:t>
            </a:r>
            <a:r>
              <a:rPr lang="zh-CN" altLang="en-US" dirty="0"/>
              <a:t>见八万劫者，圆观力强也。本无因者，约业名本，又来处名本。末无因者，约象名末，又当果名末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此</a:t>
            </a:r>
            <a:r>
              <a:rPr lang="zh-CN" altLang="en-US" dirty="0"/>
              <a:t>于止观十境中，即属见境，而见境依于行阴，行阴本于幽隐妄想，故今搜示根原，备明妄相，令真修者不堕其中。</a:t>
            </a:r>
          </a:p>
        </p:txBody>
      </p:sp>
    </p:spTree>
    <p:extLst>
      <p:ext uri="{BB962C8B-B14F-4D97-AF65-F5344CB8AC3E}">
        <p14:creationId xmlns:p14="http://schemas.microsoft.com/office/powerpoint/2010/main" val="145862176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长水云：止</a:t>
            </a:r>
            <a:r>
              <a:rPr lang="zh-CN" altLang="en-US" dirty="0"/>
              <a:t>观增胜，想念不起，故云凝明正心。欲界爱染不生，故云魔不得便。于此推穷，生类之本，唯一行阴，幽隐清虚，以为一切生灭之元。今既披露，此外更无众生之本，便执世间无因而起，以不知善恶因由差别种子在识阴故。即外道论因此而有，皆修行至此，邪慧忽生，名为见发，非是本来别有外道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生</a:t>
            </a:r>
            <a:r>
              <a:rPr lang="zh-CN" altLang="en-US" dirty="0"/>
              <a:t>基全破，行阴现也。八百功德，谓由定力，发其眼根本分功德，百倍增胜，乘此通力，见八万劫众生，死此生彼；过此不知，亦是行阴势力尽处。不知识阴生因种子，无明所熏，感果差别。以不知故，便执本来无因而有，如见飞鸟远不及处，便谓为无。以眼根取尘，本唯八百，世间通力不越于此；若出世通，过此无碍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以</a:t>
            </a:r>
            <a:r>
              <a:rPr lang="zh-CN" altLang="en-US" dirty="0"/>
              <a:t>本无因故，末亦如是。八万劫前不见菩提，八万劫后亦复如是，以见本无，末亦无也。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知</a:t>
            </a:r>
            <a:r>
              <a:rPr lang="zh-CN" altLang="en-US" dirty="0"/>
              <a:t>人生人等者，人只生人，无因生鸟；鸟只生鸟，无因生人。此皆不知新造异业，感异类生，故成此执。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841694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）四遍常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难，是三摩中诸善男子，凝明正心，魔不得便，穷生类本，观彼幽清常扰动元，于圆常中起计度者，是人坠入四遍常论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是人穷心境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性二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处无因，修习能知二万劫中，十方众生所有生灭，咸皆循环，不曾散失，计以为常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（知二万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中众生生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灭循环而体不散失，以不出生灭，故计为常）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   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二者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是人穷四大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元、四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常住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（不知四大乃第八识之相分，执为心外之实有，为众生、世界生起之体），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修习能知四万劫中，十方众生所有生灭，咸皆体恒，不曾散失，计以为常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（四大乃八识相分，今八识未破，故四大未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消，故认为众生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皆以四大为体，四大常而众生亦常矣）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者是人穷尽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六根、末那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（第七识）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、执受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（第八识）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心意识中本元由处，性常恒故，修习能知八万劫中，一切众生循环不失，本来常住，穷不失性，计以为常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者是人既尽想元，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无流止运转，生灭想心今已永灭，理中自然成不生灭，因心所度，计以为常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计常，亡正遍知，堕落外道，惑菩提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性。是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则名为第二外道，立圆常论。</a:t>
            </a:r>
          </a:p>
        </p:txBody>
      </p:sp>
    </p:spTree>
    <p:extLst>
      <p:ext uri="{BB962C8B-B14F-4D97-AF65-F5344CB8AC3E}">
        <p14:creationId xmlns:p14="http://schemas.microsoft.com/office/powerpoint/2010/main" val="3725001193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示行阴第二计四遍常也。以行</a:t>
            </a:r>
            <a:r>
              <a:rPr lang="zh-CN" altLang="en-US" dirty="0" smtClean="0"/>
              <a:t>阴，乃</a:t>
            </a:r>
            <a:r>
              <a:rPr lang="zh-CN" altLang="en-US" dirty="0"/>
              <a:t>八识体中微细生灭之相。今以定力研</a:t>
            </a:r>
            <a:r>
              <a:rPr lang="zh-CN" altLang="en-US" dirty="0" smtClean="0"/>
              <a:t>穷，以</a:t>
            </a:r>
            <a:r>
              <a:rPr lang="zh-CN" altLang="en-US" dirty="0"/>
              <a:t>见生灭相续</a:t>
            </a:r>
            <a:r>
              <a:rPr lang="zh-CN" altLang="en-US" dirty="0" smtClean="0"/>
              <a:t>不断，故</a:t>
            </a:r>
            <a:r>
              <a:rPr lang="zh-CN" altLang="en-US" dirty="0"/>
              <a:t>於圆常</a:t>
            </a:r>
            <a:r>
              <a:rPr lang="zh-CN" altLang="en-US" dirty="0" smtClean="0"/>
              <a:t>中，起</a:t>
            </a:r>
            <a:r>
              <a:rPr lang="zh-CN" altLang="en-US" dirty="0"/>
              <a:t>四遍常</a:t>
            </a:r>
            <a:r>
              <a:rPr lang="zh-CN" altLang="en-US" dirty="0" smtClean="0"/>
              <a:t>论，实</a:t>
            </a:r>
            <a:r>
              <a:rPr lang="zh-CN" altLang="en-US" dirty="0"/>
              <a:t>妄计也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示初遍常计也。以行人於禅定</a:t>
            </a:r>
            <a:r>
              <a:rPr lang="zh-CN" altLang="en-US" dirty="0" smtClean="0"/>
              <a:t>中，穷</a:t>
            </a:r>
            <a:r>
              <a:rPr lang="zh-CN" altLang="en-US" dirty="0"/>
              <a:t>心境二</a:t>
            </a:r>
            <a:r>
              <a:rPr lang="zh-CN" altLang="en-US" dirty="0" smtClean="0"/>
              <a:t>法故，能</a:t>
            </a:r>
            <a:r>
              <a:rPr lang="zh-CN" altLang="en-US" dirty="0"/>
              <a:t>执至二万劫中</a:t>
            </a:r>
            <a:r>
              <a:rPr lang="zh-CN" altLang="en-US" dirty="0" smtClean="0"/>
              <a:t>众生，生</a:t>
            </a:r>
            <a:r>
              <a:rPr lang="zh-CN" altLang="en-US" dirty="0"/>
              <a:t>灭循环而体不</a:t>
            </a:r>
            <a:r>
              <a:rPr lang="zh-CN" altLang="en-US" dirty="0" smtClean="0"/>
              <a:t>散失，以</a:t>
            </a:r>
            <a:r>
              <a:rPr lang="zh-CN" altLang="en-US" dirty="0"/>
              <a:t>不出生</a:t>
            </a:r>
            <a:r>
              <a:rPr lang="zh-CN" altLang="en-US" dirty="0" smtClean="0"/>
              <a:t>灭，故</a:t>
            </a:r>
            <a:r>
              <a:rPr lang="zh-CN" altLang="en-US" dirty="0"/>
              <a:t>计为常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示二遍常计也。以行人定</a:t>
            </a:r>
            <a:r>
              <a:rPr lang="zh-CN" altLang="en-US" dirty="0" smtClean="0"/>
              <a:t>中，但</a:t>
            </a:r>
            <a:r>
              <a:rPr lang="zh-CN" altLang="en-US" dirty="0"/>
              <a:t>观四大性</a:t>
            </a:r>
            <a:r>
              <a:rPr lang="zh-CN" altLang="en-US" dirty="0" smtClean="0"/>
              <a:t>故，能</a:t>
            </a:r>
            <a:r>
              <a:rPr lang="zh-CN" altLang="en-US" dirty="0"/>
              <a:t>知四万劫中</a:t>
            </a:r>
            <a:r>
              <a:rPr lang="zh-CN" altLang="en-US" dirty="0" smtClean="0"/>
              <a:t>众生，生</a:t>
            </a:r>
            <a:r>
              <a:rPr lang="zh-CN" altLang="en-US" dirty="0"/>
              <a:t>灭体常。以四大乃八识相</a:t>
            </a:r>
            <a:r>
              <a:rPr lang="zh-CN" altLang="en-US" dirty="0" smtClean="0"/>
              <a:t>分，今</a:t>
            </a:r>
            <a:r>
              <a:rPr lang="zh-CN" altLang="en-US" dirty="0"/>
              <a:t>八识未</a:t>
            </a:r>
            <a:r>
              <a:rPr lang="zh-CN" altLang="en-US" dirty="0" smtClean="0"/>
              <a:t>破，故</a:t>
            </a:r>
            <a:r>
              <a:rPr lang="zh-CN" altLang="en-US" dirty="0"/>
              <a:t>四大未消。众生皆以四大为</a:t>
            </a:r>
            <a:r>
              <a:rPr lang="zh-CN" altLang="en-US" dirty="0" smtClean="0"/>
              <a:t>体，四</a:t>
            </a:r>
            <a:r>
              <a:rPr lang="zh-CN" altLang="en-US" dirty="0"/>
              <a:t>大常而众生亦常矣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示三遍常计也。梵云讫栗瑟吒</a:t>
            </a:r>
            <a:r>
              <a:rPr lang="zh-CN" altLang="en-US" dirty="0" smtClean="0"/>
              <a:t>耶末那，此</a:t>
            </a:r>
            <a:r>
              <a:rPr lang="zh-CN" altLang="en-US" dirty="0"/>
              <a:t>云染污</a:t>
            </a:r>
            <a:r>
              <a:rPr lang="zh-CN" altLang="en-US" dirty="0" smtClean="0"/>
              <a:t>意，乃</a:t>
            </a:r>
            <a:r>
              <a:rPr lang="zh-CN" altLang="en-US" dirty="0"/>
              <a:t>七识也。执</a:t>
            </a:r>
            <a:r>
              <a:rPr lang="zh-CN" altLang="en-US" dirty="0" smtClean="0"/>
              <a:t>受者，乃</a:t>
            </a:r>
            <a:r>
              <a:rPr lang="zh-CN" altLang="en-US" dirty="0"/>
              <a:t>八识也。今行人以定力研穷</a:t>
            </a:r>
            <a:r>
              <a:rPr lang="zh-CN" altLang="en-US" dirty="0" smtClean="0"/>
              <a:t>六根，以至</a:t>
            </a:r>
            <a:r>
              <a:rPr lang="zh-CN" altLang="en-US" dirty="0"/>
              <a:t>末</a:t>
            </a:r>
            <a:r>
              <a:rPr lang="zh-CN" altLang="en-US" dirty="0" smtClean="0"/>
              <a:t>那。执受者，通</a:t>
            </a:r>
            <a:r>
              <a:rPr lang="zh-CN" altLang="en-US" dirty="0"/>
              <a:t>言八</a:t>
            </a:r>
            <a:r>
              <a:rPr lang="zh-CN" altLang="en-US" dirty="0" smtClean="0"/>
              <a:t>识，故</a:t>
            </a:r>
            <a:r>
              <a:rPr lang="zh-CN" altLang="en-US" dirty="0"/>
              <a:t>云心意识</a:t>
            </a:r>
            <a:r>
              <a:rPr lang="zh-CN" altLang="en-US" dirty="0" smtClean="0"/>
              <a:t>中，本元</a:t>
            </a:r>
            <a:r>
              <a:rPr lang="zh-CN" altLang="en-US" dirty="0"/>
              <a:t>由处。至此行虽未</a:t>
            </a:r>
            <a:r>
              <a:rPr lang="zh-CN" altLang="en-US" dirty="0" smtClean="0"/>
              <a:t>尽，而</a:t>
            </a:r>
            <a:r>
              <a:rPr lang="zh-CN" altLang="en-US" dirty="0"/>
              <a:t>识性已</a:t>
            </a:r>
            <a:r>
              <a:rPr lang="zh-CN" altLang="en-US" dirty="0" smtClean="0"/>
              <a:t>显，故</a:t>
            </a:r>
            <a:r>
              <a:rPr lang="zh-CN" altLang="en-US" dirty="0"/>
              <a:t>云性恒常处。故能知八万劫</a:t>
            </a:r>
            <a:r>
              <a:rPr lang="zh-CN" altLang="en-US" dirty="0" smtClean="0"/>
              <a:t>中，众生</a:t>
            </a:r>
            <a:r>
              <a:rPr lang="zh-CN" altLang="en-US" dirty="0"/>
              <a:t>本来常住。以众生各各皆具八</a:t>
            </a:r>
            <a:r>
              <a:rPr lang="zh-CN" altLang="en-US" dirty="0" smtClean="0"/>
              <a:t>识，以</a:t>
            </a:r>
            <a:r>
              <a:rPr lang="zh-CN" altLang="en-US" dirty="0"/>
              <a:t>八识体常而众生亦常</a:t>
            </a:r>
            <a:r>
              <a:rPr lang="zh-CN" altLang="en-US" dirty="0" smtClean="0"/>
              <a:t>矣，以</a:t>
            </a:r>
            <a:r>
              <a:rPr lang="zh-CN" altLang="en-US" dirty="0"/>
              <a:t>穷不失性故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示四遍常计也。生理乃行阴也。行人定</a:t>
            </a:r>
            <a:r>
              <a:rPr lang="zh-CN" altLang="en-US" dirty="0" smtClean="0"/>
              <a:t>中，一向</a:t>
            </a:r>
            <a:r>
              <a:rPr lang="zh-CN" altLang="en-US" dirty="0"/>
              <a:t>但穷</a:t>
            </a:r>
            <a:r>
              <a:rPr lang="zh-CN" altLang="en-US" dirty="0" smtClean="0"/>
              <a:t>妄想，只</a:t>
            </a:r>
            <a:r>
              <a:rPr lang="zh-CN" altLang="en-US" dirty="0"/>
              <a:t>为流止生灭。今粗浮想阴已</a:t>
            </a:r>
            <a:r>
              <a:rPr lang="zh-CN" altLang="en-US" dirty="0" smtClean="0"/>
              <a:t>灭，而</a:t>
            </a:r>
            <a:r>
              <a:rPr lang="zh-CN" altLang="en-US" dirty="0"/>
              <a:t>微细行阴一类相续</a:t>
            </a:r>
            <a:r>
              <a:rPr lang="zh-CN" altLang="en-US" dirty="0" smtClean="0"/>
              <a:t>不断，故</a:t>
            </a:r>
            <a:r>
              <a:rPr lang="zh-CN" altLang="en-US" dirty="0"/>
              <a:t>妄谓生灭已</a:t>
            </a:r>
            <a:r>
              <a:rPr lang="zh-CN" altLang="en-US" dirty="0" smtClean="0"/>
              <a:t>灭，则</a:t>
            </a:r>
            <a:r>
              <a:rPr lang="zh-CN" altLang="en-US" dirty="0"/>
              <a:t>此行阴自然成不生灭</a:t>
            </a:r>
            <a:r>
              <a:rPr lang="zh-CN" altLang="en-US" dirty="0" smtClean="0"/>
              <a:t>矣，乃</a:t>
            </a:r>
            <a:r>
              <a:rPr lang="zh-CN" altLang="en-US" dirty="0"/>
              <a:t>以生灭为不生</a:t>
            </a:r>
            <a:r>
              <a:rPr lang="zh-CN" altLang="en-US" dirty="0" smtClean="0"/>
              <a:t>灭，故</a:t>
            </a:r>
            <a:r>
              <a:rPr lang="zh-CN" altLang="en-US" dirty="0"/>
              <a:t>妄计为</a:t>
            </a:r>
            <a:r>
              <a:rPr lang="zh-CN" altLang="en-US" dirty="0" smtClean="0"/>
              <a:t>常，由此</a:t>
            </a:r>
            <a:r>
              <a:rPr lang="zh-CN" altLang="en-US" dirty="0"/>
              <a:t>忘失</a:t>
            </a:r>
            <a:r>
              <a:rPr lang="zh-CN" altLang="en-US" dirty="0" smtClean="0"/>
              <a:t>菩提，故</a:t>
            </a:r>
            <a:r>
              <a:rPr lang="zh-CN" altLang="en-US" dirty="0"/>
              <a:t>堕外道四圆常论也。</a:t>
            </a:r>
          </a:p>
        </p:txBody>
      </p:sp>
    </p:spTree>
    <p:extLst>
      <p:ext uri="{BB962C8B-B14F-4D97-AF65-F5344CB8AC3E}">
        <p14:creationId xmlns:p14="http://schemas.microsoft.com/office/powerpoint/2010/main" val="3629978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长水：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前</a:t>
            </a:r>
            <a:r>
              <a:rPr lang="zh-CN" altLang="en-US" dirty="0"/>
              <a:t>文“以湛旋其虚妄，灭生</a:t>
            </a:r>
            <a:r>
              <a:rPr lang="zh-CN" altLang="en-US" dirty="0" smtClean="0"/>
              <a:t>伏、还</a:t>
            </a:r>
            <a:r>
              <a:rPr lang="zh-CN" altLang="en-US" dirty="0"/>
              <a:t>元觉”，即此文云“消落诸念”等。</a:t>
            </a:r>
            <a:r>
              <a:rPr lang="en-US" altLang="zh-CN" dirty="0"/>
              <a:t>《</a:t>
            </a:r>
            <a:r>
              <a:rPr lang="zh-CN" altLang="en-US" dirty="0"/>
              <a:t>圆觉</a:t>
            </a:r>
            <a:r>
              <a:rPr lang="en-US" altLang="zh-CN" dirty="0"/>
              <a:t>》</a:t>
            </a:r>
            <a:r>
              <a:rPr lang="zh-CN" altLang="en-US" dirty="0"/>
              <a:t>亦云“于一切时，不起妄念”也。分别不起，故云“念尽”。</a:t>
            </a:r>
          </a:p>
          <a:p>
            <a:pPr marL="0" indent="0">
              <a:buNone/>
            </a:pPr>
            <a:r>
              <a:rPr lang="zh-CN" altLang="en-US" dirty="0" smtClean="0"/>
              <a:t>        “离念精明”</a:t>
            </a:r>
            <a:r>
              <a:rPr lang="zh-CN" altLang="en-US" dirty="0"/>
              <a:t>者，即前文云“得元明觉，无生灭性，为因地心”也。</a:t>
            </a:r>
          </a:p>
          <a:p>
            <a:pPr marL="0" indent="0">
              <a:buNone/>
            </a:pPr>
            <a:r>
              <a:rPr lang="zh-CN" altLang="en-US" dirty="0" smtClean="0"/>
              <a:t>       “动静”</a:t>
            </a:r>
            <a:r>
              <a:rPr lang="zh-CN" altLang="en-US" dirty="0"/>
              <a:t>下，释离念行相也。入流亡所，境不能随，故云“动静不移”。由澄诸念，分别稍寂，故云“忆忘如一”。</a:t>
            </a:r>
            <a:r>
              <a:rPr lang="en-US" altLang="zh-CN" dirty="0"/>
              <a:t>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即云“止一切境界相”，今经即云“消落诸念</a:t>
            </a:r>
            <a:r>
              <a:rPr lang="zh-CN" altLang="en-US" dirty="0" smtClean="0"/>
              <a:t>”、能</a:t>
            </a:r>
            <a:r>
              <a:rPr lang="zh-CN" altLang="en-US" dirty="0"/>
              <a:t>所二</a:t>
            </a:r>
            <a:r>
              <a:rPr lang="zh-CN" altLang="en-US" dirty="0" smtClean="0"/>
              <a:t>缘。经</a:t>
            </a:r>
            <a:r>
              <a:rPr lang="zh-CN" altLang="en-US" dirty="0"/>
              <a:t>论互举耳。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42127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95739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</a:t>
            </a:r>
            <a:r>
              <a:rPr lang="zh-CN" altLang="en-US" dirty="0"/>
              <a:t>益云：此之行阴，无始以来相续恒转，有似常住，故名圆常也。外道十八见中，有我及世间常四见，前三与此并同，第四名为捷疾相智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圆常者，行阴生灭，相续不失，故名常。由计四种，遍一切法，故名圆也。于胜定中，以心、境二法为所穷处。由是观成，知二万劫，十方众生，生灭循环，不曾散失，如水为冰，冰还成水。虽循环而体不失，故名为常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此人</a:t>
            </a:r>
            <a:r>
              <a:rPr lang="zh-CN" altLang="en-US" dirty="0"/>
              <a:t>观中，以四大为所观处。观成，能知四万劫中，众生生灭，咸皆体常。以众生皆以四大为体，四大既常，众生亦常，故无散失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梵</a:t>
            </a:r>
            <a:r>
              <a:rPr lang="zh-CN" altLang="en-US" dirty="0"/>
              <a:t>云“讫利瑟咤耶末那”，此云“染污意”。执受者，即第八识。穷此八识，性元是常。由是能知八万劫中，众生生灭，不断不散，以众生无不具有八种识故。八识既生灭不失，众生亦然，故名常也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生理</a:t>
            </a:r>
            <a:r>
              <a:rPr lang="zh-CN" altLang="en-US" dirty="0"/>
              <a:t>即行阴，以见想尽，想能运动，今已息故。运动既无，不生灭理，自然是行，此于生灭计不生灭，故执为常。</a:t>
            </a:r>
          </a:p>
        </p:txBody>
      </p:sp>
    </p:spTree>
    <p:extLst>
      <p:ext uri="{BB962C8B-B14F-4D97-AF65-F5344CB8AC3E}">
        <p14:creationId xmlns:p14="http://schemas.microsoft.com/office/powerpoint/2010/main" val="395578060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）一分常论</a:t>
            </a:r>
          </a:p>
          <a:p>
            <a:pPr marL="0" indent="0">
              <a:buNone/>
            </a:pPr>
            <a:r>
              <a:rPr lang="zh-CN" altLang="en-US" dirty="0" smtClean="0"/>
              <a:t>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三摩中诸善男子，坚凝正心，魔不得便，穷生类本，观彼幽清常扰动元，于自他中起计度者，是人坠入四颠倒见，一分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无常、一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分常论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七识执第八见分为我，故或执我能生他，则我常他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无常；或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执我从他生，则他常我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无常。故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云於自他中起计是一分常一分无常）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是人观妙明心遍十方界，湛然以为究竟神我，从是则计我遍十方，凝明不动，一切众生，于我心中自生自死，则我心性，名之为常，彼生灭者，真无常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（执第八识为神我，遍一切处，一切众生于我心中自生自灭，故神我常而众生无常）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二者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是人不观其心，遍观十方恒沙国土，见劫坏处，名为究竟无常种性，劫不坏处，名究竟常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十方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国土，见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坏处，名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究竟无常。劫不坏处名究竟常。此单观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他而论常、无常）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者是人别观我心，精细微密，犹如微尘，流转十方，性无移改，能令此身即生即灭，其不坏性，名我性常，一切死生从我流出，名无常性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人定中观自心微密，流转十方，性无改易，故称为我。今在色蕴之中，能令此身即生即灭，其不坏者，是我心性，名我性常。一切生死，从我流出，名无常性。此自他共观计自常他无常也）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者是人知想阴尽，见行阴流，行阴常流，计为常性，色受想等今已灭尽，名为无常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见行阴迁流，相续不断，计为常性，见色受想三阴已灭，名无常性。此合观四阴起一分常一分无常计也）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计度一分无常一分常故，堕落外道，惑菩提性，是则名为第三外道一分常论。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922067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憨</a:t>
            </a:r>
            <a:r>
              <a:rPr lang="zh-CN" altLang="en-US" dirty="0"/>
              <a:t>山云：此示行阴第三计四颠倒一分无常一分常论也。以七识执第八见分为</a:t>
            </a:r>
            <a:r>
              <a:rPr lang="zh-CN" altLang="en-US" dirty="0" smtClean="0"/>
              <a:t>我，故</a:t>
            </a:r>
            <a:r>
              <a:rPr lang="zh-CN" altLang="en-US" dirty="0"/>
              <a:t>或执我能生</a:t>
            </a:r>
            <a:r>
              <a:rPr lang="zh-CN" altLang="en-US" dirty="0" smtClean="0"/>
              <a:t>他，则</a:t>
            </a:r>
            <a:r>
              <a:rPr lang="zh-CN" altLang="en-US" dirty="0"/>
              <a:t>我常他</a:t>
            </a:r>
            <a:r>
              <a:rPr lang="zh-CN" altLang="en-US" dirty="0" smtClean="0"/>
              <a:t>无常，或</a:t>
            </a:r>
            <a:r>
              <a:rPr lang="zh-CN" altLang="en-US" dirty="0"/>
              <a:t>执我从他</a:t>
            </a:r>
            <a:r>
              <a:rPr lang="zh-CN" altLang="en-US" dirty="0" smtClean="0"/>
              <a:t>生，则</a:t>
            </a:r>
            <a:r>
              <a:rPr lang="zh-CN" altLang="en-US" dirty="0"/>
              <a:t>他常我</a:t>
            </a:r>
            <a:r>
              <a:rPr lang="zh-CN" altLang="en-US" dirty="0" smtClean="0"/>
              <a:t>无常，故</a:t>
            </a:r>
            <a:r>
              <a:rPr lang="zh-CN" altLang="en-US" dirty="0"/>
              <a:t>云於自他中起计是一分常一分无常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示四例见中第一计也。观智研</a:t>
            </a:r>
            <a:r>
              <a:rPr lang="zh-CN" altLang="en-US" dirty="0" smtClean="0"/>
              <a:t>穷，妄想</a:t>
            </a:r>
            <a:r>
              <a:rPr lang="zh-CN" altLang="en-US" dirty="0"/>
              <a:t>已</a:t>
            </a:r>
            <a:r>
              <a:rPr lang="zh-CN" altLang="en-US" dirty="0" smtClean="0"/>
              <a:t>消，则</a:t>
            </a:r>
            <a:r>
              <a:rPr lang="zh-CN" altLang="en-US" dirty="0"/>
              <a:t>八识精明遍十方</a:t>
            </a:r>
            <a:r>
              <a:rPr lang="zh-CN" altLang="en-US" dirty="0" smtClean="0"/>
              <a:t>界，以</a:t>
            </a:r>
            <a:r>
              <a:rPr lang="zh-CN" altLang="en-US" dirty="0"/>
              <a:t>不知是识体</a:t>
            </a:r>
            <a:r>
              <a:rPr lang="zh-CN" altLang="en-US" dirty="0" smtClean="0"/>
              <a:t>精明，遂</a:t>
            </a:r>
            <a:r>
              <a:rPr lang="zh-CN" altLang="en-US" dirty="0"/>
              <a:t>执为神</a:t>
            </a:r>
            <a:r>
              <a:rPr lang="zh-CN" altLang="en-US" dirty="0" smtClean="0"/>
              <a:t>我，从此</a:t>
            </a:r>
            <a:r>
              <a:rPr lang="zh-CN" altLang="en-US" dirty="0"/>
              <a:t>计为我遍</a:t>
            </a:r>
            <a:r>
              <a:rPr lang="zh-CN" altLang="en-US" dirty="0" smtClean="0"/>
              <a:t>十方，一切</a:t>
            </a:r>
            <a:r>
              <a:rPr lang="zh-CN" altLang="en-US" dirty="0"/>
              <a:t>众上於我</a:t>
            </a:r>
            <a:r>
              <a:rPr lang="zh-CN" altLang="en-US" dirty="0" smtClean="0"/>
              <a:t>心中，自</a:t>
            </a:r>
            <a:r>
              <a:rPr lang="zh-CN" altLang="en-US" dirty="0"/>
              <a:t>生自</a:t>
            </a:r>
            <a:r>
              <a:rPr lang="zh-CN" altLang="en-US" dirty="0" smtClean="0"/>
              <a:t>死，则</a:t>
            </a:r>
            <a:r>
              <a:rPr lang="zh-CN" altLang="en-US" dirty="0"/>
              <a:t>我心性为</a:t>
            </a:r>
            <a:r>
              <a:rPr lang="zh-CN" altLang="en-US" dirty="0" smtClean="0"/>
              <a:t>常，彼</a:t>
            </a:r>
            <a:r>
              <a:rPr lang="zh-CN" altLang="en-US" dirty="0"/>
              <a:t>生灭者真无常性。此单观自也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示四倒见中第二计也。此人定中不观自心。但观十方国土。见劫坏处名究竟无常。劫不坏处名究竟常。此单观他也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示四倒见中第三计也。是人定中观自心微</a:t>
            </a:r>
            <a:r>
              <a:rPr lang="zh-CN" altLang="en-US" dirty="0" smtClean="0"/>
              <a:t>密，流转十方，性</a:t>
            </a:r>
            <a:r>
              <a:rPr lang="zh-CN" altLang="en-US" dirty="0"/>
              <a:t>无</a:t>
            </a:r>
            <a:r>
              <a:rPr lang="zh-CN" altLang="en-US" dirty="0" smtClean="0"/>
              <a:t>改易，故</a:t>
            </a:r>
            <a:r>
              <a:rPr lang="zh-CN" altLang="en-US" dirty="0"/>
              <a:t>称为我。今在色蕴</a:t>
            </a:r>
            <a:r>
              <a:rPr lang="zh-CN" altLang="en-US" dirty="0" smtClean="0"/>
              <a:t>之中，能</a:t>
            </a:r>
            <a:r>
              <a:rPr lang="zh-CN" altLang="en-US" dirty="0"/>
              <a:t>令此身即生即</a:t>
            </a:r>
            <a:r>
              <a:rPr lang="zh-CN" altLang="en-US" dirty="0" smtClean="0"/>
              <a:t>灭，其</a:t>
            </a:r>
            <a:r>
              <a:rPr lang="zh-CN" altLang="en-US" dirty="0"/>
              <a:t>不坏</a:t>
            </a:r>
            <a:r>
              <a:rPr lang="zh-CN" altLang="en-US" dirty="0" smtClean="0"/>
              <a:t>者，是</a:t>
            </a:r>
            <a:r>
              <a:rPr lang="zh-CN" altLang="en-US" dirty="0"/>
              <a:t>我</a:t>
            </a:r>
            <a:r>
              <a:rPr lang="zh-CN" altLang="en-US" dirty="0" smtClean="0"/>
              <a:t>心性，名</a:t>
            </a:r>
            <a:r>
              <a:rPr lang="zh-CN" altLang="en-US" dirty="0"/>
              <a:t>我性常。一切</a:t>
            </a:r>
            <a:r>
              <a:rPr lang="zh-CN" altLang="en-US" dirty="0" smtClean="0"/>
              <a:t>生死，从</a:t>
            </a:r>
            <a:r>
              <a:rPr lang="zh-CN" altLang="en-US" dirty="0"/>
              <a:t>我</a:t>
            </a:r>
            <a:r>
              <a:rPr lang="zh-CN" altLang="en-US" dirty="0" smtClean="0"/>
              <a:t>流出，名</a:t>
            </a:r>
            <a:r>
              <a:rPr lang="zh-CN" altLang="en-US" dirty="0"/>
              <a:t>无常性。此自他共观计自常他无常也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示四倒见中第四计也。定中观四阴</a:t>
            </a:r>
            <a:r>
              <a:rPr lang="zh-CN" altLang="en-US" dirty="0" smtClean="0"/>
              <a:t>先后，今</a:t>
            </a:r>
            <a:r>
              <a:rPr lang="zh-CN" altLang="en-US" dirty="0"/>
              <a:t>见行阴</a:t>
            </a:r>
            <a:r>
              <a:rPr lang="zh-CN" altLang="en-US" dirty="0" smtClean="0"/>
              <a:t>迁流，相</a:t>
            </a:r>
            <a:r>
              <a:rPr lang="zh-CN" altLang="en-US" dirty="0"/>
              <a:t>续</a:t>
            </a:r>
            <a:r>
              <a:rPr lang="zh-CN" altLang="en-US" dirty="0" smtClean="0"/>
              <a:t>不断，计</a:t>
            </a:r>
            <a:r>
              <a:rPr lang="zh-CN" altLang="en-US" dirty="0"/>
              <a:t>为</a:t>
            </a:r>
            <a:r>
              <a:rPr lang="zh-CN" altLang="en-US" dirty="0" smtClean="0"/>
              <a:t>常性，见</a:t>
            </a:r>
            <a:r>
              <a:rPr lang="zh-CN" altLang="en-US" dirty="0"/>
              <a:t>色受想三阴已</a:t>
            </a:r>
            <a:r>
              <a:rPr lang="zh-CN" altLang="en-US" dirty="0" smtClean="0"/>
              <a:t>灭，名</a:t>
            </a:r>
            <a:r>
              <a:rPr lang="zh-CN" altLang="en-US" dirty="0"/>
              <a:t>无常性。此合观四阴起一分常一分无常计也。此皆不了妙</a:t>
            </a:r>
            <a:r>
              <a:rPr lang="zh-CN" altLang="en-US" dirty="0" smtClean="0"/>
              <a:t>明，故</a:t>
            </a:r>
            <a:r>
              <a:rPr lang="zh-CN" altLang="en-US" dirty="0"/>
              <a:t>云惑菩提性。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35353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长水云：或</a:t>
            </a:r>
            <a:r>
              <a:rPr lang="zh-CN" altLang="en-US" sz="3400" dirty="0"/>
              <a:t>执我能生他，我常他无常；或执我从他生，他常我无常。皆计一分无常，一分常论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此人</a:t>
            </a:r>
            <a:r>
              <a:rPr lang="zh-CN" altLang="en-US" sz="3400" dirty="0"/>
              <a:t>修定，既未证真，有漏观中，观妙明心遍十方界，假想而见。不知无明妄识，变影似真，执此妄心遍十方界，以为真我，凝明不</a:t>
            </a:r>
            <a:r>
              <a:rPr lang="zh-CN" altLang="en-US" sz="3400" dirty="0" smtClean="0"/>
              <a:t>动。定</a:t>
            </a:r>
            <a:r>
              <a:rPr lang="zh-CN" altLang="en-US" sz="3400" dirty="0"/>
              <a:t>力持</a:t>
            </a:r>
            <a:r>
              <a:rPr lang="zh-CN" altLang="en-US" sz="3400" dirty="0" smtClean="0"/>
              <a:t>故，见</a:t>
            </a:r>
            <a:r>
              <a:rPr lang="zh-CN" altLang="en-US" sz="3400" dirty="0"/>
              <a:t>诸众生于我心中，自生自死，即是无常；我不动者，即是常故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此人</a:t>
            </a:r>
            <a:r>
              <a:rPr lang="zh-CN" altLang="en-US" sz="3400" dirty="0"/>
              <a:t>定中，乘通（按：借神通力）见十方界，于中见界未坏，便执为常；见已坏处，执无常性。此虽观器，必带正报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我</a:t>
            </a:r>
            <a:r>
              <a:rPr lang="zh-CN" altLang="en-US" sz="3400" dirty="0"/>
              <a:t>心如微尘者，以心性微密难见，故如微尘，非谓其小也。此执微细心性，以之为“我”，“我”者自在、主宰为义，故能流转，性无移改，却能令此粗蕴色身有生有灭，以此粗蕴皆从我心所流出。故所流出者名为无常，能流出者名为常性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行</a:t>
            </a:r>
            <a:r>
              <a:rPr lang="zh-CN" altLang="en-US" sz="3400" dirty="0"/>
              <a:t>阴披露，现见迁流，故执为常；想等观中暂伏不起，故执无常。是故，此身一分无常，一分常也。</a:t>
            </a: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14570589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）四有边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依行阴妄计四种有边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三摩中诸善男子，坚凝正心，魔不得便，穷生类本，观彼幽清常扰动元，于分位中生计度者，是人坠入四有边论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是人心计生元流用不息，计过未者，名为有边，计相续心名为无边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二者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是人观八万劫，则见众生，八万劫前寂无闻见，无闻见处，名为无边，有众生处，名为有边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者是人计我遍知，得无边性，彼一切人现我知中，我曾不知彼之知性，名彼不得无边之心，但有边性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者是人穷行阴空，以其所见心路筹度，一切众生一身之中，计其咸皆半生半灭，明其世界一切所有，一半有边一半无边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是计度有边无边，堕落外道，惑菩提性，是则名为第四外道，立有边论。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896215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水云：想阴尽处，有四分位，计此以为有边、无边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此人</a:t>
            </a:r>
            <a:r>
              <a:rPr lang="zh-CN" altLang="en-US" dirty="0"/>
              <a:t>心计行阴，现今流注不息，名为“无边”。过、未不见，名为“有边”。此约流</a:t>
            </a:r>
            <a:r>
              <a:rPr lang="zh-CN" altLang="en-US" dirty="0" smtClean="0"/>
              <a:t>用，生</a:t>
            </a:r>
            <a:r>
              <a:rPr lang="zh-CN" altLang="en-US" dirty="0"/>
              <a:t>灭不息、无有边际，说无边耳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虽</a:t>
            </a:r>
            <a:r>
              <a:rPr lang="zh-CN" altLang="en-US" dirty="0"/>
              <a:t>八万劫见于众生，然有分剂，故曰“有边”。此外寂然不见有生，则无分剂，故执无边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我</a:t>
            </a:r>
            <a:r>
              <a:rPr lang="zh-CN" altLang="en-US" dirty="0"/>
              <a:t>能遍知一切众生，一切众生现为我知，故我即得无边心也</a:t>
            </a:r>
            <a:r>
              <a:rPr lang="zh-CN" altLang="en-US" dirty="0" smtClean="0"/>
              <a:t>。“我曾不知”</a:t>
            </a:r>
            <a:r>
              <a:rPr lang="zh-CN" altLang="en-US" dirty="0"/>
              <a:t>下，彼一切人虽有于知，此知且不现我知中，以不现故，即是有边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穷</a:t>
            </a:r>
            <a:r>
              <a:rPr lang="zh-CN" altLang="en-US" dirty="0"/>
              <a:t>行阴空者，想尽行露，今于观中，研令取空也。以研穷心，计度行阴，一切众生，一身之内，即生即灭，世界亦尔。生处有边，灭处无边；生现见故，灭不见故。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973929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憨山云：此行</a:t>
            </a:r>
            <a:r>
              <a:rPr lang="zh-CN" altLang="en-US" dirty="0"/>
              <a:t>阴第四计四有边论也。以定研</a:t>
            </a:r>
            <a:r>
              <a:rPr lang="zh-CN" altLang="en-US" dirty="0" smtClean="0"/>
              <a:t>穷，想</a:t>
            </a:r>
            <a:r>
              <a:rPr lang="zh-CN" altLang="en-US" dirty="0"/>
              <a:t>阴</a:t>
            </a:r>
            <a:r>
              <a:rPr lang="zh-CN" altLang="en-US" dirty="0" smtClean="0"/>
              <a:t>尽处，行</a:t>
            </a:r>
            <a:r>
              <a:rPr lang="zh-CN" altLang="en-US" dirty="0"/>
              <a:t>阴现</a:t>
            </a:r>
            <a:r>
              <a:rPr lang="zh-CN" altLang="en-US" dirty="0" smtClean="0"/>
              <a:t>前，有</a:t>
            </a:r>
            <a:r>
              <a:rPr lang="zh-CN" altLang="en-US" dirty="0"/>
              <a:t>四分</a:t>
            </a:r>
            <a:r>
              <a:rPr lang="zh-CN" altLang="en-US" dirty="0" smtClean="0"/>
              <a:t>位，计</a:t>
            </a:r>
            <a:r>
              <a:rPr lang="zh-CN" altLang="en-US" dirty="0"/>
              <a:t>为有边无边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此行</a:t>
            </a:r>
            <a:r>
              <a:rPr lang="zh-CN" altLang="en-US" dirty="0"/>
              <a:t>阴四有边中初计也。定中研</a:t>
            </a:r>
            <a:r>
              <a:rPr lang="zh-CN" altLang="en-US" dirty="0" smtClean="0"/>
              <a:t>穷，见</a:t>
            </a:r>
            <a:r>
              <a:rPr lang="zh-CN" altLang="en-US" dirty="0"/>
              <a:t>行阴</a:t>
            </a:r>
            <a:r>
              <a:rPr lang="zh-CN" altLang="en-US" dirty="0" smtClean="0"/>
              <a:t>现，今</a:t>
            </a:r>
            <a:r>
              <a:rPr lang="zh-CN" altLang="en-US" dirty="0"/>
              <a:t>流注</a:t>
            </a:r>
            <a:r>
              <a:rPr lang="zh-CN" altLang="en-US" dirty="0" smtClean="0"/>
              <a:t>不息。过</a:t>
            </a:r>
            <a:r>
              <a:rPr lang="zh-CN" altLang="en-US" dirty="0"/>
              <a:t>未</a:t>
            </a:r>
            <a:r>
              <a:rPr lang="zh-CN" altLang="en-US" dirty="0" smtClean="0"/>
              <a:t>不见，名</a:t>
            </a:r>
            <a:r>
              <a:rPr lang="zh-CN" altLang="en-US" dirty="0"/>
              <a:t>为有边。现相续</a:t>
            </a:r>
            <a:r>
              <a:rPr lang="zh-CN" altLang="en-US" dirty="0" smtClean="0"/>
              <a:t>心，名</a:t>
            </a:r>
            <a:r>
              <a:rPr lang="zh-CN" altLang="en-US" dirty="0"/>
              <a:t>为无边。此约三世分位也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 此行</a:t>
            </a:r>
            <a:r>
              <a:rPr lang="zh-CN" altLang="en-US" dirty="0"/>
              <a:t>阴四有边中二计也。定中观八万劫</a:t>
            </a:r>
            <a:r>
              <a:rPr lang="zh-CN" altLang="en-US" dirty="0" smtClean="0"/>
              <a:t>前，无</a:t>
            </a:r>
            <a:r>
              <a:rPr lang="zh-CN" altLang="en-US" dirty="0"/>
              <a:t>见闻</a:t>
            </a:r>
            <a:r>
              <a:rPr lang="zh-CN" altLang="en-US" dirty="0" smtClean="0"/>
              <a:t>处，名</a:t>
            </a:r>
            <a:r>
              <a:rPr lang="zh-CN" altLang="en-US" dirty="0"/>
              <a:t>为无边。见有众生</a:t>
            </a:r>
            <a:r>
              <a:rPr lang="zh-CN" altLang="en-US" dirty="0" smtClean="0"/>
              <a:t>处，名</a:t>
            </a:r>
            <a:r>
              <a:rPr lang="zh-CN" altLang="en-US" dirty="0"/>
              <a:t>为有边。此约见闻分位计也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此行</a:t>
            </a:r>
            <a:r>
              <a:rPr lang="zh-CN" altLang="en-US" dirty="0"/>
              <a:t>阴四有边中三计也。定中见我之</a:t>
            </a:r>
            <a:r>
              <a:rPr lang="zh-CN" altLang="en-US" dirty="0" smtClean="0"/>
              <a:t>知，遍</a:t>
            </a:r>
            <a:r>
              <a:rPr lang="zh-CN" altLang="en-US" dirty="0"/>
              <a:t>一切</a:t>
            </a:r>
            <a:r>
              <a:rPr lang="zh-CN" altLang="en-US" dirty="0" smtClean="0"/>
              <a:t>处，一切</a:t>
            </a:r>
            <a:r>
              <a:rPr lang="zh-CN" altLang="en-US" dirty="0"/>
              <a:t>众生现我知</a:t>
            </a:r>
            <a:r>
              <a:rPr lang="zh-CN" altLang="en-US" dirty="0" smtClean="0"/>
              <a:t>中，是</a:t>
            </a:r>
            <a:r>
              <a:rPr lang="zh-CN" altLang="en-US" dirty="0"/>
              <a:t>我得无边性也。彼众生之</a:t>
            </a:r>
            <a:r>
              <a:rPr lang="zh-CN" altLang="en-US" dirty="0" smtClean="0"/>
              <a:t>知，不见</a:t>
            </a:r>
            <a:r>
              <a:rPr lang="zh-CN" altLang="en-US" dirty="0"/>
              <a:t>现我知</a:t>
            </a:r>
            <a:r>
              <a:rPr lang="zh-CN" altLang="en-US" dirty="0" smtClean="0"/>
              <a:t>中，以</a:t>
            </a:r>
            <a:r>
              <a:rPr lang="zh-CN" altLang="en-US" dirty="0"/>
              <a:t>彼未得无边之</a:t>
            </a:r>
            <a:r>
              <a:rPr lang="zh-CN" altLang="en-US" dirty="0" smtClean="0"/>
              <a:t>心，但</a:t>
            </a:r>
            <a:r>
              <a:rPr lang="zh-CN" altLang="en-US" dirty="0"/>
              <a:t>有边性耳。此约彼此分位妄计也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此行</a:t>
            </a:r>
            <a:r>
              <a:rPr lang="zh-CN" altLang="en-US" dirty="0"/>
              <a:t>阴四有边中四计也。以观研</a:t>
            </a:r>
            <a:r>
              <a:rPr lang="zh-CN" altLang="en-US" dirty="0" smtClean="0"/>
              <a:t>穷，取</a:t>
            </a:r>
            <a:r>
              <a:rPr lang="zh-CN" altLang="en-US" dirty="0"/>
              <a:t>行阴</a:t>
            </a:r>
            <a:r>
              <a:rPr lang="zh-CN" altLang="en-US" dirty="0" smtClean="0"/>
              <a:t>空，以</a:t>
            </a:r>
            <a:r>
              <a:rPr lang="zh-CN" altLang="en-US" dirty="0"/>
              <a:t>空处名</a:t>
            </a:r>
            <a:r>
              <a:rPr lang="zh-CN" altLang="en-US" dirty="0" smtClean="0"/>
              <a:t>灭，见</a:t>
            </a:r>
            <a:r>
              <a:rPr lang="zh-CN" altLang="en-US" dirty="0"/>
              <a:t>处名</a:t>
            </a:r>
            <a:r>
              <a:rPr lang="zh-CN" altLang="en-US" dirty="0" smtClean="0"/>
              <a:t>生，即</a:t>
            </a:r>
            <a:r>
              <a:rPr lang="zh-CN" altLang="en-US" dirty="0"/>
              <a:t>计一切众生身</a:t>
            </a:r>
            <a:r>
              <a:rPr lang="zh-CN" altLang="en-US" dirty="0" smtClean="0"/>
              <a:t>中，一半</a:t>
            </a:r>
            <a:r>
              <a:rPr lang="zh-CN" altLang="en-US" dirty="0"/>
              <a:t>是</a:t>
            </a:r>
            <a:r>
              <a:rPr lang="zh-CN" altLang="en-US" dirty="0" smtClean="0"/>
              <a:t>生，一半</a:t>
            </a:r>
            <a:r>
              <a:rPr lang="zh-CN" altLang="en-US" dirty="0"/>
              <a:t>是灭。世界亦然。以现见</a:t>
            </a:r>
            <a:r>
              <a:rPr lang="zh-CN" altLang="en-US" dirty="0" smtClean="0"/>
              <a:t>处，名</a:t>
            </a:r>
            <a:r>
              <a:rPr lang="zh-CN" altLang="en-US" dirty="0"/>
              <a:t>为有</a:t>
            </a:r>
            <a:r>
              <a:rPr lang="zh-CN" altLang="en-US" dirty="0" smtClean="0"/>
              <a:t>边，以</a:t>
            </a:r>
            <a:r>
              <a:rPr lang="zh-CN" altLang="en-US" dirty="0"/>
              <a:t>不见处名为无边。此约生灭分位计也。</a:t>
            </a:r>
          </a:p>
        </p:txBody>
      </p:sp>
    </p:spTree>
    <p:extLst>
      <p:ext uri="{BB962C8B-B14F-4D97-AF65-F5344CB8AC3E}">
        <p14:creationId xmlns:p14="http://schemas.microsoft.com/office/powerpoint/2010/main" val="148398402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36724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蕅</a:t>
            </a:r>
            <a:r>
              <a:rPr lang="zh-CN" altLang="en-US" dirty="0"/>
              <a:t>益云：性真常中，安有分位？依于行阴，分位妄生。</a:t>
            </a:r>
            <a:r>
              <a:rPr lang="zh-CN" altLang="en-US" dirty="0" smtClean="0"/>
              <a:t>初、二</a:t>
            </a:r>
            <a:r>
              <a:rPr lang="zh-CN" altLang="en-US" dirty="0"/>
              <a:t>皆计三世分位，初以过未为有边，现前一念相续之心为无边。次以八万劫内为有边，八万劫外为无边。三计能所分位，以我为能知故无边，彼为所知故有边。四计生灭分位，行阴之性，惟是生灭，生为有边，灭为无边也。</a:t>
            </a:r>
          </a:p>
        </p:txBody>
      </p:sp>
    </p:spTree>
    <p:extLst>
      <p:ext uri="{BB962C8B-B14F-4D97-AF65-F5344CB8AC3E}">
        <p14:creationId xmlns:p14="http://schemas.microsoft.com/office/powerpoint/2010/main" val="201557470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）四矫乱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于行阴中妄计四种不死矫乱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三摩中诸善男子，坚凝正心，魔不得便，穷生类本，观彼幽清常扰动元，于知见中生计度者，是人坠入四种颠倒不死矫乱遍计虚论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观变化元，见迁流处，名之为变。见相续处，名之为恒。见所见处，名之为生。不见见处，名之为灭。相续之因性不断处，名之为增。正相续中中所离处，名之为减。各各生处，名之为有。互互亡处，名之为无。以理都观，用心别见。有求法人来问其义，答言：我今亦生亦灭，亦有亦无，亦增亦减。于一切时，皆乱其语，令彼前人遗失章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二者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是人谛观其心互互无处，因无得证，有人来问，唯答一字，但言其无，除无之余，无所言说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者是人谛观其心各各有处，因有得证，有人来问，唯答一字，但言其是，除是之余，无所言说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者是人有无俱见，其境枝故，其心亦乱，有人来问，答言亦有即是亦无，亦无之中不是亦有，一切矫乱，无容穷诘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计度矫乱虚无，堕落外道，惑菩提性，是则名为第五外道，四颠倒性不死矫乱遍计虚论。</a:t>
            </a:r>
          </a:p>
        </p:txBody>
      </p:sp>
    </p:spTree>
    <p:extLst>
      <p:ext uri="{BB962C8B-B14F-4D97-AF65-F5344CB8AC3E}">
        <p14:creationId xmlns:p14="http://schemas.microsoft.com/office/powerpoint/2010/main" val="24114239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032"/>
            <a:ext cx="9144000" cy="73744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dirty="0" smtClean="0"/>
              <a:t>         憨</a:t>
            </a:r>
            <a:r>
              <a:rPr lang="zh-CN" altLang="en-US" sz="2000" dirty="0"/>
              <a:t>山云：此示行阴第五计四种不死矫乱论也。长水引婆沙</a:t>
            </a:r>
            <a:r>
              <a:rPr lang="zh-CN" altLang="en-US" sz="2000" dirty="0" smtClean="0"/>
              <a:t>论说，外道</a:t>
            </a:r>
            <a:r>
              <a:rPr lang="zh-CN" altLang="en-US" sz="2000" dirty="0"/>
              <a:t>计天常住名为不</a:t>
            </a:r>
            <a:r>
              <a:rPr lang="zh-CN" altLang="en-US" sz="2000" dirty="0" smtClean="0"/>
              <a:t>死，计</a:t>
            </a:r>
            <a:r>
              <a:rPr lang="zh-CN" altLang="en-US" sz="2000" dirty="0"/>
              <a:t>不乱答得生彼天。若实不知而辄答</a:t>
            </a:r>
            <a:r>
              <a:rPr lang="zh-CN" altLang="en-US" sz="2000" dirty="0" smtClean="0"/>
              <a:t>者，恐</a:t>
            </a:r>
            <a:r>
              <a:rPr lang="zh-CN" altLang="en-US" sz="2000" dirty="0"/>
              <a:t>成矫乱。故有问时答言</a:t>
            </a:r>
            <a:r>
              <a:rPr lang="zh-CN" altLang="en-US" sz="2000" dirty="0" smtClean="0"/>
              <a:t>秘密，不</a:t>
            </a:r>
            <a:r>
              <a:rPr lang="zh-CN" altLang="en-US" sz="2000" dirty="0"/>
              <a:t>应皆</a:t>
            </a:r>
            <a:r>
              <a:rPr lang="zh-CN" altLang="en-US" sz="2000" dirty="0" smtClean="0"/>
              <a:t>说，或</a:t>
            </a:r>
            <a:r>
              <a:rPr lang="zh-CN" altLang="en-US" sz="2000" dirty="0"/>
              <a:t>不定答。佛法呵云此真矫乱。以於知见</a:t>
            </a:r>
            <a:r>
              <a:rPr lang="zh-CN" altLang="en-US" sz="2000" dirty="0" smtClean="0"/>
              <a:t>中，不能决择，故</a:t>
            </a:r>
            <a:r>
              <a:rPr lang="zh-CN" altLang="en-US" sz="2000" dirty="0"/>
              <a:t>有问</a:t>
            </a:r>
            <a:r>
              <a:rPr lang="zh-CN" altLang="en-US" sz="2000" dirty="0" smtClean="0"/>
              <a:t>者，矫</a:t>
            </a:r>
            <a:r>
              <a:rPr lang="zh-CN" altLang="en-US" sz="2000" dirty="0"/>
              <a:t>智乱</a:t>
            </a:r>
            <a:r>
              <a:rPr lang="zh-CN" altLang="en-US" sz="2000" dirty="0" smtClean="0"/>
              <a:t>答，故</a:t>
            </a:r>
            <a:r>
              <a:rPr lang="zh-CN" altLang="en-US" sz="2000" dirty="0"/>
              <a:t>云不死矫乱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        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此行</a:t>
            </a:r>
            <a:r>
              <a:rPr lang="zh-CN" altLang="en-US" sz="2000" dirty="0"/>
              <a:t>阴四矫乱中初计也。观照研穷生灭根</a:t>
            </a:r>
            <a:r>
              <a:rPr lang="zh-CN" altLang="en-US" sz="2000" dirty="0" smtClean="0"/>
              <a:t>元，故</a:t>
            </a:r>
            <a:r>
              <a:rPr lang="zh-CN" altLang="en-US" sz="2000" dirty="0"/>
              <a:t>云观变化元。於一行阴生灭</a:t>
            </a:r>
            <a:r>
              <a:rPr lang="zh-CN" altLang="en-US" sz="2000" dirty="0" smtClean="0"/>
              <a:t>中，别</a:t>
            </a:r>
            <a:r>
              <a:rPr lang="zh-CN" altLang="en-US" sz="2000" dirty="0"/>
              <a:t>见八</a:t>
            </a:r>
            <a:r>
              <a:rPr lang="zh-CN" altLang="en-US" sz="2000" dirty="0" smtClean="0"/>
              <a:t>义，谓</a:t>
            </a:r>
            <a:r>
              <a:rPr lang="zh-CN" altLang="en-US" sz="2000" dirty="0"/>
              <a:t>常</a:t>
            </a:r>
            <a:r>
              <a:rPr lang="zh-CN" altLang="en-US" sz="2000" dirty="0" smtClean="0"/>
              <a:t>变、生灭、增减、有</a:t>
            </a:r>
            <a:r>
              <a:rPr lang="zh-CN" altLang="en-US" sz="2000" dirty="0"/>
              <a:t>无。不见见</a:t>
            </a:r>
            <a:r>
              <a:rPr lang="zh-CN" altLang="en-US" sz="2000" dirty="0" smtClean="0"/>
              <a:t>者，谓</a:t>
            </a:r>
            <a:r>
              <a:rPr lang="zh-CN" altLang="en-US" sz="2000" dirty="0"/>
              <a:t>见不见之处也。以理总观变化之</a:t>
            </a:r>
            <a:r>
              <a:rPr lang="zh-CN" altLang="en-US" sz="2000" dirty="0" smtClean="0"/>
              <a:t>心，用心</a:t>
            </a:r>
            <a:r>
              <a:rPr lang="zh-CN" altLang="en-US" sz="2000" dirty="0"/>
              <a:t>别见生灭等八</a:t>
            </a:r>
            <a:r>
              <a:rPr lang="zh-CN" altLang="en-US" sz="2000" dirty="0" smtClean="0"/>
              <a:t>义，故</a:t>
            </a:r>
            <a:r>
              <a:rPr lang="zh-CN" altLang="en-US" sz="2000" dirty="0"/>
              <a:t>计以为宗。有人来问则答云亦生亦灭</a:t>
            </a:r>
            <a:r>
              <a:rPr lang="zh-CN" altLang="en-US" sz="2000" dirty="0" smtClean="0"/>
              <a:t>等，并</a:t>
            </a:r>
            <a:r>
              <a:rPr lang="zh-CN" altLang="en-US" sz="2000" dirty="0"/>
              <a:t>八义以</a:t>
            </a:r>
            <a:r>
              <a:rPr lang="zh-CN" altLang="en-US" sz="2000" dirty="0" smtClean="0"/>
              <a:t>答，以</a:t>
            </a:r>
            <a:r>
              <a:rPr lang="zh-CN" altLang="en-US" sz="2000" dirty="0"/>
              <a:t>无</a:t>
            </a:r>
            <a:r>
              <a:rPr lang="zh-CN" altLang="en-US" sz="2000" dirty="0" smtClean="0"/>
              <a:t>定见，故</a:t>
            </a:r>
            <a:r>
              <a:rPr lang="zh-CN" altLang="en-US" sz="2000" dirty="0"/>
              <a:t>据两</a:t>
            </a:r>
            <a:r>
              <a:rPr lang="zh-CN" altLang="en-US" sz="2000" dirty="0" smtClean="0"/>
              <a:t>楹，令</a:t>
            </a:r>
            <a:r>
              <a:rPr lang="zh-CN" altLang="en-US" sz="2000" dirty="0"/>
              <a:t>彼问人不得</a:t>
            </a:r>
            <a:r>
              <a:rPr lang="zh-CN" altLang="en-US" sz="2000" dirty="0" smtClean="0"/>
              <a:t>道理，无</a:t>
            </a:r>
            <a:r>
              <a:rPr lang="zh-CN" altLang="en-US" sz="2000" dirty="0"/>
              <a:t>决定</a:t>
            </a:r>
            <a:r>
              <a:rPr lang="zh-CN" altLang="en-US" sz="2000" dirty="0" smtClean="0"/>
              <a:t>见，故</a:t>
            </a:r>
            <a:r>
              <a:rPr lang="zh-CN" altLang="en-US" sz="2000" dirty="0"/>
              <a:t>云遗失章句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         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此行</a:t>
            </a:r>
            <a:r>
              <a:rPr lang="zh-CN" altLang="en-US" sz="2000" dirty="0"/>
              <a:t>阴四矫乱中第二单计无也。以观研穷行阴生</a:t>
            </a:r>
            <a:r>
              <a:rPr lang="zh-CN" altLang="en-US" sz="2000" dirty="0" smtClean="0"/>
              <a:t>灭，但见</a:t>
            </a:r>
            <a:r>
              <a:rPr lang="zh-CN" altLang="en-US" sz="2000" dirty="0"/>
              <a:t>念念灭</a:t>
            </a:r>
            <a:r>
              <a:rPr lang="zh-CN" altLang="en-US" sz="2000" dirty="0" smtClean="0"/>
              <a:t>处，名</a:t>
            </a:r>
            <a:r>
              <a:rPr lang="zh-CN" altLang="en-US" sz="2000" dirty="0"/>
              <a:t>互互</a:t>
            </a:r>
            <a:r>
              <a:rPr lang="zh-CN" altLang="en-US" sz="2000" dirty="0" smtClean="0"/>
              <a:t>无，遂</a:t>
            </a:r>
            <a:r>
              <a:rPr lang="zh-CN" altLang="en-US" sz="2000" dirty="0"/>
              <a:t>计为</a:t>
            </a:r>
            <a:r>
              <a:rPr lang="zh-CN" altLang="en-US" sz="2000" dirty="0" smtClean="0"/>
              <a:t>无，诸</a:t>
            </a:r>
            <a:r>
              <a:rPr lang="zh-CN" altLang="en-US" sz="2000" dirty="0"/>
              <a:t>法皆</a:t>
            </a:r>
            <a:r>
              <a:rPr lang="zh-CN" altLang="en-US" sz="2000" dirty="0" smtClean="0"/>
              <a:t>然，故</a:t>
            </a:r>
            <a:r>
              <a:rPr lang="zh-CN" altLang="en-US" sz="2000" dirty="0"/>
              <a:t>云因无得证。故有人</a:t>
            </a:r>
            <a:r>
              <a:rPr lang="zh-CN" altLang="en-US" sz="2000" dirty="0" smtClean="0"/>
              <a:t>来，问</a:t>
            </a:r>
            <a:r>
              <a:rPr lang="zh-CN" altLang="en-US" sz="2000" dirty="0"/>
              <a:t>但答云无之一字而已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         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此行</a:t>
            </a:r>
            <a:r>
              <a:rPr lang="zh-CN" altLang="en-US" sz="2000" dirty="0"/>
              <a:t>阴四矫乱中第三单计有也。以观研穷行阴生</a:t>
            </a:r>
            <a:r>
              <a:rPr lang="zh-CN" altLang="en-US" sz="2000" dirty="0" smtClean="0"/>
              <a:t>灭，念念</a:t>
            </a:r>
            <a:r>
              <a:rPr lang="zh-CN" altLang="en-US" sz="2000" dirty="0"/>
              <a:t>生处名各各</a:t>
            </a:r>
            <a:r>
              <a:rPr lang="zh-CN" altLang="en-US" sz="2000" dirty="0" smtClean="0"/>
              <a:t>有，因</a:t>
            </a:r>
            <a:r>
              <a:rPr lang="zh-CN" altLang="en-US" sz="2000" dirty="0"/>
              <a:t>是得</a:t>
            </a:r>
            <a:r>
              <a:rPr lang="zh-CN" altLang="en-US" sz="2000" dirty="0" smtClean="0"/>
              <a:t>证，一切</a:t>
            </a:r>
            <a:r>
              <a:rPr lang="zh-CN" altLang="en-US" sz="2000" dirty="0"/>
              <a:t>皆</a:t>
            </a:r>
            <a:r>
              <a:rPr lang="zh-CN" altLang="en-US" sz="2000" dirty="0" smtClean="0"/>
              <a:t>有，故</a:t>
            </a:r>
            <a:r>
              <a:rPr lang="zh-CN" altLang="en-US" sz="2000" dirty="0"/>
              <a:t>有人来问</a:t>
            </a:r>
            <a:r>
              <a:rPr lang="zh-CN" altLang="en-US" sz="2000" dirty="0" smtClean="0"/>
              <a:t>但答云</a:t>
            </a:r>
            <a:r>
              <a:rPr lang="zh-CN" altLang="en-US" sz="2000" dirty="0"/>
              <a:t>是。以虽观生处名</a:t>
            </a:r>
            <a:r>
              <a:rPr lang="zh-CN" altLang="en-US" sz="2000" dirty="0" smtClean="0"/>
              <a:t>有，且</a:t>
            </a:r>
            <a:r>
              <a:rPr lang="zh-CN" altLang="en-US" sz="2000" dirty="0"/>
              <a:t>又见</a:t>
            </a:r>
            <a:r>
              <a:rPr lang="zh-CN" altLang="en-US" sz="2000" dirty="0" smtClean="0"/>
              <a:t>灭，故</a:t>
            </a:r>
            <a:r>
              <a:rPr lang="zh-CN" altLang="en-US" sz="2000" dirty="0"/>
              <a:t>不敢正言</a:t>
            </a:r>
            <a:r>
              <a:rPr lang="zh-CN" altLang="en-US" sz="2000" dirty="0" smtClean="0"/>
              <a:t>有，但</a:t>
            </a:r>
            <a:r>
              <a:rPr lang="zh-CN" altLang="en-US" sz="2000" dirty="0"/>
              <a:t>答是之一</a:t>
            </a:r>
            <a:r>
              <a:rPr lang="zh-CN" altLang="en-US" sz="2000" dirty="0" smtClean="0"/>
              <a:t>字，拟</a:t>
            </a:r>
            <a:r>
              <a:rPr lang="zh-CN" altLang="en-US" sz="2000" dirty="0"/>
              <a:t>防过也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         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此行</a:t>
            </a:r>
            <a:r>
              <a:rPr lang="zh-CN" altLang="en-US" sz="2000" dirty="0"/>
              <a:t>阴四矫乱中第四双计有无也。以观研穷行阴生灭二相</a:t>
            </a:r>
            <a:r>
              <a:rPr lang="zh-CN" altLang="en-US" sz="2000" dirty="0" smtClean="0"/>
              <a:t>故，变计</a:t>
            </a:r>
            <a:r>
              <a:rPr lang="zh-CN" altLang="en-US" sz="2000" dirty="0"/>
              <a:t>有无。以其境枝</a:t>
            </a:r>
            <a:r>
              <a:rPr lang="zh-CN" altLang="en-US" sz="2000" dirty="0" smtClean="0"/>
              <a:t>不一，故</a:t>
            </a:r>
            <a:r>
              <a:rPr lang="zh-CN" altLang="en-US" sz="2000" dirty="0"/>
              <a:t>其心亦乱。有人来</a:t>
            </a:r>
            <a:r>
              <a:rPr lang="zh-CN" altLang="en-US" sz="2000" dirty="0" smtClean="0"/>
              <a:t>问，答</a:t>
            </a:r>
            <a:r>
              <a:rPr lang="zh-CN" altLang="en-US" sz="2000" dirty="0"/>
              <a:t>云亦有即是亦无</a:t>
            </a:r>
            <a:r>
              <a:rPr lang="zh-CN" altLang="en-US" sz="2000" dirty="0" smtClean="0"/>
              <a:t>者，意</a:t>
            </a:r>
            <a:r>
              <a:rPr lang="zh-CN" altLang="en-US" sz="2000" dirty="0"/>
              <a:t>许亦有之中即有於无。以见生即灭</a:t>
            </a:r>
            <a:r>
              <a:rPr lang="zh-CN" altLang="en-US" sz="2000" dirty="0" smtClean="0"/>
              <a:t>故，亦</a:t>
            </a:r>
            <a:r>
              <a:rPr lang="zh-CN" altLang="en-US" sz="2000" dirty="0"/>
              <a:t>无之中不是亦有者。以见灭处不许</a:t>
            </a:r>
            <a:r>
              <a:rPr lang="zh-CN" altLang="en-US" sz="2000" dirty="0" smtClean="0"/>
              <a:t>有生，谓</a:t>
            </a:r>
            <a:r>
              <a:rPr lang="zh-CN" altLang="en-US" sz="2000" dirty="0"/>
              <a:t>无中不敢言有。以此有无互相遮</a:t>
            </a:r>
            <a:r>
              <a:rPr lang="zh-CN" altLang="en-US" sz="2000" dirty="0" smtClean="0"/>
              <a:t>防，故</a:t>
            </a:r>
            <a:r>
              <a:rPr lang="zh-CN" altLang="en-US" sz="2000" dirty="0"/>
              <a:t>云无容穷诘。总是妄计本无一定</a:t>
            </a:r>
            <a:r>
              <a:rPr lang="zh-CN" altLang="en-US" sz="2000" dirty="0" smtClean="0"/>
              <a:t>道理，故</a:t>
            </a:r>
            <a:r>
              <a:rPr lang="zh-CN" altLang="en-US" sz="2000" dirty="0"/>
              <a:t>云矫乱遍计虚论。</a:t>
            </a:r>
          </a:p>
        </p:txBody>
      </p:sp>
    </p:spTree>
    <p:extLst>
      <p:ext uri="{BB962C8B-B14F-4D97-AF65-F5344CB8AC3E}">
        <p14:creationId xmlns:p14="http://schemas.microsoft.com/office/powerpoint/2010/main" val="2778321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）正示色阴区宇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如明目人，处大幽暗，精性妙净，心未发光，此则名为色阴区宇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长水：心入正定，如明目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人；未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破色阴，如大幽暗。精性妙净，定心显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也；心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未发光，慧未生也。区宇，寰区，此如王所统，有诸国土，故云区。区，别也。皆一天所覆，故云宇。宇，犹覆也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“色阴”二字，即同区宇，同一阴覆，色等别故。举此喻者，表在其中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蕅益云：圆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解已开，故如明目之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人；事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障未破，故如处大幽暗。了知色阴本如来藏，故云精性妙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净；理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境未现，故云心未发光。被此虚妄色质覆障真性，故名色阴区宇。区者，区局；宇者，处所也。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如黑漆桶。微细根尘分别念相续不断故。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972567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蕅益云：涅</a:t>
            </a:r>
            <a:r>
              <a:rPr lang="zh-CN" altLang="en-US" dirty="0"/>
              <a:t>槃经云：生生不可说，乃至不生不生不可说；有因缘故，亦可得说。故知四句四门，邪正之分甚微。倘未达如来藏性随缘不变、不变随缘妙理，于行阴中而起知见，随所知见而生计度，未有不成颠倒矫乱者也。邪分别性，故名遍计。终无实义，故名虚论。变化元，即指行阴。互互无，谓生中无灭，灭中无生等，故一切法俱无。各各有，谓生时有生，灭时有灭等，故生灭等皆是。有无俱见，谓生时有生而无灭，灭时有灭而无生，又生时则生生而灭灭，灭时则灭生而生灭等，故有即无，无亦即</a:t>
            </a:r>
            <a:r>
              <a:rPr lang="zh-CN" altLang="en-US" dirty="0" smtClean="0"/>
              <a:t>有。总</a:t>
            </a:r>
            <a:r>
              <a:rPr lang="zh-CN" altLang="en-US" dirty="0"/>
              <a:t>由不达生灭去来本如来藏，所以计此虚妄诸法，谓有真实，而不能自决，乃成矫乱虚论也。</a:t>
            </a:r>
          </a:p>
        </p:txBody>
      </p:sp>
    </p:spTree>
    <p:extLst>
      <p:ext uri="{BB962C8B-B14F-4D97-AF65-F5344CB8AC3E}">
        <p14:creationId xmlns:p14="http://schemas.microsoft.com/office/powerpoint/2010/main" val="55839278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）十六有相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见行阴无尽，妄计死后有相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三摩中诸善男子，坚凝正心，魔不得便，穷生类本，观彼幽清常扰动元，于无尽流生计度者，是人坠入死后有相，发心颠倒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自固身，云色是我；或见我圆，含遍国土，云我有色；或彼前缘随我回复，云色属我；或复我依行中相续，云我在色，皆计度言死后有相，如是循环有十六相，从此或计毕竟烦恼毕竟菩提，两性并驱，各不相触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计度死后有故，堕落外道，惑菩提性，是则名为第六外道，立五阴中死后有相，心颠倒论。</a:t>
            </a:r>
          </a:p>
        </p:txBody>
      </p:sp>
    </p:spTree>
    <p:extLst>
      <p:ext uri="{BB962C8B-B14F-4D97-AF65-F5344CB8AC3E}">
        <p14:creationId xmlns:p14="http://schemas.microsoft.com/office/powerpoint/2010/main" val="2447744837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5527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蕅益云：行</a:t>
            </a:r>
            <a:r>
              <a:rPr lang="zh-CN" altLang="en-US" dirty="0"/>
              <a:t>阴名无尽流，以其无始以来，恒相续转故也。色是我，即色是我也。我有色，我大色，小色在我中也。色属我，离色有我，色但是我所也。我在色，色大我小，我在色中也。历受想行三阴，各有四句，成十六相。从此或计，又转深一层之计度也。意谓由造作故有烦恼，由造作故有菩提，造作即是行阴，行阴不可尽，则烦恼菩提亦不可尽，故两性皆悉驱入尽未来际，亦复不相陵蔑，此则错解性具圆宗，无作妙旨，差之毫厘，谬逾天壤者也。危乎危乎！</a:t>
            </a:r>
          </a:p>
        </p:txBody>
      </p:sp>
    </p:spTree>
    <p:extLst>
      <p:ext uri="{BB962C8B-B14F-4D97-AF65-F5344CB8AC3E}">
        <p14:creationId xmlns:p14="http://schemas.microsoft.com/office/powerpoint/2010/main" val="178630926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示行阴第六计死后有</a:t>
            </a:r>
            <a:r>
              <a:rPr lang="zh-CN" altLang="en-US" dirty="0" smtClean="0"/>
              <a:t>相，起</a:t>
            </a:r>
            <a:r>
              <a:rPr lang="zh-CN" altLang="en-US" dirty="0"/>
              <a:t>十六见</a:t>
            </a:r>
            <a:r>
              <a:rPr lang="zh-CN" altLang="en-US" dirty="0" smtClean="0"/>
              <a:t>也。无尽流，行</a:t>
            </a:r>
            <a:r>
              <a:rPr lang="zh-CN" altLang="en-US" dirty="0"/>
              <a:t>阴也。今见行迁</a:t>
            </a:r>
            <a:r>
              <a:rPr lang="zh-CN" altLang="en-US" dirty="0" smtClean="0"/>
              <a:t>不息，都</a:t>
            </a:r>
            <a:r>
              <a:rPr lang="zh-CN" altLang="en-US" dirty="0"/>
              <a:t>执死后有</a:t>
            </a:r>
            <a:r>
              <a:rPr lang="zh-CN" altLang="en-US" dirty="0" smtClean="0"/>
              <a:t>相，以</a:t>
            </a:r>
            <a:r>
              <a:rPr lang="zh-CN" altLang="en-US" dirty="0"/>
              <a:t>行为我故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见行阴</a:t>
            </a:r>
            <a:r>
              <a:rPr lang="zh-CN" altLang="en-US" dirty="0" smtClean="0"/>
              <a:t>无尽，故</a:t>
            </a:r>
            <a:r>
              <a:rPr lang="zh-CN" altLang="en-US" dirty="0"/>
              <a:t>执死后有</a:t>
            </a:r>
            <a:r>
              <a:rPr lang="zh-CN" altLang="en-US" dirty="0" smtClean="0"/>
              <a:t>相，初</a:t>
            </a:r>
            <a:r>
              <a:rPr lang="zh-CN" altLang="en-US" dirty="0"/>
              <a:t>本计也。自坚固色为我等有</a:t>
            </a:r>
            <a:r>
              <a:rPr lang="zh-CN" altLang="en-US" dirty="0" smtClean="0"/>
              <a:t>四，而后</a:t>
            </a:r>
            <a:r>
              <a:rPr lang="zh-CN" altLang="en-US" dirty="0"/>
              <a:t>三阴亦然。今观行阴为无尽</a:t>
            </a:r>
            <a:r>
              <a:rPr lang="zh-CN" altLang="en-US" dirty="0" smtClean="0"/>
              <a:t>流，例</a:t>
            </a:r>
            <a:r>
              <a:rPr lang="zh-CN" altLang="en-US" dirty="0"/>
              <a:t>观前三亦皆</a:t>
            </a:r>
            <a:r>
              <a:rPr lang="zh-CN" altLang="en-US" dirty="0" smtClean="0"/>
              <a:t>无尽，故</a:t>
            </a:r>
            <a:r>
              <a:rPr lang="zh-CN" altLang="en-US" dirty="0"/>
              <a:t>计死后有</a:t>
            </a:r>
            <a:r>
              <a:rPr lang="zh-CN" altLang="en-US" dirty="0" smtClean="0"/>
              <a:t>相，成</a:t>
            </a:r>
            <a:r>
              <a:rPr lang="zh-CN" altLang="en-US" dirty="0"/>
              <a:t>十六相也。以色阴已</a:t>
            </a:r>
            <a:r>
              <a:rPr lang="zh-CN" altLang="en-US" dirty="0" smtClean="0"/>
              <a:t>破，亦</a:t>
            </a:r>
            <a:r>
              <a:rPr lang="zh-CN" altLang="en-US" dirty="0"/>
              <a:t>同行阴</a:t>
            </a:r>
            <a:r>
              <a:rPr lang="zh-CN" altLang="en-US" dirty="0" smtClean="0"/>
              <a:t>无尽，故</a:t>
            </a:r>
            <a:r>
              <a:rPr lang="zh-CN" altLang="en-US" dirty="0"/>
              <a:t>自固</a:t>
            </a:r>
            <a:r>
              <a:rPr lang="zh-CN" altLang="en-US" dirty="0" smtClean="0"/>
              <a:t>身，此</a:t>
            </a:r>
            <a:r>
              <a:rPr lang="zh-CN" altLang="en-US" dirty="0"/>
              <a:t>计即色是我也。或计我圆</a:t>
            </a:r>
            <a:r>
              <a:rPr lang="zh-CN" altLang="en-US" dirty="0" smtClean="0"/>
              <a:t>遍，云</a:t>
            </a:r>
            <a:r>
              <a:rPr lang="zh-CN" altLang="en-US" dirty="0"/>
              <a:t>我</a:t>
            </a:r>
            <a:r>
              <a:rPr lang="zh-CN" altLang="en-US" dirty="0" smtClean="0"/>
              <a:t>有色，即</a:t>
            </a:r>
            <a:r>
              <a:rPr lang="zh-CN" altLang="en-US" dirty="0"/>
              <a:t>我大色</a:t>
            </a:r>
            <a:r>
              <a:rPr lang="zh-CN" altLang="en-US" dirty="0" smtClean="0"/>
              <a:t>小，色</a:t>
            </a:r>
            <a:r>
              <a:rPr lang="zh-CN" altLang="en-US" dirty="0"/>
              <a:t>在我中也。</a:t>
            </a:r>
            <a:r>
              <a:rPr lang="zh-CN" altLang="en-US" dirty="0" smtClean="0"/>
              <a:t>前缘，即</a:t>
            </a:r>
            <a:r>
              <a:rPr lang="zh-CN" altLang="en-US" dirty="0"/>
              <a:t>目前之色也。色属</a:t>
            </a:r>
            <a:r>
              <a:rPr lang="zh-CN" altLang="en-US" dirty="0" smtClean="0"/>
              <a:t>我，即</a:t>
            </a:r>
            <a:r>
              <a:rPr lang="zh-CN" altLang="en-US" dirty="0"/>
              <a:t>我离</a:t>
            </a:r>
            <a:r>
              <a:rPr lang="zh-CN" altLang="en-US" dirty="0" smtClean="0"/>
              <a:t>色，别</a:t>
            </a:r>
            <a:r>
              <a:rPr lang="zh-CN" altLang="en-US" dirty="0"/>
              <a:t>有我也。行中相</a:t>
            </a:r>
            <a:r>
              <a:rPr lang="zh-CN" altLang="en-US" dirty="0" smtClean="0"/>
              <a:t>续，云</a:t>
            </a:r>
            <a:r>
              <a:rPr lang="zh-CN" altLang="en-US" dirty="0"/>
              <a:t>我在</a:t>
            </a:r>
            <a:r>
              <a:rPr lang="zh-CN" altLang="en-US" dirty="0" smtClean="0"/>
              <a:t>色，即</a:t>
            </a:r>
            <a:r>
              <a:rPr lang="zh-CN" altLang="en-US" dirty="0"/>
              <a:t>色大我</a:t>
            </a:r>
            <a:r>
              <a:rPr lang="zh-CN" altLang="en-US" dirty="0" smtClean="0"/>
              <a:t>小，我</a:t>
            </a:r>
            <a:r>
              <a:rPr lang="zh-CN" altLang="en-US" dirty="0"/>
              <a:t>在色中。於色阴</a:t>
            </a:r>
            <a:r>
              <a:rPr lang="zh-CN" altLang="en-US" dirty="0" smtClean="0"/>
              <a:t>中，作</a:t>
            </a:r>
            <a:r>
              <a:rPr lang="zh-CN" altLang="en-US" dirty="0"/>
              <a:t>此四</a:t>
            </a:r>
            <a:r>
              <a:rPr lang="zh-CN" altLang="en-US" dirty="0" smtClean="0"/>
              <a:t>计，於</a:t>
            </a:r>
            <a:r>
              <a:rPr lang="zh-CN" altLang="en-US" dirty="0"/>
              <a:t>受想行阴亦复</a:t>
            </a:r>
            <a:r>
              <a:rPr lang="zh-CN" altLang="en-US" dirty="0" smtClean="0"/>
              <a:t>如是，四</a:t>
            </a:r>
            <a:r>
              <a:rPr lang="zh-CN" altLang="en-US" dirty="0"/>
              <a:t>阴共成十六相也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因计四阴死后有</a:t>
            </a:r>
            <a:r>
              <a:rPr lang="zh-CN" altLang="en-US" dirty="0" smtClean="0"/>
              <a:t>相，故</a:t>
            </a:r>
            <a:r>
              <a:rPr lang="zh-CN" altLang="en-US" dirty="0"/>
              <a:t>别计烦恼菩提不相陵</a:t>
            </a:r>
            <a:r>
              <a:rPr lang="zh-CN" altLang="en-US" dirty="0" smtClean="0"/>
              <a:t>夺，两性前驱，毕竟</a:t>
            </a:r>
            <a:r>
              <a:rPr lang="zh-CN" altLang="en-US" dirty="0"/>
              <a:t>后有。例如四</a:t>
            </a:r>
            <a:r>
              <a:rPr lang="zh-CN" altLang="en-US" dirty="0" smtClean="0"/>
              <a:t>阴，盖</a:t>
            </a:r>
            <a:r>
              <a:rPr lang="zh-CN" altLang="en-US" dirty="0"/>
              <a:t>颠倒论也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827670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）八无相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观现前四阴皆灭而执死后无相，堕断灭见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三摩中诸善男子，坚凝正心，魔不得便，穷生类本，观彼幽清常扰动元，于先除灭色受想中生计度者，是人坠入死后无相，发心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颠倒：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其色灭，形无所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因；观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其想灭，心无所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系；知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其受灭，无复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连缀。阴性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销散，纵有生理，而无受想，与草木同。此质现前犹不可得，死后云何更有诸相。因之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勘校，死后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相无，如是循环，有八无相。从此或计涅槃因果，一切皆空，徒有名字，究竟断灭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（憨山：以观研穷见前三阴已灭，即知行阴亦灭，故计死后无相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约四阴现在因亡，未来果丧，故成八无相。此便计涅槃因果一切皆空，成断灭见颠倒论也）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计度死后无故，堕落外道，惑菩提性，是则名为第七外道，立五阴中死后无相心颠倒论。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57342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</a:t>
            </a:r>
            <a:r>
              <a:rPr lang="zh-CN" altLang="en-US" dirty="0"/>
              <a:t>云：此行阴第七妄计死后无相也。以观研穷见前三阴已</a:t>
            </a:r>
            <a:r>
              <a:rPr lang="zh-CN" altLang="en-US" dirty="0" smtClean="0"/>
              <a:t>灭，即</a:t>
            </a:r>
            <a:r>
              <a:rPr lang="zh-CN" altLang="en-US" dirty="0"/>
              <a:t>知行阴亦</a:t>
            </a:r>
            <a:r>
              <a:rPr lang="zh-CN" altLang="en-US" dirty="0" smtClean="0"/>
              <a:t>灭，故</a:t>
            </a:r>
            <a:r>
              <a:rPr lang="zh-CN" altLang="en-US" dirty="0"/>
              <a:t>计死后无相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约四阴现在因</a:t>
            </a:r>
            <a:r>
              <a:rPr lang="zh-CN" altLang="en-US" dirty="0" smtClean="0"/>
              <a:t>亡，未来</a:t>
            </a:r>
            <a:r>
              <a:rPr lang="zh-CN" altLang="en-US" dirty="0"/>
              <a:t>果</a:t>
            </a:r>
            <a:r>
              <a:rPr lang="zh-CN" altLang="en-US" dirty="0" smtClean="0"/>
              <a:t>丧，故</a:t>
            </a:r>
            <a:r>
              <a:rPr lang="zh-CN" altLang="en-US" dirty="0"/>
              <a:t>成八无相。此便</a:t>
            </a:r>
            <a:r>
              <a:rPr lang="zh-CN" altLang="en-US" dirty="0" smtClean="0"/>
              <a:t>计涅槃因果</a:t>
            </a:r>
            <a:r>
              <a:rPr lang="zh-CN" altLang="en-US" dirty="0"/>
              <a:t>一切皆</a:t>
            </a:r>
            <a:r>
              <a:rPr lang="zh-CN" altLang="en-US" dirty="0" smtClean="0"/>
              <a:t>空，成</a:t>
            </a:r>
            <a:r>
              <a:rPr lang="zh-CN" altLang="en-US" dirty="0"/>
              <a:t>断灭见颠倒论也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蕅</a:t>
            </a:r>
            <a:r>
              <a:rPr lang="zh-CN" altLang="en-US" dirty="0"/>
              <a:t>益云：生理，谓行阴也。四阴现前死后俱不可得，则因果皆无，名八无相。又计世间四阴因果既无，出世涅槃因果安有，故成断灭心颠倒论。</a:t>
            </a:r>
          </a:p>
        </p:txBody>
      </p:sp>
    </p:spTree>
    <p:extLst>
      <p:ext uri="{BB962C8B-B14F-4D97-AF65-F5344CB8AC3E}">
        <p14:creationId xmlns:p14="http://schemas.microsoft.com/office/powerpoint/2010/main" val="356968745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388843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长水云：见</a:t>
            </a:r>
            <a:r>
              <a:rPr lang="zh-CN" altLang="en-US" dirty="0"/>
              <a:t>前三阴已灭，当知行阴亦应还灭，即计死后断灭，总名无相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约四阴，现在因亡，未来果灭，都成于八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阴</a:t>
            </a:r>
            <a:r>
              <a:rPr lang="zh-CN" altLang="en-US" dirty="0"/>
              <a:t>既因果皆无，涅槃因果亦皆断灭。斯则有为无为、染净诸法、因果俱无，故云“一切皆空”。</a:t>
            </a:r>
          </a:p>
        </p:txBody>
      </p:sp>
    </p:spTree>
    <p:extLst>
      <p:ext uri="{BB962C8B-B14F-4D97-AF65-F5344CB8AC3E}">
        <p14:creationId xmlns:p14="http://schemas.microsoft.com/office/powerpoint/2010/main" val="198846297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）八俱非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执五阴非有非无，现在既尔，死后亦然，妄计死后俱非相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三摩中诸善男子，坚凝正心，魔不得便，穷生类本，观彼幽清常扰动元，于行存中，兼受想灭，双计有无，自体相破，是人坠入死后俱非，起颠倒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论：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色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受想中，见有非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有；行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迁流内，观无不无，如是循环，穷尽阴界，八俱非相，随得一缘，皆言死后有相无相。又计诸行性迁讹故，心发通悟，有无俱非，虚实失措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於行存中，兼受想灭，双计有无，谓将已灭三阴，例现存行阴，作四个非有句。又将现存行阴，例前已灭三阴，作四个非无句。前后相望，每阴皆有非有非无，成四俱非。现在既尔，死后亦然，故成八俱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相）。</a:t>
            </a:r>
            <a:endParaRPr lang="en-US" altLang="zh-CN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计度死后俱非，后际昏瞢，无可道故，堕落外道，惑菩提性，是则名为第八外道，立五阴中死后俱非心颠倒论。</a:t>
            </a:r>
          </a:p>
        </p:txBody>
      </p:sp>
    </p:spTree>
    <p:extLst>
      <p:ext uri="{BB962C8B-B14F-4D97-AF65-F5344CB8AC3E}">
        <p14:creationId xmlns:p14="http://schemas.microsoft.com/office/powerpoint/2010/main" val="369265017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sz="3400" dirty="0" smtClean="0"/>
              <a:t>憨山云：此行</a:t>
            </a:r>
            <a:r>
              <a:rPr lang="zh-CN" altLang="en-US" sz="3400" dirty="0"/>
              <a:t>阴第八妄计死后俱非相也。於行存</a:t>
            </a:r>
            <a:r>
              <a:rPr lang="zh-CN" altLang="en-US" sz="3400" dirty="0" smtClean="0"/>
              <a:t>中，兼</a:t>
            </a:r>
            <a:r>
              <a:rPr lang="zh-CN" altLang="en-US" sz="3400" dirty="0"/>
              <a:t>受想</a:t>
            </a:r>
            <a:r>
              <a:rPr lang="zh-CN" altLang="en-US" sz="3400" dirty="0" smtClean="0"/>
              <a:t>灭，双</a:t>
            </a:r>
            <a:r>
              <a:rPr lang="zh-CN" altLang="en-US" sz="3400" dirty="0"/>
              <a:t>计有</a:t>
            </a:r>
            <a:r>
              <a:rPr lang="zh-CN" altLang="en-US" sz="3400" dirty="0" smtClean="0"/>
              <a:t>无，谓</a:t>
            </a:r>
            <a:r>
              <a:rPr lang="zh-CN" altLang="en-US" sz="3400" dirty="0"/>
              <a:t>将已灭三</a:t>
            </a:r>
            <a:r>
              <a:rPr lang="zh-CN" altLang="en-US" sz="3400" dirty="0" smtClean="0"/>
              <a:t>阴，例</a:t>
            </a:r>
            <a:r>
              <a:rPr lang="zh-CN" altLang="en-US" sz="3400" dirty="0"/>
              <a:t>现存行</a:t>
            </a:r>
            <a:r>
              <a:rPr lang="zh-CN" altLang="en-US" sz="3400" dirty="0" smtClean="0"/>
              <a:t>阴，作</a:t>
            </a:r>
            <a:r>
              <a:rPr lang="zh-CN" altLang="en-US" sz="3400" dirty="0"/>
              <a:t>四个非有句。又将现存行</a:t>
            </a:r>
            <a:r>
              <a:rPr lang="zh-CN" altLang="en-US" sz="3400" dirty="0" smtClean="0"/>
              <a:t>阴，例</a:t>
            </a:r>
            <a:r>
              <a:rPr lang="zh-CN" altLang="en-US" sz="3400" dirty="0"/>
              <a:t>前已灭三</a:t>
            </a:r>
            <a:r>
              <a:rPr lang="zh-CN" altLang="en-US" sz="3400" dirty="0" smtClean="0"/>
              <a:t>阴，作</a:t>
            </a:r>
            <a:r>
              <a:rPr lang="zh-CN" altLang="en-US" sz="3400" dirty="0"/>
              <a:t>四个非无句。前后</a:t>
            </a:r>
            <a:r>
              <a:rPr lang="zh-CN" altLang="en-US" sz="3400" dirty="0" smtClean="0"/>
              <a:t>相望，每</a:t>
            </a:r>
            <a:r>
              <a:rPr lang="zh-CN" altLang="en-US" sz="3400" dirty="0"/>
              <a:t>阴皆有非有非</a:t>
            </a:r>
            <a:r>
              <a:rPr lang="zh-CN" altLang="en-US" sz="3400" dirty="0" smtClean="0"/>
              <a:t>无，成</a:t>
            </a:r>
            <a:r>
              <a:rPr lang="zh-CN" altLang="en-US" sz="3400" dirty="0"/>
              <a:t>四俱非。现在既</a:t>
            </a:r>
            <a:r>
              <a:rPr lang="zh-CN" altLang="en-US" sz="3400" dirty="0" smtClean="0"/>
              <a:t>尔，死后亦然，故</a:t>
            </a:r>
            <a:r>
              <a:rPr lang="zh-CN" altLang="en-US" sz="3400" dirty="0"/>
              <a:t>成八俱非相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 </a:t>
            </a:r>
            <a:r>
              <a:rPr lang="en-US" altLang="zh-CN" sz="3400" dirty="0" smtClean="0"/>
              <a:t>……</a:t>
            </a:r>
            <a:r>
              <a:rPr lang="zh-CN" altLang="en-US" sz="3400" dirty="0" smtClean="0"/>
              <a:t>此</a:t>
            </a:r>
            <a:r>
              <a:rPr lang="zh-CN" altLang="en-US" sz="3400" dirty="0"/>
              <a:t>出八</a:t>
            </a:r>
            <a:r>
              <a:rPr lang="zh-CN" altLang="en-US" sz="3400" dirty="0" smtClean="0"/>
              <a:t>相，俱</a:t>
            </a:r>
            <a:r>
              <a:rPr lang="zh-CN" altLang="en-US" sz="3400" dirty="0"/>
              <a:t>非所以也。色等三</a:t>
            </a:r>
            <a:r>
              <a:rPr lang="zh-CN" altLang="en-US" sz="3400" dirty="0" smtClean="0"/>
              <a:t>阴，先</a:t>
            </a:r>
            <a:r>
              <a:rPr lang="zh-CN" altLang="en-US" sz="3400" dirty="0"/>
              <a:t>有今</a:t>
            </a:r>
            <a:r>
              <a:rPr lang="zh-CN" altLang="en-US" sz="3400" dirty="0" smtClean="0"/>
              <a:t>无，例行</a:t>
            </a:r>
            <a:r>
              <a:rPr lang="zh-CN" altLang="en-US" sz="3400" dirty="0"/>
              <a:t>亦</a:t>
            </a:r>
            <a:r>
              <a:rPr lang="zh-CN" altLang="en-US" sz="3400" dirty="0" smtClean="0"/>
              <a:t>尔，此</a:t>
            </a:r>
            <a:r>
              <a:rPr lang="zh-CN" altLang="en-US" sz="3400" dirty="0"/>
              <a:t>四非有也。行迁流内观无不无</a:t>
            </a:r>
            <a:r>
              <a:rPr lang="zh-CN" altLang="en-US" sz="3400" dirty="0" smtClean="0"/>
              <a:t>者，谓</a:t>
            </a:r>
            <a:r>
              <a:rPr lang="zh-CN" altLang="en-US" sz="3400" dirty="0"/>
              <a:t>若将行阴例前为</a:t>
            </a:r>
            <a:r>
              <a:rPr lang="zh-CN" altLang="en-US" sz="3400" dirty="0" smtClean="0"/>
              <a:t>无，且</a:t>
            </a:r>
            <a:r>
              <a:rPr lang="zh-CN" altLang="en-US" sz="3400" dirty="0"/>
              <a:t>今现见迁流</a:t>
            </a:r>
            <a:r>
              <a:rPr lang="zh-CN" altLang="en-US" sz="3400" dirty="0" smtClean="0"/>
              <a:t>不断，故</a:t>
            </a:r>
            <a:r>
              <a:rPr lang="zh-CN" altLang="en-US" sz="3400" dirty="0"/>
              <a:t>又非无。行既非</a:t>
            </a:r>
            <a:r>
              <a:rPr lang="zh-CN" altLang="en-US" sz="3400" dirty="0" smtClean="0"/>
              <a:t>无，前</a:t>
            </a:r>
            <a:r>
              <a:rPr lang="zh-CN" altLang="en-US" sz="3400" dirty="0"/>
              <a:t>三亦</a:t>
            </a:r>
            <a:r>
              <a:rPr lang="zh-CN" altLang="en-US" sz="3400" dirty="0" smtClean="0"/>
              <a:t>尔，此</a:t>
            </a:r>
            <a:r>
              <a:rPr lang="zh-CN" altLang="en-US" sz="3400" dirty="0"/>
              <a:t>四非无也。如是循环穷尽阴界</a:t>
            </a:r>
            <a:r>
              <a:rPr lang="zh-CN" altLang="en-US" sz="3400" dirty="0" smtClean="0"/>
              <a:t>者，现</a:t>
            </a:r>
            <a:r>
              <a:rPr lang="zh-CN" altLang="en-US" sz="3400" dirty="0"/>
              <a:t>将四阴循历相</a:t>
            </a:r>
            <a:r>
              <a:rPr lang="zh-CN" altLang="en-US" sz="3400" dirty="0" smtClean="0"/>
              <a:t>例，一一</a:t>
            </a:r>
            <a:r>
              <a:rPr lang="zh-CN" altLang="en-US" sz="3400" dirty="0"/>
              <a:t>皆见非有非</a:t>
            </a:r>
            <a:r>
              <a:rPr lang="zh-CN" altLang="en-US" sz="3400" dirty="0" smtClean="0"/>
              <a:t>无，故</a:t>
            </a:r>
            <a:r>
              <a:rPr lang="zh-CN" altLang="en-US" sz="3400" dirty="0"/>
              <a:t>云循环。惟至</a:t>
            </a:r>
            <a:r>
              <a:rPr lang="zh-CN" altLang="en-US" sz="3400" dirty="0" smtClean="0"/>
              <a:t>死后，故</a:t>
            </a:r>
            <a:r>
              <a:rPr lang="zh-CN" altLang="en-US" sz="3400" dirty="0"/>
              <a:t>云穷尽</a:t>
            </a:r>
            <a:r>
              <a:rPr lang="zh-CN" altLang="en-US" sz="3400" dirty="0" smtClean="0"/>
              <a:t>阴界，八</a:t>
            </a:r>
            <a:r>
              <a:rPr lang="zh-CN" altLang="en-US" sz="3400" dirty="0"/>
              <a:t>俱非</a:t>
            </a:r>
            <a:r>
              <a:rPr lang="zh-CN" altLang="en-US" sz="3400" dirty="0" smtClean="0"/>
              <a:t>相，随</a:t>
            </a:r>
            <a:r>
              <a:rPr lang="zh-CN" altLang="en-US" sz="3400" dirty="0"/>
              <a:t>得一</a:t>
            </a:r>
            <a:r>
              <a:rPr lang="zh-CN" altLang="en-US" sz="3400" dirty="0" smtClean="0"/>
              <a:t>缘，谓</a:t>
            </a:r>
            <a:r>
              <a:rPr lang="zh-CN" altLang="en-US" sz="3400" dirty="0"/>
              <a:t>随举一</a:t>
            </a:r>
            <a:r>
              <a:rPr lang="zh-CN" altLang="en-US" sz="3400" dirty="0" smtClean="0"/>
              <a:t>阴，死后</a:t>
            </a:r>
            <a:r>
              <a:rPr lang="zh-CN" altLang="en-US" sz="3400" dirty="0"/>
              <a:t>皆悉非有非无也。有相即非</a:t>
            </a:r>
            <a:r>
              <a:rPr lang="zh-CN" altLang="en-US" sz="3400" dirty="0" smtClean="0"/>
              <a:t>无，无</a:t>
            </a:r>
            <a:r>
              <a:rPr lang="zh-CN" altLang="en-US" sz="3400" dirty="0"/>
              <a:t>相如非有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</a:t>
            </a:r>
            <a:r>
              <a:rPr lang="en-US" altLang="zh-CN" sz="3400" dirty="0" smtClean="0"/>
              <a:t>……</a:t>
            </a:r>
            <a:r>
              <a:rPr lang="zh-CN" altLang="en-US" sz="3400" dirty="0" smtClean="0"/>
              <a:t>此</a:t>
            </a:r>
            <a:r>
              <a:rPr lang="zh-CN" altLang="en-US" sz="3400" dirty="0"/>
              <a:t>四俱非中别计也。以观四阴有无俱</a:t>
            </a:r>
            <a:r>
              <a:rPr lang="zh-CN" altLang="en-US" sz="3400" dirty="0" smtClean="0"/>
              <a:t>非，故</a:t>
            </a:r>
            <a:r>
              <a:rPr lang="zh-CN" altLang="en-US" sz="3400" dirty="0"/>
              <a:t>计诸行性迁</a:t>
            </a:r>
            <a:r>
              <a:rPr lang="zh-CN" altLang="en-US" sz="3400" dirty="0" smtClean="0"/>
              <a:t>讹故，通俗一切，皆</a:t>
            </a:r>
            <a:r>
              <a:rPr lang="zh-CN" altLang="en-US" sz="3400" dirty="0"/>
              <a:t>是非有非</a:t>
            </a:r>
            <a:r>
              <a:rPr lang="zh-CN" altLang="en-US" sz="3400" dirty="0" smtClean="0"/>
              <a:t>无，以非有无，虚实不定，故</a:t>
            </a:r>
            <a:r>
              <a:rPr lang="zh-CN" altLang="en-US" sz="3400" dirty="0"/>
              <a:t>云失措。以现前有无</a:t>
            </a:r>
            <a:r>
              <a:rPr lang="zh-CN" altLang="en-US" sz="3400" dirty="0" smtClean="0"/>
              <a:t>不定，况</a:t>
            </a:r>
            <a:r>
              <a:rPr lang="zh-CN" altLang="en-US" sz="3400" dirty="0"/>
              <a:t>死后昏</a:t>
            </a:r>
            <a:r>
              <a:rPr lang="zh-CN" altLang="en-US" sz="3400" dirty="0" smtClean="0"/>
              <a:t>瞢，何可道耶！特</a:t>
            </a:r>
            <a:r>
              <a:rPr lang="zh-CN" altLang="en-US" sz="3400" dirty="0"/>
              <a:t>颠倒见耳。</a:t>
            </a:r>
          </a:p>
        </p:txBody>
      </p:sp>
    </p:spTree>
    <p:extLst>
      <p:ext uri="{BB962C8B-B14F-4D97-AF65-F5344CB8AC3E}">
        <p14:creationId xmlns:p14="http://schemas.microsoft.com/office/powerpoint/2010/main" val="1292471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蕅益云：以</a:t>
            </a:r>
            <a:r>
              <a:rPr lang="zh-CN" altLang="en-US" dirty="0"/>
              <a:t>有破无，以无破有，故云自体相破。初则以色受想而例行阴，见有非有，以行迁流例色受想，观无不无。是故四阴各有二非，名八俱非。次又单从行阴迁讹起计，有则不应念念变灭，无则不应念念出生，又不住故非有非实，相续故非无非虚也。外道四十四见中，亦有非想非非想论八见，名相与前无想论同。</a:t>
            </a:r>
          </a:p>
        </p:txBody>
      </p:sp>
    </p:spTree>
    <p:extLst>
      <p:ext uri="{BB962C8B-B14F-4D97-AF65-F5344CB8AC3E}">
        <p14:creationId xmlns:p14="http://schemas.microsoft.com/office/powerpoint/2010/main" val="2884687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）悬示色阴尽相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若目明朗，十方洞开，无复幽黯，名色阴尽，是人则能超越劫浊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长水：前已目明，今复暗破，故无幽黯。色既质碍，障隔不通，故成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幽暗；今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定慧发明，破其阴覆，洞然明显，故云阴尽。超劫浊者，以劫浊是色阴之体，最初一念，能所才立，即是空见不分，名为劫浊。从无忽有，有即色也。今破色阴，是故超越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。坚固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妄想者，觉明坚执，质碍便成为色之体，故云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坚固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蕅益云：十方洞开，无复幽黯者，即所谓动静二相了然不生，乃至明暗、通塞、恬变、合离、生灭种种二相，皆悉了然不生，故名为色阴尽、超劫浊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微细根尘分别念断，不缘六尘，虚明境现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）结示本惟妄想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观其所由，坚固妄想以为其本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蕅益：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夫九界众生，于此漏无漏色，谁不以为定有实法，良以不曾子细观其所由故也。今以佛眼照穷色阴之源，不过由于坚固妄想，所谓“随众生心，应所知量，循业发现”，岂真有坚固之实色哉！但是妄想谓坚固耳。坚固妄想为本，则是无本，所以圆顿止观一起，彼则随尽也。设有实法，如何可尽？设不达其元非实法，惟属妄想，如何可成圆顿止观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觉明（妄觉）坚执，质碍便成，为色之体，故云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坚固。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色阴之源，不过由于坚固妄想，所谓“随众生心，应所知量，循业发现”，岂真有坚固之实色哉！但是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妄想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谓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坚固耳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。谓执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六尘境为实，分别相续不断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故，故成坚固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1851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）七断灭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执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人天四禅四定等七处皆断灭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三摩中诸善男子，坚凝正心，魔不得便，穷生类本，观彼幽清常扰动元，于后后无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（行阴念念迁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灭，故云后后无）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生计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度者，是人坠入七断灭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论：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计身灭，或欲尽灭，或苦尽灭，或极乐灭，或极舍灭，如是循环，穷尽七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际，现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前销灭，灭已无复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（蕅益：计人天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七处，死后皆即断灭也：一者人道身死即灭，二者欲天寿尽即灭，三与四者，初禅二禅苦尽皆归死灭，五者三禅极乐，亦归死灭，六与七者，四禅双舍苦乐，四空并舍色阴，亦归死灭。故云穷尽七际皆销灭也）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计度死后断灭，堕落外道，惑菩提性，是则名为第九外道，立五阴中死后断灭心颠倒论。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559559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憨</a:t>
            </a:r>
            <a:r>
              <a:rPr lang="zh-CN" altLang="en-US" dirty="0"/>
              <a:t>山云：此行阴第九妄计七断灭也。以观行阴念念生灭处，名后后无。设生七处，后皆断灭。七处者，身灭，人天也；欲尽，初禅也；苦尽，二禅也；极乐，三禅也；极舍，四禅及无色也。是名七际。谓七处皆现断灭，死后不复生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蕅益云：后</a:t>
            </a:r>
            <a:r>
              <a:rPr lang="zh-CN" altLang="en-US" dirty="0"/>
              <a:t>后无，谓行阴念念迁灭也。七断灭论者，计此人天七处，死后皆即断灭也：一者人道身死即灭，二者欲天寿尽即灭，三与四者，初禅二禅苦尽皆归死灭，五者三禅极乐，亦归死灭，六与七者，四禅双舍苦乐，四空并舍色阴，亦归死灭。故云穷尽七际皆销灭也。</a:t>
            </a:r>
          </a:p>
        </p:txBody>
      </p:sp>
    </p:spTree>
    <p:extLst>
      <p:ext uri="{BB962C8B-B14F-4D97-AF65-F5344CB8AC3E}">
        <p14:creationId xmlns:p14="http://schemas.microsoft.com/office/powerpoint/2010/main" val="100745299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）五现涅槃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论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执欲界未到地定及四禅等为涅槃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三摩中诸善男子，坚凝正心，魔不得便，穷生类本，观彼幽清常扰动元，于后后有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（行阴灭而复生，故云“后后有”）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生计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度者，是人坠入五涅槃论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以欲界为正转依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（转生死依涅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槃，谓之依转）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观见圆明，生爱慕故。或以初禅，性无忧故。或以二禅，心无苦故。或以三禅，极悦随故。或以四禅，苦乐二亡，不受轮回生灭性故。迷有漏天，作无为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解，五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处安隐，为胜净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依，如是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循环五处究竟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（未离欲界，於观心中，见圆明相，即以欲界为转依处。或以初禅已离欲染，无复忧心，二禅离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苦，三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禅极喜，四禅苦乐二亡，名为极舍。以此五处即转依处，谓五现涅槃。因修禅定，得少轻安，不知现在有漏，便妄执为涅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槃）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计度五现涅槃，堕落外道，惑菩提性，是则名为第十外道，立五阴中五现涅槃心颠倒论。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9064124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33670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憨山云：此行</a:t>
            </a:r>
            <a:r>
              <a:rPr lang="zh-CN" altLang="en-US" dirty="0"/>
              <a:t>阴第十妄计</a:t>
            </a:r>
            <a:r>
              <a:rPr lang="zh-CN" altLang="en-US" dirty="0" smtClean="0"/>
              <a:t>五涅槃也</a:t>
            </a:r>
            <a:r>
              <a:rPr lang="zh-CN" altLang="en-US" dirty="0"/>
              <a:t>。以观行阴灭而</a:t>
            </a:r>
            <a:r>
              <a:rPr lang="zh-CN" altLang="en-US" dirty="0" smtClean="0"/>
              <a:t>复生，名</a:t>
            </a:r>
            <a:r>
              <a:rPr lang="zh-CN" altLang="en-US" dirty="0"/>
              <a:t>后后</a:t>
            </a:r>
            <a:r>
              <a:rPr lang="zh-CN" altLang="en-US" dirty="0" smtClean="0"/>
              <a:t>有，妄</a:t>
            </a:r>
            <a:r>
              <a:rPr lang="zh-CN" altLang="en-US" dirty="0"/>
              <a:t>计五处</a:t>
            </a:r>
            <a:r>
              <a:rPr lang="zh-CN" altLang="en-US" dirty="0" smtClean="0"/>
              <a:t>为涅槃果。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计</a:t>
            </a:r>
            <a:r>
              <a:rPr lang="zh-CN" altLang="en-US" dirty="0" smtClean="0"/>
              <a:t>五涅槃相</a:t>
            </a:r>
            <a:r>
              <a:rPr lang="zh-CN" altLang="en-US" dirty="0"/>
              <a:t>也。转依</a:t>
            </a:r>
            <a:r>
              <a:rPr lang="zh-CN" altLang="en-US" dirty="0" smtClean="0"/>
              <a:t>者，转生</a:t>
            </a:r>
            <a:r>
              <a:rPr lang="zh-CN" altLang="en-US" dirty="0"/>
              <a:t>死</a:t>
            </a:r>
            <a:r>
              <a:rPr lang="zh-CN" altLang="en-US" dirty="0" smtClean="0"/>
              <a:t>依涅槃也</a:t>
            </a:r>
            <a:r>
              <a:rPr lang="zh-CN" altLang="en-US" dirty="0"/>
              <a:t>。未离欲</a:t>
            </a:r>
            <a:r>
              <a:rPr lang="zh-CN" altLang="en-US" dirty="0" smtClean="0"/>
              <a:t>界，於</a:t>
            </a:r>
            <a:r>
              <a:rPr lang="zh-CN" altLang="en-US" dirty="0"/>
              <a:t>观</a:t>
            </a:r>
            <a:r>
              <a:rPr lang="zh-CN" altLang="en-US" dirty="0" smtClean="0"/>
              <a:t>心中，见</a:t>
            </a:r>
            <a:r>
              <a:rPr lang="zh-CN" altLang="en-US" dirty="0"/>
              <a:t>圆明</a:t>
            </a:r>
            <a:r>
              <a:rPr lang="zh-CN" altLang="en-US" dirty="0" smtClean="0"/>
              <a:t>相，即</a:t>
            </a:r>
            <a:r>
              <a:rPr lang="zh-CN" altLang="en-US" dirty="0"/>
              <a:t>以欲界为转依处。或以初禅已离欲</a:t>
            </a:r>
            <a:r>
              <a:rPr lang="zh-CN" altLang="en-US" dirty="0" smtClean="0"/>
              <a:t>染，无</a:t>
            </a:r>
            <a:r>
              <a:rPr lang="zh-CN" altLang="en-US" dirty="0"/>
              <a:t>复</a:t>
            </a:r>
            <a:r>
              <a:rPr lang="zh-CN" altLang="en-US" dirty="0" smtClean="0"/>
              <a:t>忧心，二</a:t>
            </a:r>
            <a:r>
              <a:rPr lang="zh-CN" altLang="en-US" dirty="0"/>
              <a:t>禅离苦。三禅极</a:t>
            </a:r>
            <a:r>
              <a:rPr lang="zh-CN" altLang="en-US" dirty="0" smtClean="0"/>
              <a:t>喜，四</a:t>
            </a:r>
            <a:r>
              <a:rPr lang="zh-CN" altLang="en-US" dirty="0"/>
              <a:t>禅苦乐二</a:t>
            </a:r>
            <a:r>
              <a:rPr lang="zh-CN" altLang="en-US" dirty="0" smtClean="0"/>
              <a:t>亡，名</a:t>
            </a:r>
            <a:r>
              <a:rPr lang="zh-CN" altLang="en-US" dirty="0"/>
              <a:t>为极舍。以此五处即转依</a:t>
            </a:r>
            <a:r>
              <a:rPr lang="zh-CN" altLang="en-US" dirty="0" smtClean="0"/>
              <a:t>处，谓</a:t>
            </a:r>
            <a:r>
              <a:rPr lang="zh-CN" altLang="en-US" dirty="0"/>
              <a:t>五</a:t>
            </a:r>
            <a:r>
              <a:rPr lang="zh-CN" altLang="en-US" dirty="0" smtClean="0"/>
              <a:t>现涅槃。因</a:t>
            </a:r>
            <a:r>
              <a:rPr lang="zh-CN" altLang="en-US" dirty="0"/>
              <a:t>修禅</a:t>
            </a:r>
            <a:r>
              <a:rPr lang="zh-CN" altLang="en-US" dirty="0" smtClean="0"/>
              <a:t>定，得</a:t>
            </a:r>
            <a:r>
              <a:rPr lang="zh-CN" altLang="en-US" dirty="0"/>
              <a:t>少轻</a:t>
            </a:r>
            <a:r>
              <a:rPr lang="zh-CN" altLang="en-US" dirty="0" smtClean="0"/>
              <a:t>安，不知</a:t>
            </a:r>
            <a:r>
              <a:rPr lang="zh-CN" altLang="en-US" dirty="0"/>
              <a:t>现在有</a:t>
            </a:r>
            <a:r>
              <a:rPr lang="zh-CN" altLang="en-US" dirty="0" smtClean="0"/>
              <a:t>漏，便</a:t>
            </a:r>
            <a:r>
              <a:rPr lang="zh-CN" altLang="en-US" dirty="0"/>
              <a:t>妄执</a:t>
            </a:r>
            <a:r>
              <a:rPr lang="zh-CN" altLang="en-US" dirty="0" smtClean="0"/>
              <a:t>为涅槃。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62231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水云：行阴灭而复生，故云“后后有”也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以</a:t>
            </a:r>
            <a:r>
              <a:rPr lang="zh-CN" altLang="en-US" dirty="0"/>
              <a:t>欲界为正转依者，因修观行，发欲界未至定，于观心中，见圆明相，不舍欲界，即是涅槃，为正转依。</a:t>
            </a:r>
          </a:p>
          <a:p>
            <a:pPr marL="0" indent="0">
              <a:buNone/>
            </a:pPr>
            <a:r>
              <a:rPr lang="zh-CN" altLang="en-US" dirty="0" smtClean="0"/>
              <a:t>        “</a:t>
            </a:r>
            <a:r>
              <a:rPr lang="zh-CN" altLang="en-US" dirty="0"/>
              <a:t>或以初禅，性无忧”者，已离欲染，无复忧心，得轻安乐故。“或以二禅，心无苦”者，即是极喜也。“或以三禅，极悦随”者，即极乐也。“或以四禅，苦乐二亡”者，即舍受也。</a:t>
            </a:r>
          </a:p>
          <a:p>
            <a:pPr marL="0" indent="0">
              <a:buNone/>
            </a:pPr>
            <a:r>
              <a:rPr lang="zh-CN" altLang="en-US" dirty="0" smtClean="0"/>
              <a:t>         不</a:t>
            </a:r>
            <a:r>
              <a:rPr lang="zh-CN" altLang="en-US" dirty="0"/>
              <a:t>识教相，得此四禅及欲界定少分安乐，便计涅槃。“执有漏天作无为解”者，因修正定，忽发此禅，得少轻安，非是究竟，便妄执计以为涅槃。</a:t>
            </a:r>
          </a:p>
        </p:txBody>
      </p:sp>
    </p:spTree>
    <p:extLst>
      <p:ext uri="{BB962C8B-B14F-4D97-AF65-F5344CB8AC3E}">
        <p14:creationId xmlns:p14="http://schemas.microsoft.com/office/powerpoint/2010/main" val="150131097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5527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、结过劝示</a:t>
            </a: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如是十种禅那狂解，皆是行阴用心交互，故现斯悟。众生顽迷，不自忖量，逢此现前，以迷为解，自言登圣，大妄语成，堕无间狱。汝等必须将如来语，于我灭后，传示末法，遍令众生觉了斯义，无令心魔自起深孽，保持覆护，销息邪见，教其身心开觉真义，于无上道不遭枝岐，勿令心祈得少为足，作大觉王清净标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憨山云：此</a:t>
            </a:r>
            <a:r>
              <a:rPr lang="zh-CN" altLang="en-US" dirty="0">
                <a:latin typeface="+mn-ea"/>
              </a:rPr>
              <a:t>结行阴十种狂解也。以上十种皆是邪</a:t>
            </a:r>
            <a:r>
              <a:rPr lang="zh-CN" altLang="en-US" dirty="0" smtClean="0">
                <a:latin typeface="+mn-ea"/>
              </a:rPr>
              <a:t>见，因</a:t>
            </a:r>
            <a:r>
              <a:rPr lang="zh-CN" altLang="en-US" dirty="0">
                <a:latin typeface="+mn-ea"/>
              </a:rPr>
              <a:t>修禅定而发邪</a:t>
            </a:r>
            <a:r>
              <a:rPr lang="zh-CN" altLang="en-US" dirty="0" smtClean="0">
                <a:latin typeface="+mn-ea"/>
              </a:rPr>
              <a:t>见，故</a:t>
            </a:r>
            <a:r>
              <a:rPr lang="zh-CN" altLang="en-US" dirty="0">
                <a:latin typeface="+mn-ea"/>
              </a:rPr>
              <a:t>云狂解。於生灭中妄起计</a:t>
            </a:r>
            <a:r>
              <a:rPr lang="zh-CN" altLang="en-US" dirty="0" smtClean="0">
                <a:latin typeface="+mn-ea"/>
              </a:rPr>
              <a:t>度，理</a:t>
            </a:r>
            <a:r>
              <a:rPr lang="zh-CN" altLang="en-US" dirty="0">
                <a:latin typeface="+mn-ea"/>
              </a:rPr>
              <a:t>观</a:t>
            </a:r>
            <a:r>
              <a:rPr lang="zh-CN" altLang="en-US" dirty="0" smtClean="0">
                <a:latin typeface="+mn-ea"/>
              </a:rPr>
              <a:t>不明，故</a:t>
            </a:r>
            <a:r>
              <a:rPr lang="zh-CN" altLang="en-US" dirty="0">
                <a:latin typeface="+mn-ea"/>
              </a:rPr>
              <a:t>云交互。</a:t>
            </a:r>
          </a:p>
        </p:txBody>
      </p:sp>
    </p:spTree>
    <p:extLst>
      <p:ext uri="{BB962C8B-B14F-4D97-AF65-F5344CB8AC3E}">
        <p14:creationId xmlns:p14="http://schemas.microsoft.com/office/powerpoint/2010/main" val="3450158121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（五）明识阴境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、总示阴相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）结前行阴尽相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难，彼善男子修三摩提，行阴尽者，诸世间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性，幽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扰动，同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生机倏然隳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err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huī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裂，沉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细纲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纽补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特伽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罗，酬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业深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脉，感应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悬绝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世间性，谓行阴为世间生死之体也。以众生生死，皆依行阴生灭，故为同分生机。前言基乃其本，今言机乃枢机也。谓此行阴最极深沈微细，网罗诸趣，结不可解，故云纲纽。今以定力研穷顿破，故云倏然隳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特伽罗，云数取趣。十二类生由行阴所取，今既隳裂，则因亡果丧，不受后有，故云酬业深脉，感应悬绝。是知能灭行阴，则永脱分段生死矣，此行阴尽也）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阿</a:t>
            </a:r>
            <a:r>
              <a:rPr lang="zh-CN" altLang="en-US" dirty="0" smtClean="0">
                <a:latin typeface="+mn-ea"/>
              </a:rPr>
              <a:t>难，善</a:t>
            </a:r>
            <a:r>
              <a:rPr lang="zh-CN" altLang="en-US" dirty="0">
                <a:latin typeface="+mn-ea"/>
              </a:rPr>
              <a:t>男子修习三摩地至行阴尽时，则诸世间一切生灭之性、幽隐轻清微细扰动的相状、十二类众生的同分生机，就会忽然隳毁破裂。这个深沉微细的纲纽，一切补特伽罗（众生）酬答宿业的深层脉络已经断裂，因果感应之根本，便已悬远断绝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依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大乘起信论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而言，智相、相续相，乃众生因果相续的纲纽，此二相破除，表明以业果相续为本根的分段生死彻底断灭，第八识之变易生死现前。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02462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54726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憨</a:t>
            </a:r>
            <a:r>
              <a:rPr lang="zh-CN" altLang="en-US" dirty="0"/>
              <a:t>山云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此</a:t>
            </a:r>
            <a:r>
              <a:rPr lang="zh-CN" altLang="en-US" dirty="0"/>
              <a:t>明行尽识现之相也。世间</a:t>
            </a:r>
            <a:r>
              <a:rPr lang="zh-CN" altLang="en-US" dirty="0" smtClean="0"/>
              <a:t>性，谓</a:t>
            </a:r>
            <a:r>
              <a:rPr lang="zh-CN" altLang="en-US" dirty="0"/>
              <a:t>行阴为世间生死之体也。以众生</a:t>
            </a:r>
            <a:r>
              <a:rPr lang="zh-CN" altLang="en-US" dirty="0" smtClean="0"/>
              <a:t>生死，皆</a:t>
            </a:r>
            <a:r>
              <a:rPr lang="zh-CN" altLang="en-US" dirty="0"/>
              <a:t>依行阴生</a:t>
            </a:r>
            <a:r>
              <a:rPr lang="zh-CN" altLang="en-US" dirty="0" smtClean="0"/>
              <a:t>灭，故</a:t>
            </a:r>
            <a:r>
              <a:rPr lang="zh-CN" altLang="en-US" dirty="0"/>
              <a:t>为同分生机。前言基乃其</a:t>
            </a:r>
            <a:r>
              <a:rPr lang="zh-CN" altLang="en-US" dirty="0" smtClean="0"/>
              <a:t>本，今</a:t>
            </a:r>
            <a:r>
              <a:rPr lang="zh-CN" altLang="en-US" dirty="0"/>
              <a:t>言机乃枢机也。谓此行阴最极深沈</a:t>
            </a:r>
            <a:r>
              <a:rPr lang="zh-CN" altLang="en-US" dirty="0" smtClean="0"/>
              <a:t>微细，网罗</a:t>
            </a:r>
            <a:r>
              <a:rPr lang="zh-CN" altLang="en-US" dirty="0"/>
              <a:t>诸</a:t>
            </a:r>
            <a:r>
              <a:rPr lang="zh-CN" altLang="en-US" dirty="0" smtClean="0"/>
              <a:t>趣，结</a:t>
            </a:r>
            <a:r>
              <a:rPr lang="zh-CN" altLang="en-US" dirty="0"/>
              <a:t>不可</a:t>
            </a:r>
            <a:r>
              <a:rPr lang="zh-CN" altLang="en-US" dirty="0" smtClean="0"/>
              <a:t>解，故</a:t>
            </a:r>
            <a:r>
              <a:rPr lang="zh-CN" altLang="en-US" dirty="0"/>
              <a:t>云纲纽。今以定力研</a:t>
            </a:r>
            <a:r>
              <a:rPr lang="zh-CN" altLang="en-US" dirty="0" smtClean="0"/>
              <a:t>穷顿破，故</a:t>
            </a:r>
            <a:r>
              <a:rPr lang="zh-CN" altLang="en-US" dirty="0"/>
              <a:t>云倏然隳裂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补</a:t>
            </a:r>
            <a:r>
              <a:rPr lang="zh-CN" altLang="en-US" dirty="0"/>
              <a:t>特伽</a:t>
            </a:r>
            <a:r>
              <a:rPr lang="zh-CN" altLang="en-US" dirty="0" smtClean="0"/>
              <a:t>罗，云</a:t>
            </a:r>
            <a:r>
              <a:rPr lang="zh-CN" altLang="en-US" dirty="0"/>
              <a:t>数取趣。十二类生由行阴所</a:t>
            </a:r>
            <a:r>
              <a:rPr lang="zh-CN" altLang="en-US" dirty="0" smtClean="0"/>
              <a:t>取，今</a:t>
            </a:r>
            <a:r>
              <a:rPr lang="zh-CN" altLang="en-US" dirty="0"/>
              <a:t>既隳</a:t>
            </a:r>
            <a:r>
              <a:rPr lang="zh-CN" altLang="en-US" dirty="0" smtClean="0"/>
              <a:t>裂，则</a:t>
            </a:r>
            <a:r>
              <a:rPr lang="zh-CN" altLang="en-US" dirty="0"/>
              <a:t>因亡果</a:t>
            </a:r>
            <a:r>
              <a:rPr lang="zh-CN" altLang="en-US" dirty="0" smtClean="0"/>
              <a:t>丧，不</a:t>
            </a:r>
            <a:r>
              <a:rPr lang="zh-CN" altLang="en-US" dirty="0"/>
              <a:t>受后</a:t>
            </a:r>
            <a:r>
              <a:rPr lang="zh-CN" altLang="en-US" dirty="0" smtClean="0"/>
              <a:t>有，故</a:t>
            </a:r>
            <a:r>
              <a:rPr lang="zh-CN" altLang="en-US" dirty="0"/>
              <a:t>云酬业深</a:t>
            </a:r>
            <a:r>
              <a:rPr lang="zh-CN" altLang="en-US" dirty="0" smtClean="0"/>
              <a:t>脉，感应</a:t>
            </a:r>
            <a:r>
              <a:rPr lang="zh-CN" altLang="en-US" dirty="0"/>
              <a:t>悬绝。是知能灭行</a:t>
            </a:r>
            <a:r>
              <a:rPr lang="zh-CN" altLang="en-US" dirty="0" smtClean="0"/>
              <a:t>阴，则</a:t>
            </a:r>
            <a:r>
              <a:rPr lang="zh-CN" altLang="en-US" dirty="0"/>
              <a:t>永脱分段生死</a:t>
            </a:r>
            <a:r>
              <a:rPr lang="zh-CN" altLang="en-US" dirty="0" smtClean="0"/>
              <a:t>矣，此行</a:t>
            </a:r>
            <a:r>
              <a:rPr lang="zh-CN" altLang="en-US" dirty="0"/>
              <a:t>阴尽也。</a:t>
            </a:r>
          </a:p>
        </p:txBody>
      </p:sp>
    </p:spTree>
    <p:extLst>
      <p:ext uri="{BB962C8B-B14F-4D97-AF65-F5344CB8AC3E}">
        <p14:creationId xmlns:p14="http://schemas.microsoft.com/office/powerpoint/2010/main" val="3945202492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诸</a:t>
            </a:r>
            <a:r>
              <a:rPr lang="zh-CN" altLang="en-US" dirty="0"/>
              <a:t>世间，遍指同居、方便、实报三土而言也。九界一切生类，喻如网目，沉细行阴，喻如纲纽。有为诸行尽，故六凡有情酬业深</a:t>
            </a:r>
            <a:r>
              <a:rPr lang="zh-CN" altLang="en-US" dirty="0" smtClean="0"/>
              <a:t>脉，感应</a:t>
            </a:r>
            <a:r>
              <a:rPr lang="zh-CN" altLang="en-US" dirty="0"/>
              <a:t>悬绝。偏真诸行尽，故二乘有情酬业深</a:t>
            </a:r>
            <a:r>
              <a:rPr lang="zh-CN" altLang="en-US" dirty="0" smtClean="0"/>
              <a:t>脉，感应</a:t>
            </a:r>
            <a:r>
              <a:rPr lang="zh-CN" altLang="en-US" dirty="0"/>
              <a:t>悬绝。二边诸行尽，故菩萨有情酬业深</a:t>
            </a:r>
            <a:r>
              <a:rPr lang="zh-CN" altLang="en-US" dirty="0" smtClean="0"/>
              <a:t>脉，感应</a:t>
            </a:r>
            <a:r>
              <a:rPr lang="zh-CN" altLang="en-US" dirty="0"/>
              <a:t>悬绝。</a:t>
            </a:r>
          </a:p>
          <a:p>
            <a:pPr marL="0" indent="0">
              <a:buNone/>
            </a:pPr>
            <a:r>
              <a:rPr lang="zh-CN" altLang="en-US" dirty="0" smtClean="0"/>
              <a:t>         盖</a:t>
            </a:r>
            <a:r>
              <a:rPr lang="zh-CN" altLang="en-US" dirty="0"/>
              <a:t>九界有情，各以自心所现惑业为能感，即以自心所现果报为能</a:t>
            </a:r>
            <a:r>
              <a:rPr lang="zh-CN" altLang="en-US" dirty="0" smtClean="0"/>
              <a:t>应。今</a:t>
            </a:r>
            <a:r>
              <a:rPr lang="zh-CN" altLang="en-US" dirty="0"/>
              <a:t>行阴既尽，感应俱绝，此正“空所空灭，生灭既灭”之境界也。利根之士，一灭一切灭，并识阴亦复不当情矣。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936495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前</a:t>
            </a:r>
            <a:r>
              <a:rPr lang="zh-CN" altLang="en-US" dirty="0"/>
              <a:t>三句标人，“诸世”下，正明行尽。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“世间性”</a:t>
            </a:r>
            <a:r>
              <a:rPr lang="zh-CN" altLang="en-US" dirty="0"/>
              <a:t>者，行阴即是世间体性。世间有三义：一有生灭；二性有漏；三可破坏。既堕世间，同以行阴生灭为性也。隐密故幽，离想故清，扰即是动。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同</a:t>
            </a:r>
            <a:r>
              <a:rPr lang="zh-CN" altLang="en-US" dirty="0"/>
              <a:t>分生机，前是基本，今是机要，忽尔而破，故云“倏然堕裂”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“沈细”</a:t>
            </a:r>
            <a:r>
              <a:rPr lang="zh-CN" altLang="en-US" dirty="0"/>
              <a:t>下，重释尽义。网上大绳曰纲，衣领结处曰纽，皆喻其要也。十二类生，如网如衣，行阴贯通，微细结要，如纲如纽。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补</a:t>
            </a:r>
            <a:r>
              <a:rPr lang="zh-CN" altLang="en-US" dirty="0"/>
              <a:t>特伽罗，云“数取趣”，即总指十二类也。行阴能持此类生故，故云“沈细纲纽”。纲纽是业因，伽罗是果报。业因亡则孰为引果，果报息则谁作能酬，因果既亡，故绝感应。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深</a:t>
            </a:r>
            <a:r>
              <a:rPr lang="zh-CN" altLang="en-US" dirty="0"/>
              <a:t>脉，亦喻行阴幽隐也。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3384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长水：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 超</a:t>
            </a:r>
            <a:r>
              <a:rPr lang="zh-CN" altLang="en-US" dirty="0"/>
              <a:t>劫浊者，以劫浊是色阴之</a:t>
            </a:r>
            <a:r>
              <a:rPr lang="zh-CN" altLang="en-US" dirty="0" smtClean="0"/>
              <a:t>体。最初</a:t>
            </a:r>
            <a:r>
              <a:rPr lang="zh-CN" altLang="en-US" dirty="0"/>
              <a:t>一念，能所才立，即是空见不分，名为劫浊。从无忽有，有即色也。今破色阴，是故超越。</a:t>
            </a:r>
          </a:p>
          <a:p>
            <a:pPr marL="0" indent="0">
              <a:buNone/>
            </a:pPr>
            <a:r>
              <a:rPr lang="zh-CN" altLang="en-US" dirty="0" smtClean="0"/>
              <a:t>         坚固</a:t>
            </a:r>
            <a:r>
              <a:rPr lang="zh-CN" altLang="en-US" dirty="0"/>
              <a:t>妄想者，觉</a:t>
            </a:r>
            <a:r>
              <a:rPr lang="zh-CN" altLang="en-US" dirty="0" smtClean="0"/>
              <a:t>明（妄觉）坚</a:t>
            </a:r>
            <a:r>
              <a:rPr lang="zh-CN" altLang="en-US" dirty="0"/>
              <a:t>执，质碍便</a:t>
            </a:r>
            <a:r>
              <a:rPr lang="zh-CN" altLang="en-US" dirty="0" smtClean="0"/>
              <a:t>成，为</a:t>
            </a:r>
            <a:r>
              <a:rPr lang="zh-CN" altLang="en-US" dirty="0"/>
              <a:t>色之体，故云坚固。</a:t>
            </a:r>
          </a:p>
          <a:p>
            <a:pPr marL="0" indent="0">
              <a:buNone/>
            </a:pPr>
            <a:r>
              <a:rPr lang="zh-CN" altLang="en-US" dirty="0" smtClean="0"/>
              <a:t>         问</a:t>
            </a:r>
            <a:r>
              <a:rPr lang="zh-CN" altLang="en-US" dirty="0"/>
              <a:t>：色阴粗显，观中先破劫浊最细，何得却超？</a:t>
            </a:r>
          </a:p>
          <a:p>
            <a:pPr marL="0" indent="0">
              <a:buNone/>
            </a:pPr>
            <a:r>
              <a:rPr lang="zh-CN" altLang="en-US" dirty="0" smtClean="0"/>
              <a:t>         答</a:t>
            </a:r>
            <a:r>
              <a:rPr lang="zh-CN" altLang="en-US" dirty="0"/>
              <a:t>：以起时无前后，故破时兼粗细。文不累书，故见生起有次第耳。又色阴属现相，现相是本识。今色阴破，即现相破，现相破，即动本识，本识岂非劫浊？故得超也，信哉！初心便有破无明分耳。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3981159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）正明识阴区宇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于涅槃天，将大明悟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（五阴黑暗，覆涅槃天，为生死长夜。今四阴已破，故如天将明）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，如鸡后鸣，瞻顾东方，已有精色，六根虚静，无复驰逸，内外湛明，入无所入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（行阴既尽，意根已销，则六识无体，故六根虚静不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驰。内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照识体，通一湛明，湛入合湛，更无可入，故云内外湛明，入无所入）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，深达十方十二种类受命元由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（识阴乃十二类受命元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由、根由别种）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观由执元，诸类不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（今观识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阴乃执持十二类生之种子的根元，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不起烦恼，不作新业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令起果，无受生分，故云“诸类不召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”。行阴已破，不再感果）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于十方界，已获其同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（既知识阴是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生类元由，故十方界，依之与正，皆识所变，同一识体，斯则三界唯心，万法唯识）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，精色不沈，发现幽秘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（识精现前不昧，故云精色不沈。识体幽秘，今以观力研穷，即入观境，故云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发现）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此则名为识阴区宇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【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按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zh-CN" dirty="0"/>
              <a:t>于涅槃性</a:t>
            </a:r>
            <a:r>
              <a:rPr lang="zh-CN" altLang="zh-CN" dirty="0" smtClean="0"/>
              <a:t>天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将</a:t>
            </a:r>
            <a:r>
              <a:rPr lang="zh-CN" altLang="zh-CN" dirty="0"/>
              <a:t>大明白彻悟，如雄鸡之最后</a:t>
            </a:r>
            <a:r>
              <a:rPr lang="zh-CN" altLang="zh-CN" dirty="0" smtClean="0"/>
              <a:t>啼</a:t>
            </a:r>
            <a:r>
              <a:rPr lang="zh-CN" altLang="en-US" dirty="0" smtClean="0"/>
              <a:t>鸣</a:t>
            </a:r>
            <a:r>
              <a:rPr lang="zh-CN" altLang="zh-CN" dirty="0" smtClean="0"/>
              <a:t>，</a:t>
            </a:r>
            <a:r>
              <a:rPr lang="zh-CN" altLang="zh-CN" dirty="0"/>
              <a:t>长夜将晓，瞻顾东方，已然露出精明之色。六根虚明寂静，不再奔驰流逸，内根外尘融成一片湛然光明之境，内无能入之根，外无所入之尘。深达十方世界十二类众生，所以感受生命的根本源由（第八业识）；行人至此，虽得观见受生的源由，却执此以为本原真心，但因行阴已尽，故诸类众生不能再召感他去受生。于十方界中，已获证其同一识性，一体变现；如同东方曙光渐露，精明之色不再沉隐，可以发现幽秘之</a:t>
            </a:r>
            <a:r>
              <a:rPr lang="zh-CN" altLang="zh-CN" dirty="0" smtClean="0"/>
              <a:t>物。</a:t>
            </a:r>
            <a:r>
              <a:rPr lang="zh-CN" altLang="zh-CN" dirty="0"/>
              <a:t>这就名为识阴区宇。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684722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7" y="14469"/>
            <a:ext cx="9036496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憨山云：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五</a:t>
            </a:r>
            <a:r>
              <a:rPr lang="zh-CN" altLang="en-US" dirty="0"/>
              <a:t>阴</a:t>
            </a:r>
            <a:r>
              <a:rPr lang="zh-CN" altLang="en-US" dirty="0" smtClean="0"/>
              <a:t>黑暗，覆涅槃天，为</a:t>
            </a:r>
            <a:r>
              <a:rPr lang="zh-CN" altLang="en-US" dirty="0"/>
              <a:t>生死长夜。今四阴已</a:t>
            </a:r>
            <a:r>
              <a:rPr lang="zh-CN" altLang="en-US" dirty="0" smtClean="0"/>
              <a:t>破，故</a:t>
            </a:r>
            <a:r>
              <a:rPr lang="zh-CN" altLang="en-US" dirty="0"/>
              <a:t>如天将明。鸡后</a:t>
            </a:r>
            <a:r>
              <a:rPr lang="zh-CN" altLang="en-US" dirty="0" smtClean="0"/>
              <a:t>鸣，则</a:t>
            </a:r>
            <a:r>
              <a:rPr lang="zh-CN" altLang="en-US" dirty="0"/>
              <a:t>将明之时也。识阴</a:t>
            </a:r>
            <a:r>
              <a:rPr lang="zh-CN" altLang="en-US" dirty="0" smtClean="0"/>
              <a:t>精明，故</a:t>
            </a:r>
            <a:r>
              <a:rPr lang="zh-CN" altLang="en-US" dirty="0"/>
              <a:t>如东方精色。行阴既</a:t>
            </a:r>
            <a:r>
              <a:rPr lang="zh-CN" altLang="en-US" dirty="0" smtClean="0"/>
              <a:t>尽，意</a:t>
            </a:r>
            <a:r>
              <a:rPr lang="zh-CN" altLang="en-US" dirty="0"/>
              <a:t>根已</a:t>
            </a:r>
            <a:r>
              <a:rPr lang="zh-CN" altLang="en-US" dirty="0" smtClean="0"/>
              <a:t>销，则</a:t>
            </a:r>
            <a:r>
              <a:rPr lang="zh-CN" altLang="en-US" dirty="0"/>
              <a:t>六识无</a:t>
            </a:r>
            <a:r>
              <a:rPr lang="zh-CN" altLang="en-US" dirty="0" smtClean="0"/>
              <a:t>体，故</a:t>
            </a:r>
            <a:r>
              <a:rPr lang="zh-CN" altLang="en-US" dirty="0"/>
              <a:t>六根虚静不</a:t>
            </a:r>
            <a:r>
              <a:rPr lang="zh-CN" altLang="en-US" dirty="0" smtClean="0"/>
              <a:t>驰，内</a:t>
            </a:r>
            <a:r>
              <a:rPr lang="zh-CN" altLang="en-US" dirty="0"/>
              <a:t>照识</a:t>
            </a:r>
            <a:r>
              <a:rPr lang="zh-CN" altLang="en-US" dirty="0" smtClean="0"/>
              <a:t>体，通</a:t>
            </a:r>
            <a:r>
              <a:rPr lang="zh-CN" altLang="en-US" dirty="0"/>
              <a:t>一湛</a:t>
            </a:r>
            <a:r>
              <a:rPr lang="zh-CN" altLang="en-US" dirty="0" smtClean="0"/>
              <a:t>明，湛</a:t>
            </a:r>
            <a:r>
              <a:rPr lang="zh-CN" altLang="en-US" dirty="0"/>
              <a:t>入合</a:t>
            </a:r>
            <a:r>
              <a:rPr lang="zh-CN" altLang="en-US" dirty="0" smtClean="0"/>
              <a:t>湛，更</a:t>
            </a:r>
            <a:r>
              <a:rPr lang="zh-CN" altLang="en-US" dirty="0"/>
              <a:t>无可</a:t>
            </a:r>
            <a:r>
              <a:rPr lang="zh-CN" altLang="en-US" dirty="0" smtClean="0"/>
              <a:t>入，故</a:t>
            </a:r>
            <a:r>
              <a:rPr lang="zh-CN" altLang="en-US" dirty="0"/>
              <a:t>云内外湛</a:t>
            </a:r>
            <a:r>
              <a:rPr lang="zh-CN" altLang="en-US" dirty="0" smtClean="0"/>
              <a:t>明，入</a:t>
            </a:r>
            <a:r>
              <a:rPr lang="zh-CN" altLang="en-US" dirty="0"/>
              <a:t>无</a:t>
            </a:r>
            <a:r>
              <a:rPr lang="zh-CN" altLang="en-US" dirty="0" smtClean="0"/>
              <a:t>所入。</a:t>
            </a:r>
            <a:r>
              <a:rPr lang="zh-CN" altLang="en-US" dirty="0"/>
              <a:t>识阴乃十二类受命元</a:t>
            </a:r>
            <a:r>
              <a:rPr lang="zh-CN" altLang="en-US" dirty="0" smtClean="0"/>
              <a:t>由，至此</a:t>
            </a:r>
            <a:r>
              <a:rPr lang="zh-CN" altLang="en-US" dirty="0"/>
              <a:t>深</a:t>
            </a:r>
            <a:r>
              <a:rPr lang="zh-CN" altLang="en-US" dirty="0" smtClean="0"/>
              <a:t>达，但</a:t>
            </a:r>
            <a:r>
              <a:rPr lang="zh-CN" altLang="en-US" dirty="0"/>
              <a:t>观识性执持根</a:t>
            </a:r>
            <a:r>
              <a:rPr lang="zh-CN" altLang="en-US" dirty="0" smtClean="0"/>
              <a:t>元，习气不行，新</a:t>
            </a:r>
            <a:r>
              <a:rPr lang="zh-CN" altLang="en-US" dirty="0"/>
              <a:t>业不</a:t>
            </a:r>
            <a:r>
              <a:rPr lang="zh-CN" altLang="en-US" dirty="0" smtClean="0"/>
              <a:t>起，无</a:t>
            </a:r>
            <a:r>
              <a:rPr lang="zh-CN" altLang="en-US" dirty="0"/>
              <a:t>受</a:t>
            </a:r>
            <a:r>
              <a:rPr lang="zh-CN" altLang="en-US" dirty="0" smtClean="0"/>
              <a:t>生分，故</a:t>
            </a:r>
            <a:r>
              <a:rPr lang="zh-CN" altLang="en-US" dirty="0"/>
              <a:t>云诸类不</a:t>
            </a:r>
            <a:r>
              <a:rPr lang="zh-CN" altLang="en-US" dirty="0" smtClean="0"/>
              <a:t>召。十方</a:t>
            </a:r>
            <a:r>
              <a:rPr lang="zh-CN" altLang="en-US" dirty="0"/>
              <a:t>世界十二类</a:t>
            </a:r>
            <a:r>
              <a:rPr lang="zh-CN" altLang="en-US" dirty="0" smtClean="0"/>
              <a:t>生，身心世界，唯</a:t>
            </a:r>
            <a:r>
              <a:rPr lang="zh-CN" altLang="en-US" dirty="0"/>
              <a:t>识变</a:t>
            </a:r>
            <a:r>
              <a:rPr lang="zh-CN" altLang="en-US" dirty="0" smtClean="0"/>
              <a:t>现，今</a:t>
            </a:r>
            <a:r>
              <a:rPr lang="zh-CN" altLang="en-US" dirty="0"/>
              <a:t>观归识</a:t>
            </a:r>
            <a:r>
              <a:rPr lang="zh-CN" altLang="en-US" dirty="0" smtClean="0"/>
              <a:t>性，故</a:t>
            </a:r>
            <a:r>
              <a:rPr lang="zh-CN" altLang="en-US" dirty="0"/>
              <a:t>云已获其同。识精现前不</a:t>
            </a:r>
            <a:r>
              <a:rPr lang="zh-CN" altLang="en-US" dirty="0" smtClean="0"/>
              <a:t>昧，故</a:t>
            </a:r>
            <a:r>
              <a:rPr lang="zh-CN" altLang="en-US" dirty="0"/>
              <a:t>云精色不沈。识体幽</a:t>
            </a:r>
            <a:r>
              <a:rPr lang="zh-CN" altLang="en-US" dirty="0" smtClean="0"/>
              <a:t>秘，今</a:t>
            </a:r>
            <a:r>
              <a:rPr lang="zh-CN" altLang="en-US" dirty="0"/>
              <a:t>以观力研</a:t>
            </a:r>
            <a:r>
              <a:rPr lang="zh-CN" altLang="en-US" dirty="0" smtClean="0"/>
              <a:t>穷，即</a:t>
            </a:r>
            <a:r>
              <a:rPr lang="zh-CN" altLang="en-US" dirty="0"/>
              <a:t>入观</a:t>
            </a:r>
            <a:r>
              <a:rPr lang="zh-CN" altLang="en-US" dirty="0" smtClean="0"/>
              <a:t>境，故</a:t>
            </a:r>
            <a:r>
              <a:rPr lang="zh-CN" altLang="en-US" dirty="0"/>
              <a:t>云</a:t>
            </a:r>
            <a:r>
              <a:rPr lang="zh-CN" altLang="en-US" dirty="0" smtClean="0"/>
              <a:t>发现。此</a:t>
            </a:r>
            <a:r>
              <a:rPr lang="zh-CN" altLang="en-US" dirty="0"/>
              <a:t>则名为识阴区宇。以但识阴显现而未</a:t>
            </a:r>
            <a:r>
              <a:rPr lang="zh-CN" altLang="en-US" dirty="0" smtClean="0"/>
              <a:t>破，故</a:t>
            </a:r>
            <a:r>
              <a:rPr lang="zh-CN" altLang="en-US" dirty="0"/>
              <a:t>云区宇。</a:t>
            </a:r>
          </a:p>
        </p:txBody>
      </p:sp>
    </p:spTree>
    <p:extLst>
      <p:ext uri="{BB962C8B-B14F-4D97-AF65-F5344CB8AC3E}">
        <p14:creationId xmlns:p14="http://schemas.microsoft.com/office/powerpoint/2010/main" val="902648029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涅</a:t>
            </a:r>
            <a:r>
              <a:rPr lang="zh-CN" altLang="en-US" dirty="0"/>
              <a:t>槃名为第一义天，得无生忍名大明悟。明悟在近，故名曰“将”。将，当也，欲也。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“</a:t>
            </a:r>
            <a:r>
              <a:rPr lang="zh-CN" altLang="en-US" dirty="0"/>
              <a:t>如鸡后鸣”者，鸡第二鸣，天将晓也。五阴在如全夜，阴都尽如大明，色、受二阴破，如鸡初鸣，天全未变。今想、行又除，唯有识阴，明悟在近，即如鸡后鸣，天有精色。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若</a:t>
            </a:r>
            <a:r>
              <a:rPr lang="zh-CN" altLang="en-US" dirty="0"/>
              <a:t>约位说，此当第二渐次人也。彼文云，“禁戒成就，则于世间永无相生相杀之业，偷劫不行，无相负累，亦于世间不还宿债”，即是今文“酬业深脉，感应悬绝”。彼文又云，“是清净人修三摩地，父母肉身不须天眼，自然观见十方世界”等，即此文云“瞻顾东方，已有精色”。此则正得似位，相似通发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由</a:t>
            </a:r>
            <a:r>
              <a:rPr lang="zh-CN" altLang="en-US" dirty="0"/>
              <a:t>定所摄，无行阴使，虽存六根，识不驰散，故云“虚静”。无复驰逸，唯专内境，定心内照，故云</a:t>
            </a:r>
            <a:r>
              <a:rPr lang="zh-CN" altLang="en-US" dirty="0" smtClean="0"/>
              <a:t>“内内湛明”</a:t>
            </a:r>
            <a:r>
              <a:rPr lang="zh-CN" altLang="en-US" dirty="0"/>
              <a:t>。又</a:t>
            </a:r>
            <a:r>
              <a:rPr lang="zh-CN" altLang="en-US" dirty="0" smtClean="0"/>
              <a:t>“内内”</a:t>
            </a:r>
            <a:r>
              <a:rPr lang="zh-CN" altLang="en-US" dirty="0"/>
              <a:t>者，深深寂照也。穷到识阴，更无所见，名“入无所入”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受命</a:t>
            </a:r>
            <a:r>
              <a:rPr lang="zh-CN" altLang="en-US" dirty="0"/>
              <a:t>元由，即是识阴。今观识阴，既是类生种子元由，不起烦恼，不作新业，由是执持，不令起果，无受生分，故云“诸类不召”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既</a:t>
            </a:r>
            <a:r>
              <a:rPr lang="zh-CN" altLang="en-US" dirty="0"/>
              <a:t>知识是生类元由，故十方界，依之与正，皆识所变，同一识体，斯则三界唯心，万法唯识。先虽信教，今观中明见也。精色不沈，所观境现也。由观力故，境界明白，故云“不沈”。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“发现幽秘”</a:t>
            </a:r>
            <a:r>
              <a:rPr lang="zh-CN" altLang="en-US" dirty="0"/>
              <a:t>者，似通发也。未至此位，诸根暗昧，不能远观，故云“幽秘”；今由观力，六根清净，不由天眼，彻见诸界等，故云“发现”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1515769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仍约识阴习强者，于观行中，虽达行空，复现湛明之境界也。二种生死，皆如长夜，今有为行空，则于圆净涅槃天将大明悟；偏真行空，则于方便净涅槃天将大明悟；二边行空，则于性净涅槃天将大明悟也。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六根</a:t>
            </a:r>
            <a:r>
              <a:rPr lang="zh-CN" altLang="en-US" dirty="0"/>
              <a:t>者，识阴之所执受，行阴之所开合，于观行中，行阴已破，故虚静而无复驰逸。识阴尚存，故无入而犹言内外，盖识性即如来藏，但以无明覆蔽，如频伽瓶之隔越虚空，妄成内外，故名为</a:t>
            </a:r>
            <a:r>
              <a:rPr lang="zh-CN" altLang="en-US" dirty="0" smtClean="0"/>
              <a:t>阴。阴</a:t>
            </a:r>
            <a:r>
              <a:rPr lang="zh-CN" altLang="en-US" dirty="0"/>
              <a:t>当破故，似有所入；识性藏性，本非二性，如内空外空，本非二空，故元无所入也</a:t>
            </a:r>
            <a:r>
              <a:rPr lang="zh-CN" altLang="en-US" dirty="0" smtClean="0"/>
              <a:t>。  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行</a:t>
            </a:r>
            <a:r>
              <a:rPr lang="zh-CN" altLang="en-US" dirty="0"/>
              <a:t>阴既破，识阴现前，所以深达十二类生受命元由。以此识阴，正所谓去后来先作主翁者故也。无枢穴，故其由</a:t>
            </a:r>
            <a:r>
              <a:rPr lang="zh-CN" altLang="en-US" dirty="0" smtClean="0"/>
              <a:t>可观；无</a:t>
            </a:r>
            <a:r>
              <a:rPr lang="zh-CN" altLang="en-US" dirty="0"/>
              <a:t>迁流，故</a:t>
            </a:r>
            <a:r>
              <a:rPr lang="zh-CN" altLang="en-US" dirty="0" smtClean="0"/>
              <a:t>其无可</a:t>
            </a:r>
            <a:r>
              <a:rPr lang="zh-CN" altLang="en-US" dirty="0"/>
              <a:t>执。无生机，故诸类不召。了知万法唯识，故于十方世间已获其同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观</a:t>
            </a:r>
            <a:r>
              <a:rPr lang="zh-CN" altLang="en-US" dirty="0"/>
              <a:t>行既深，能见如来藏性，故精性妙色，不复沉埋，幽秘理性，从此发现，此正“寂灭现前”境界，但未忽然超越耳。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447334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）悬示识阴尽相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若于群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（诸类依因而感果），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已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获同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（若观证到十二类生依因感果之共同识体），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销磨六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（六用不行），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合开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（返流全一，六根互用），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见闻通邻，互用清净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（见闻觉知等六根如同邻舍相通，互相清净，了无障碍），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十方世界及与身心，如吠琉璃，内外明彻，名识阴尽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（以观力研穷，向以六根隔碍，今则销磨，六门合成一体，开其留碍，使见闻觉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知互相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为用，则六根清净，纯一圆明，清净宝觉，故身心世界，如吠琉璃，内外明澈，名识阴尽），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是人则能超越命浊。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58494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）结示本惟妄想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观其所由，罔象虚无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（罔象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虚无，谓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似有若无，乃法身之影明，指最初生相无明，以为识体也）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颠倒妄想以为其本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（幻妄似有，名为罔象。体性空寂，名为虚无。迷背性真，名为颠倒。更无实法，惟此妄想以为其本，了知妄想无性，则其本尚无，识阴何有，故曰“识阴虚妄，本如来藏”）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按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dirty="0"/>
              <a:t>若于群召（诸类依因感果）已尽，已获得同一识体中（牒前“于十方界，已获其同”），再加功用行，消磨六根门户的局限，使其浑成一个圆融清净的宝觉，同时六根能为一根之用，以眼能见，耳、鼻、舌、身、意皆能见；开则一根能为六根之用，以眼不独能见色，同时亦能闻、尝、触、觉、知；一根如是，根根皆然，开合自在成就。见闻觉知等六根如同邻舍相通，互相清净，了无障碍。十方世界及与身心，如同稀世的琉璃宝，内外明彻，名为识阴尽。这人即能超越命浊。超越之后，再来回观识阴所生之由，原来是罔象虚无、颠倒妄想，为其根本。</a:t>
            </a:r>
            <a:endParaRPr lang="en-US" altLang="zh-CN" dirty="0"/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9309866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58326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憨山云：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明识阴尽相也。群召同</a:t>
            </a:r>
            <a:r>
              <a:rPr lang="zh-CN" altLang="en-US" dirty="0" smtClean="0"/>
              <a:t>中（诸类依因感果所依之同体），即</a:t>
            </a:r>
            <a:r>
              <a:rPr lang="zh-CN" altLang="en-US" dirty="0"/>
              <a:t>识体之中。</a:t>
            </a:r>
            <a:r>
              <a:rPr lang="zh-CN" altLang="en-US" dirty="0" smtClean="0"/>
              <a:t>若于此中，以</a:t>
            </a:r>
            <a:r>
              <a:rPr lang="zh-CN" altLang="en-US" dirty="0"/>
              <a:t>观力研</a:t>
            </a:r>
            <a:r>
              <a:rPr lang="zh-CN" altLang="en-US" dirty="0" smtClean="0"/>
              <a:t>穷，向</a:t>
            </a:r>
            <a:r>
              <a:rPr lang="zh-CN" altLang="en-US" dirty="0"/>
              <a:t>以六根隔</a:t>
            </a:r>
            <a:r>
              <a:rPr lang="zh-CN" altLang="en-US" dirty="0" smtClean="0"/>
              <a:t>碍，今</a:t>
            </a:r>
            <a:r>
              <a:rPr lang="zh-CN" altLang="en-US" dirty="0"/>
              <a:t>则销</a:t>
            </a:r>
            <a:r>
              <a:rPr lang="zh-CN" altLang="en-US" dirty="0" smtClean="0"/>
              <a:t>磨，六</a:t>
            </a:r>
            <a:r>
              <a:rPr lang="zh-CN" altLang="en-US" dirty="0"/>
              <a:t>门</a:t>
            </a:r>
            <a:r>
              <a:rPr lang="zh-CN" altLang="en-US" dirty="0" smtClean="0"/>
              <a:t>合成一体，开</a:t>
            </a:r>
            <a:r>
              <a:rPr lang="zh-CN" altLang="en-US" dirty="0"/>
              <a:t>其留</a:t>
            </a:r>
            <a:r>
              <a:rPr lang="zh-CN" altLang="en-US" dirty="0" smtClean="0"/>
              <a:t>碍，使</a:t>
            </a:r>
            <a:r>
              <a:rPr lang="zh-CN" altLang="en-US" dirty="0"/>
              <a:t>见闻觉</a:t>
            </a:r>
            <a:r>
              <a:rPr lang="zh-CN" altLang="en-US" dirty="0" smtClean="0"/>
              <a:t>知，互相</a:t>
            </a:r>
            <a:r>
              <a:rPr lang="zh-CN" altLang="en-US" dirty="0"/>
              <a:t>为</a:t>
            </a:r>
            <a:r>
              <a:rPr lang="zh-CN" altLang="en-US" dirty="0" smtClean="0"/>
              <a:t>用，则六根清净，纯一</a:t>
            </a:r>
            <a:r>
              <a:rPr lang="zh-CN" altLang="en-US" dirty="0"/>
              <a:t>圆</a:t>
            </a:r>
            <a:r>
              <a:rPr lang="zh-CN" altLang="en-US" dirty="0" smtClean="0"/>
              <a:t>明，清净</a:t>
            </a:r>
            <a:r>
              <a:rPr lang="zh-CN" altLang="en-US" dirty="0"/>
              <a:t>宝</a:t>
            </a:r>
            <a:r>
              <a:rPr lang="zh-CN" altLang="en-US" dirty="0" smtClean="0"/>
              <a:t>觉，故</a:t>
            </a:r>
            <a:r>
              <a:rPr lang="zh-CN" altLang="en-US" dirty="0"/>
              <a:t>身心</a:t>
            </a:r>
            <a:r>
              <a:rPr lang="zh-CN" altLang="en-US" dirty="0" smtClean="0"/>
              <a:t>世界，如</a:t>
            </a:r>
            <a:r>
              <a:rPr lang="zh-CN" altLang="en-US" dirty="0"/>
              <a:t>吠</a:t>
            </a:r>
            <a:r>
              <a:rPr lang="zh-CN" altLang="en-US" dirty="0" smtClean="0"/>
              <a:t>琉璃，内外明澈，名</a:t>
            </a:r>
            <a:r>
              <a:rPr lang="zh-CN" altLang="en-US" dirty="0"/>
              <a:t>识阴尽。以命浊依识</a:t>
            </a:r>
            <a:r>
              <a:rPr lang="zh-CN" altLang="en-US" dirty="0" smtClean="0"/>
              <a:t>而立，今</a:t>
            </a:r>
            <a:r>
              <a:rPr lang="zh-CN" altLang="en-US" dirty="0"/>
              <a:t>识阴一</a:t>
            </a:r>
            <a:r>
              <a:rPr lang="zh-CN" altLang="en-US" dirty="0" smtClean="0"/>
              <a:t>破，故</a:t>
            </a:r>
            <a:r>
              <a:rPr lang="zh-CN" altLang="en-US" dirty="0"/>
              <a:t>超命浊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罔</a:t>
            </a:r>
            <a:r>
              <a:rPr lang="zh-CN" altLang="en-US" dirty="0"/>
              <a:t>象虚无谓似有若</a:t>
            </a:r>
            <a:r>
              <a:rPr lang="zh-CN" altLang="en-US" dirty="0" smtClean="0"/>
              <a:t>无，乃</a:t>
            </a:r>
            <a:r>
              <a:rPr lang="zh-CN" altLang="en-US" dirty="0"/>
              <a:t>法身之影</a:t>
            </a:r>
            <a:r>
              <a:rPr lang="zh-CN" altLang="en-US" dirty="0" smtClean="0"/>
              <a:t>明，指</a:t>
            </a:r>
            <a:r>
              <a:rPr lang="zh-CN" altLang="en-US" dirty="0"/>
              <a:t>最初生相无</a:t>
            </a:r>
            <a:r>
              <a:rPr lang="zh-CN" altLang="en-US" dirty="0" smtClean="0"/>
              <a:t>明，以为</a:t>
            </a:r>
            <a:r>
              <a:rPr lang="zh-CN" altLang="en-US" dirty="0"/>
              <a:t>识体也。</a:t>
            </a:r>
          </a:p>
        </p:txBody>
      </p:sp>
    </p:spTree>
    <p:extLst>
      <p:ext uri="{BB962C8B-B14F-4D97-AF65-F5344CB8AC3E}">
        <p14:creationId xmlns:p14="http://schemas.microsoft.com/office/powerpoint/2010/main" val="2499255457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长</a:t>
            </a:r>
            <a:r>
              <a:rPr lang="zh-CN" altLang="en-US" sz="3400" dirty="0"/>
              <a:t>水云</a:t>
            </a:r>
            <a:r>
              <a:rPr lang="zh-CN" altLang="en-US" sz="3400" dirty="0" smtClean="0"/>
              <a:t>：</a:t>
            </a:r>
            <a:endParaRPr lang="zh-CN" altLang="en-US" sz="3400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初</a:t>
            </a:r>
            <a:r>
              <a:rPr lang="zh-CN" altLang="en-US" sz="3400" dirty="0"/>
              <a:t>二句指在识阴中也。若于此中，以定慧力，销磨根隔，令其开通，合成一体，则见闻觉知，互相为用。斯则“明不循根，寄根明发”也，故云“互用清净”。此识尽获证，是第三渐次证无生法忍也。故文云，“如是清净持禁戒人，心无贪淫，于外六尘不多流逸。因不流逸，旋源自归。尘既不缘，根无所偶。返流全一，六用不行”。既云“六用不行”，即是销磨六门；既云“返流全一”，即是合开成就，互用清净也。彼说由戒，故与此异</a:t>
            </a:r>
            <a:r>
              <a:rPr lang="zh-CN" altLang="en-US" sz="3400" dirty="0" smtClean="0"/>
              <a:t>。</a:t>
            </a:r>
            <a:endParaRPr lang="zh-CN" altLang="en-US" sz="3400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世界</a:t>
            </a:r>
            <a:r>
              <a:rPr lang="zh-CN" altLang="en-US" sz="3400" dirty="0"/>
              <a:t>身心，皆唯识现。今识阴尽，唯是觉体，觉体明妙，如净瑠璃，一无障碍，名“内外明彻”。身心为内，世界为外，俱无所得，故云“明彻”。前文云，“十方国土皎然清净，譬如瑠璃，内悬宝月，身心快然，妙圆平等，获大安隐。一切如来，密圆净妙，皆现其中，是人即获无生法忍”。即知识阴尽者，是随分觉也。文殊亦云：“一处成休复，六用皆不成。尘垢应念消，成圆明净妙。</a:t>
            </a:r>
            <a:r>
              <a:rPr lang="zh-CN" altLang="en-US" sz="3400" dirty="0" smtClean="0"/>
              <a:t>”</a:t>
            </a:r>
            <a:endParaRPr lang="zh-CN" altLang="en-US" sz="3400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命</a:t>
            </a:r>
            <a:r>
              <a:rPr lang="zh-CN" altLang="en-US" sz="3400" dirty="0"/>
              <a:t>体即识阴也，以命、暖、识三，俱时而转。识既已离，命、暖随亡，故超命浊。“罔象虚无”者，此是觉明初起，影象之相，揽此妄想虚无影象，以为识体，即业、转二相也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/>
              <a:t> </a:t>
            </a:r>
            <a:r>
              <a:rPr lang="en-US" altLang="zh-CN" sz="3400" dirty="0" smtClean="0"/>
              <a:t>        【</a:t>
            </a:r>
            <a:r>
              <a:rPr lang="zh-CN" altLang="en-US" sz="3400" dirty="0" smtClean="0"/>
              <a:t>按</a:t>
            </a:r>
            <a:r>
              <a:rPr lang="en-US" altLang="zh-CN" sz="3400" dirty="0" smtClean="0"/>
              <a:t>】</a:t>
            </a:r>
            <a:r>
              <a:rPr lang="zh-CN" altLang="en-US" sz="3400" dirty="0" smtClean="0"/>
              <a:t>长水谓“识阴尽，证无生法忍，为随分觉”。此无生法忍，非别教初住之因圆无生法忍，乃果证之无生法忍，至少是七地以上，相对于佛地之究竟无生法忍而言，仍属随分觉。</a:t>
            </a:r>
            <a:endParaRPr lang="zh-CN" altLang="en-US" sz="3400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0168903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5256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/>
              <a:t>蕅益云：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dirty="0" smtClean="0"/>
              <a:t>        ⊙ 群</a:t>
            </a:r>
            <a:r>
              <a:rPr lang="zh-CN" altLang="en-US" dirty="0"/>
              <a:t>召，即牒</a:t>
            </a:r>
            <a:r>
              <a:rPr lang="zh-CN" altLang="en-US" dirty="0" smtClean="0"/>
              <a:t>前“诸</a:t>
            </a:r>
            <a:r>
              <a:rPr lang="zh-CN" altLang="en-US" dirty="0"/>
              <a:t>类不</a:t>
            </a:r>
            <a:r>
              <a:rPr lang="zh-CN" altLang="en-US" dirty="0" smtClean="0"/>
              <a:t>召</a:t>
            </a:r>
            <a:r>
              <a:rPr lang="zh-CN" altLang="en-US" dirty="0"/>
              <a:t>”</a:t>
            </a:r>
            <a:r>
              <a:rPr lang="zh-CN" altLang="en-US" dirty="0">
                <a:solidFill>
                  <a:srgbClr val="FF0000"/>
                </a:solidFill>
              </a:rPr>
              <a:t>（因行阴已尽，故诸类众生不能再召感他去受生）</a:t>
            </a:r>
            <a:r>
              <a:rPr lang="zh-CN" altLang="en-US" dirty="0" smtClean="0"/>
              <a:t>。</a:t>
            </a:r>
            <a:r>
              <a:rPr lang="zh-CN" altLang="en-US" dirty="0"/>
              <a:t>获同，即牒前于十方界已获其同也。以六根为一根用，名合成就；以一根为六根用，名开成就。世界</a:t>
            </a:r>
            <a:r>
              <a:rPr lang="zh-CN" altLang="en-US" dirty="0" smtClean="0"/>
              <a:t>身心，如</a:t>
            </a:r>
            <a:r>
              <a:rPr lang="zh-CN" altLang="en-US" dirty="0"/>
              <a:t>吠琉璃，正</a:t>
            </a:r>
            <a:r>
              <a:rPr lang="zh-CN" altLang="en-US" dirty="0" smtClean="0"/>
              <a:t>所谓“忽然</a:t>
            </a:r>
            <a:r>
              <a:rPr lang="zh-CN" altLang="en-US" dirty="0"/>
              <a:t>超越世出</a:t>
            </a:r>
            <a:r>
              <a:rPr lang="zh-CN" altLang="en-US" dirty="0" smtClean="0"/>
              <a:t>世间”，</a:t>
            </a:r>
            <a:r>
              <a:rPr lang="zh-CN" altLang="en-US" dirty="0"/>
              <a:t>具如圆通中释。</a:t>
            </a:r>
          </a:p>
          <a:p>
            <a:pPr marL="0" indent="0">
              <a:buNone/>
            </a:pPr>
            <a:r>
              <a:rPr lang="zh-CN" altLang="en-US" dirty="0" smtClean="0"/>
              <a:t>        ⊙</a:t>
            </a:r>
            <a:r>
              <a:rPr lang="zh-CN" altLang="en-US" dirty="0"/>
              <a:t>幻妄似有，名为罔象。体性空寂，名为虚无。迷背性真，名为颠倒。更无实法，惟此妄想以为其本，了知妄想无性，则其本尚无，识阴何有，故曰“识阴虚妄，本如来藏”也。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2871786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修行人，于行破识现之后，见万法生灭从识因生起，不知识阴虚妄，执识阴为实有、实我、虚无，惑之为万物之母，故生产冥谛、神我、空生万物等诸外道邪见。世间诸外道、有神信仰，多属此类。</a:t>
            </a:r>
            <a:endParaRPr lang="en-US" altLang="zh-CN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8132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憨山：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此</a:t>
            </a:r>
            <a:r>
              <a:rPr lang="zh-CN" altLang="en-US" dirty="0">
                <a:latin typeface="+mn-ea"/>
              </a:rPr>
              <a:t>示五阴迷悟之</a:t>
            </a:r>
            <a:r>
              <a:rPr lang="zh-CN" altLang="en-US" dirty="0" smtClean="0">
                <a:latin typeface="+mn-ea"/>
              </a:rPr>
              <a:t>相，以</a:t>
            </a:r>
            <a:r>
              <a:rPr lang="zh-CN" altLang="en-US" dirty="0">
                <a:latin typeface="+mn-ea"/>
              </a:rPr>
              <a:t>辩魔境也。魔以幽暗为</a:t>
            </a:r>
            <a:r>
              <a:rPr lang="zh-CN" altLang="en-US" dirty="0" smtClean="0">
                <a:latin typeface="+mn-ea"/>
              </a:rPr>
              <a:t>性，阴</a:t>
            </a:r>
            <a:r>
              <a:rPr lang="zh-CN" altLang="en-US" dirty="0">
                <a:latin typeface="+mn-ea"/>
              </a:rPr>
              <a:t>以覆蔽为义。由迷一真而成</a:t>
            </a:r>
            <a:r>
              <a:rPr lang="zh-CN" altLang="en-US" dirty="0" smtClean="0">
                <a:latin typeface="+mn-ea"/>
              </a:rPr>
              <a:t>色心，五</a:t>
            </a:r>
            <a:r>
              <a:rPr lang="zh-CN" altLang="en-US" dirty="0">
                <a:latin typeface="+mn-ea"/>
              </a:rPr>
              <a:t>阴盖覆</a:t>
            </a:r>
            <a:r>
              <a:rPr lang="zh-CN" altLang="en-US" dirty="0" smtClean="0">
                <a:latin typeface="+mn-ea"/>
              </a:rPr>
              <a:t>真心，是</a:t>
            </a:r>
            <a:r>
              <a:rPr lang="zh-CN" altLang="en-US" dirty="0">
                <a:latin typeface="+mn-ea"/>
              </a:rPr>
              <a:t>通以觉场而变为魔窟</a:t>
            </a:r>
            <a:r>
              <a:rPr lang="zh-CN" altLang="en-US" dirty="0" smtClean="0">
                <a:latin typeface="+mn-ea"/>
              </a:rPr>
              <a:t>也，是</a:t>
            </a:r>
            <a:r>
              <a:rPr lang="zh-CN" altLang="en-US" dirty="0">
                <a:latin typeface="+mn-ea"/>
              </a:rPr>
              <a:t>故众生世界为魔所依。今若返妄</a:t>
            </a:r>
            <a:r>
              <a:rPr lang="zh-CN" altLang="en-US" dirty="0" smtClean="0">
                <a:latin typeface="+mn-ea"/>
              </a:rPr>
              <a:t>归真，必</a:t>
            </a:r>
            <a:r>
              <a:rPr lang="zh-CN" altLang="en-US" dirty="0">
                <a:latin typeface="+mn-ea"/>
              </a:rPr>
              <a:t>消此五阴</a:t>
            </a:r>
            <a:r>
              <a:rPr lang="zh-CN" altLang="en-US" dirty="0" smtClean="0">
                <a:latin typeface="+mn-ea"/>
              </a:rPr>
              <a:t>身心，以</a:t>
            </a:r>
            <a:r>
              <a:rPr lang="zh-CN" altLang="en-US" dirty="0">
                <a:latin typeface="+mn-ea"/>
              </a:rPr>
              <a:t>复一真之觉体。是由一心迷</a:t>
            </a:r>
            <a:r>
              <a:rPr lang="zh-CN" altLang="en-US" dirty="0" smtClean="0">
                <a:latin typeface="+mn-ea"/>
              </a:rPr>
              <a:t>悟，故魔、佛</a:t>
            </a:r>
            <a:r>
              <a:rPr lang="zh-CN" altLang="en-US" dirty="0">
                <a:latin typeface="+mn-ea"/>
              </a:rPr>
              <a:t>於是乎辩。今以观照研穷五</a:t>
            </a:r>
            <a:r>
              <a:rPr lang="zh-CN" altLang="en-US" dirty="0" smtClean="0">
                <a:latin typeface="+mn-ea"/>
              </a:rPr>
              <a:t>阴，将</a:t>
            </a:r>
            <a:r>
              <a:rPr lang="zh-CN" altLang="en-US" dirty="0">
                <a:latin typeface="+mn-ea"/>
              </a:rPr>
              <a:t>破未破</a:t>
            </a:r>
            <a:r>
              <a:rPr lang="zh-CN" altLang="en-US" dirty="0" smtClean="0">
                <a:latin typeface="+mn-ea"/>
              </a:rPr>
              <a:t>之间，而</a:t>
            </a:r>
            <a:r>
              <a:rPr lang="zh-CN" altLang="en-US" dirty="0">
                <a:latin typeface="+mn-ea"/>
              </a:rPr>
              <a:t>阴境随心</a:t>
            </a:r>
            <a:r>
              <a:rPr lang="zh-CN" altLang="en-US" dirty="0" smtClean="0">
                <a:latin typeface="+mn-ea"/>
              </a:rPr>
              <a:t>转变，以</a:t>
            </a:r>
            <a:r>
              <a:rPr lang="zh-CN" altLang="en-US" dirty="0">
                <a:latin typeface="+mn-ea"/>
              </a:rPr>
              <a:t>有积劫</a:t>
            </a:r>
            <a:r>
              <a:rPr lang="zh-CN" altLang="en-US" dirty="0" smtClean="0">
                <a:latin typeface="+mn-ea"/>
              </a:rPr>
              <a:t>习气，化为</a:t>
            </a:r>
            <a:r>
              <a:rPr lang="zh-CN" altLang="en-US" dirty="0">
                <a:latin typeface="+mn-ea"/>
              </a:rPr>
              <a:t>种种</a:t>
            </a:r>
            <a:r>
              <a:rPr lang="zh-CN" altLang="en-US" dirty="0" smtClean="0">
                <a:latin typeface="+mn-ea"/>
              </a:rPr>
              <a:t>境界，所谓</a:t>
            </a:r>
            <a:r>
              <a:rPr lang="zh-CN" altLang="en-US" dirty="0">
                <a:latin typeface="+mn-ea"/>
              </a:rPr>
              <a:t>化迷不息也。以唯心所现</a:t>
            </a:r>
            <a:r>
              <a:rPr lang="zh-CN" altLang="en-US" dirty="0" smtClean="0">
                <a:latin typeface="+mn-ea"/>
              </a:rPr>
              <a:t>故，悟则</a:t>
            </a:r>
            <a:r>
              <a:rPr lang="zh-CN" altLang="en-US" dirty="0">
                <a:latin typeface="+mn-ea"/>
              </a:rPr>
              <a:t>无咎。以清净</a:t>
            </a:r>
            <a:r>
              <a:rPr lang="zh-CN" altLang="en-US" dirty="0" smtClean="0">
                <a:latin typeface="+mn-ea"/>
              </a:rPr>
              <a:t>心中，纤尘</a:t>
            </a:r>
            <a:r>
              <a:rPr lang="zh-CN" altLang="en-US" dirty="0">
                <a:latin typeface="+mn-ea"/>
              </a:rPr>
              <a:t>不</a:t>
            </a:r>
            <a:r>
              <a:rPr lang="zh-CN" altLang="en-US" dirty="0" smtClean="0">
                <a:latin typeface="+mn-ea"/>
              </a:rPr>
              <a:t>立，一</a:t>
            </a:r>
            <a:r>
              <a:rPr lang="zh-CN" altLang="en-US" dirty="0">
                <a:latin typeface="+mn-ea"/>
              </a:rPr>
              <a:t>念才著便堕魔类矣</a:t>
            </a:r>
            <a:r>
              <a:rPr lang="zh-CN" altLang="en-US" dirty="0" smtClean="0">
                <a:latin typeface="+mn-ea"/>
              </a:rPr>
              <a:t>。 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汝</a:t>
            </a:r>
            <a:r>
              <a:rPr lang="zh-CN" altLang="en-US" dirty="0">
                <a:latin typeface="+mn-ea"/>
              </a:rPr>
              <a:t>坐</a:t>
            </a:r>
            <a:r>
              <a:rPr lang="zh-CN" altLang="en-US" dirty="0" smtClean="0">
                <a:latin typeface="+mn-ea"/>
              </a:rPr>
              <a:t>道场，消</a:t>
            </a:r>
            <a:r>
              <a:rPr lang="zh-CN" altLang="en-US" dirty="0">
                <a:latin typeface="+mn-ea"/>
              </a:rPr>
              <a:t>落诸念等</a:t>
            </a:r>
            <a:r>
              <a:rPr lang="zh-CN" altLang="en-US" dirty="0" smtClean="0">
                <a:latin typeface="+mn-ea"/>
              </a:rPr>
              <a:t>者，乃</a:t>
            </a:r>
            <a:r>
              <a:rPr lang="zh-CN" altLang="en-US" dirty="0">
                <a:latin typeface="+mn-ea"/>
              </a:rPr>
              <a:t>初入禅</a:t>
            </a:r>
            <a:r>
              <a:rPr lang="zh-CN" altLang="en-US" dirty="0" smtClean="0">
                <a:latin typeface="+mn-ea"/>
              </a:rPr>
              <a:t>观照，得力</a:t>
            </a:r>
            <a:r>
              <a:rPr lang="zh-CN" altLang="en-US" dirty="0">
                <a:latin typeface="+mn-ea"/>
              </a:rPr>
              <a:t>时也。当住</a:t>
            </a:r>
            <a:r>
              <a:rPr lang="zh-CN" altLang="en-US" dirty="0" smtClean="0">
                <a:latin typeface="+mn-ea"/>
              </a:rPr>
              <a:t>此处，入</a:t>
            </a:r>
            <a:r>
              <a:rPr lang="zh-CN" altLang="en-US" dirty="0">
                <a:latin typeface="+mn-ea"/>
              </a:rPr>
              <a:t>三摩</a:t>
            </a:r>
            <a:r>
              <a:rPr lang="zh-CN" altLang="en-US" dirty="0" smtClean="0">
                <a:latin typeface="+mn-ea"/>
              </a:rPr>
              <a:t>地，是</a:t>
            </a:r>
            <a:r>
              <a:rPr lang="zh-CN" altLang="en-US" dirty="0">
                <a:latin typeface="+mn-ea"/>
              </a:rPr>
              <a:t>直心正念为定本也。即於定</a:t>
            </a:r>
            <a:r>
              <a:rPr lang="zh-CN" altLang="en-US" dirty="0" smtClean="0">
                <a:latin typeface="+mn-ea"/>
              </a:rPr>
              <a:t>中，如</a:t>
            </a:r>
            <a:r>
              <a:rPr lang="zh-CN" altLang="en-US" dirty="0">
                <a:latin typeface="+mn-ea"/>
              </a:rPr>
              <a:t>明目人处</a:t>
            </a:r>
            <a:r>
              <a:rPr lang="zh-CN" altLang="en-US" dirty="0" smtClean="0">
                <a:latin typeface="+mn-ea"/>
              </a:rPr>
              <a:t>暗，正是</a:t>
            </a:r>
            <a:r>
              <a:rPr lang="zh-CN" altLang="en-US" dirty="0">
                <a:latin typeface="+mn-ea"/>
              </a:rPr>
              <a:t>色阴覆蔽之相。</a:t>
            </a:r>
            <a:r>
              <a:rPr lang="zh-CN" altLang="en-US" dirty="0" smtClean="0">
                <a:latin typeface="+mn-ea"/>
              </a:rPr>
              <a:t>区，局</a:t>
            </a:r>
            <a:r>
              <a:rPr lang="zh-CN" altLang="en-US" dirty="0">
                <a:latin typeface="+mn-ea"/>
              </a:rPr>
              <a:t>也。</a:t>
            </a:r>
            <a:r>
              <a:rPr lang="zh-CN" altLang="en-US" dirty="0" smtClean="0">
                <a:latin typeface="+mn-ea"/>
              </a:rPr>
              <a:t>宇，覆</a:t>
            </a:r>
            <a:r>
              <a:rPr lang="zh-CN" altLang="en-US" dirty="0">
                <a:latin typeface="+mn-ea"/>
              </a:rPr>
              <a:t>蔽也。若色阴</a:t>
            </a:r>
            <a:r>
              <a:rPr lang="zh-CN" altLang="en-US" dirty="0" smtClean="0">
                <a:latin typeface="+mn-ea"/>
              </a:rPr>
              <a:t>尽，则</a:t>
            </a:r>
            <a:r>
              <a:rPr lang="zh-CN" altLang="en-US" dirty="0">
                <a:latin typeface="+mn-ea"/>
              </a:rPr>
              <a:t>十方</a:t>
            </a:r>
            <a:r>
              <a:rPr lang="zh-CN" altLang="en-US" dirty="0" smtClean="0">
                <a:latin typeface="+mn-ea"/>
              </a:rPr>
              <a:t>洞开，无</a:t>
            </a:r>
            <a:r>
              <a:rPr lang="zh-CN" altLang="en-US" dirty="0">
                <a:latin typeface="+mn-ea"/>
              </a:rPr>
              <a:t>复幽暗矣。前劫浊依色阴而有。劫</a:t>
            </a:r>
            <a:r>
              <a:rPr lang="zh-CN" altLang="en-US" dirty="0" smtClean="0">
                <a:latin typeface="+mn-ea"/>
              </a:rPr>
              <a:t>者，时也</a:t>
            </a:r>
            <a:r>
              <a:rPr lang="zh-CN" altLang="en-US" dirty="0">
                <a:latin typeface="+mn-ea"/>
              </a:rPr>
              <a:t>。空为时</a:t>
            </a:r>
            <a:r>
              <a:rPr lang="zh-CN" altLang="en-US" dirty="0" smtClean="0">
                <a:latin typeface="+mn-ea"/>
              </a:rPr>
              <a:t>初，为</a:t>
            </a:r>
            <a:r>
              <a:rPr lang="zh-CN" altLang="en-US" dirty="0">
                <a:latin typeface="+mn-ea"/>
              </a:rPr>
              <a:t>色之体。色阴一</a:t>
            </a:r>
            <a:r>
              <a:rPr lang="zh-CN" altLang="en-US" dirty="0" smtClean="0">
                <a:latin typeface="+mn-ea"/>
              </a:rPr>
              <a:t>破，则</a:t>
            </a:r>
            <a:r>
              <a:rPr lang="zh-CN" altLang="en-US" dirty="0">
                <a:latin typeface="+mn-ea"/>
              </a:rPr>
              <a:t>三际顿</a:t>
            </a:r>
            <a:r>
              <a:rPr lang="zh-CN" altLang="en-US" dirty="0" smtClean="0">
                <a:latin typeface="+mn-ea"/>
              </a:rPr>
              <a:t>空，故</a:t>
            </a:r>
            <a:r>
              <a:rPr lang="zh-CN" altLang="en-US" dirty="0">
                <a:latin typeface="+mn-ea"/>
              </a:rPr>
              <a:t>能越劫浊。空晦暗</a:t>
            </a:r>
            <a:r>
              <a:rPr lang="zh-CN" altLang="en-US" dirty="0" smtClean="0">
                <a:latin typeface="+mn-ea"/>
              </a:rPr>
              <a:t>中，结</a:t>
            </a:r>
            <a:r>
              <a:rPr lang="zh-CN" altLang="en-US" dirty="0">
                <a:latin typeface="+mn-ea"/>
              </a:rPr>
              <a:t>暗为</a:t>
            </a:r>
            <a:r>
              <a:rPr lang="zh-CN" altLang="en-US" dirty="0" smtClean="0">
                <a:latin typeface="+mn-ea"/>
              </a:rPr>
              <a:t>色，故</a:t>
            </a:r>
            <a:r>
              <a:rPr lang="zh-CN" altLang="en-US" dirty="0">
                <a:latin typeface="+mn-ea"/>
              </a:rPr>
              <a:t>坚固妄想以为色本。</a:t>
            </a:r>
          </a:p>
        </p:txBody>
      </p:sp>
    </p:spTree>
    <p:extLst>
      <p:ext uri="{BB962C8B-B14F-4D97-AF65-F5344CB8AC3E}">
        <p14:creationId xmlns:p14="http://schemas.microsoft.com/office/powerpoint/2010/main" val="195799390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）因所因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执第八识同于冥谛，为万物之真常生因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阿难当知，是善男子，穷诸行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（已经觉破了行阴）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于识还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（还归于识阴），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已灭生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（七识行阴之生灭已灭）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而于寂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灭，精妙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未圆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（无明未尽，尚有微细流注，故於寂灭，精妙未圆）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能令己身根隔合开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（观照圆明，能令己身六根向隔而今合开，但未全互用）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，亦与十方诸类通觉，觉知通㳷，能入圆元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（观十方诸类，唯识所现，故觉知通㳷，能入圆元觉性）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。若于所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归，立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真常因，生胜解者，是人则堕因所因执，娑毗迦罗所归冥谛成其伴侣，迷佛菩提，亡失知见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（若於所归之地，便妄立为真常之因，於此生决定解者，是人则堕因所因执。谓因识阴，执为真常，为万法之因，故云因所因。以世间万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法，因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妄有生，妄本无因，故说无生，今执定此识能生万法，则与外道所执冥谛无异矣）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是名第一立所得心，成所归果，违远圆通，背涅槃城，生外道种。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941342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0871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/>
              <a:t>        </a:t>
            </a:r>
            <a:r>
              <a:rPr lang="zh-CN" altLang="en-US" dirty="0" smtClean="0"/>
              <a:t>憨</a:t>
            </a:r>
            <a:r>
              <a:rPr lang="zh-CN" altLang="en-US" dirty="0"/>
              <a:t>山云：此识阴初妄计也。行阴已</a:t>
            </a:r>
            <a:r>
              <a:rPr lang="zh-CN" altLang="en-US" dirty="0" smtClean="0"/>
              <a:t>空，故</a:t>
            </a:r>
            <a:r>
              <a:rPr lang="zh-CN" altLang="en-US" dirty="0"/>
              <a:t>返识还元。无明未</a:t>
            </a:r>
            <a:r>
              <a:rPr lang="zh-CN" altLang="en-US" dirty="0" smtClean="0"/>
              <a:t>尽，尚</a:t>
            </a:r>
            <a:r>
              <a:rPr lang="zh-CN" altLang="en-US" dirty="0"/>
              <a:t>有微细</a:t>
            </a:r>
            <a:r>
              <a:rPr lang="zh-CN" altLang="en-US" dirty="0" smtClean="0"/>
              <a:t>流注，故</a:t>
            </a:r>
            <a:r>
              <a:rPr lang="zh-CN" altLang="en-US" dirty="0"/>
              <a:t>於寂</a:t>
            </a:r>
            <a:r>
              <a:rPr lang="zh-CN" altLang="en-US" dirty="0" smtClean="0"/>
              <a:t>灭，精妙</a:t>
            </a:r>
            <a:r>
              <a:rPr lang="zh-CN" altLang="en-US" dirty="0"/>
              <a:t>未圆。观照圆</a:t>
            </a:r>
            <a:r>
              <a:rPr lang="zh-CN" altLang="en-US" dirty="0" smtClean="0"/>
              <a:t>明，能</a:t>
            </a:r>
            <a:r>
              <a:rPr lang="zh-CN" altLang="en-US" dirty="0"/>
              <a:t>令己身六根向隔而今合</a:t>
            </a:r>
            <a:r>
              <a:rPr lang="zh-CN" altLang="en-US" dirty="0" smtClean="0"/>
              <a:t>开，但</a:t>
            </a:r>
            <a:r>
              <a:rPr lang="zh-CN" altLang="en-US" dirty="0"/>
              <a:t>未全互用。观十方诸</a:t>
            </a:r>
            <a:r>
              <a:rPr lang="zh-CN" altLang="en-US" dirty="0" smtClean="0"/>
              <a:t>类，唯</a:t>
            </a:r>
            <a:r>
              <a:rPr lang="zh-CN" altLang="en-US" dirty="0"/>
              <a:t>识所</a:t>
            </a:r>
            <a:r>
              <a:rPr lang="zh-CN" altLang="en-US" dirty="0" smtClean="0"/>
              <a:t>现，故</a:t>
            </a:r>
            <a:r>
              <a:rPr lang="zh-CN" altLang="en-US" dirty="0"/>
              <a:t>觉知通㳷，</a:t>
            </a:r>
            <a:r>
              <a:rPr lang="zh-CN" altLang="en-US" dirty="0" smtClean="0"/>
              <a:t>能</a:t>
            </a:r>
            <a:r>
              <a:rPr lang="zh-CN" altLang="en-US" dirty="0"/>
              <a:t>入圆元觉性。此特观照之</a:t>
            </a:r>
            <a:r>
              <a:rPr lang="zh-CN" altLang="en-US" dirty="0" smtClean="0"/>
              <a:t>力，未</a:t>
            </a:r>
            <a:r>
              <a:rPr lang="zh-CN" altLang="en-US" dirty="0"/>
              <a:t>为究竟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若</a:t>
            </a:r>
            <a:r>
              <a:rPr lang="zh-CN" altLang="en-US" dirty="0"/>
              <a:t>於所归之</a:t>
            </a:r>
            <a:r>
              <a:rPr lang="zh-CN" altLang="en-US" dirty="0" smtClean="0"/>
              <a:t>地，便</a:t>
            </a:r>
            <a:r>
              <a:rPr lang="zh-CN" altLang="en-US" dirty="0"/>
              <a:t>妄立为真常之</a:t>
            </a:r>
            <a:r>
              <a:rPr lang="zh-CN" altLang="en-US" dirty="0" smtClean="0"/>
              <a:t>因，於</a:t>
            </a:r>
            <a:r>
              <a:rPr lang="zh-CN" altLang="en-US" dirty="0"/>
              <a:t>此生决定解</a:t>
            </a:r>
            <a:r>
              <a:rPr lang="zh-CN" altLang="en-US" dirty="0" smtClean="0"/>
              <a:t>者，是</a:t>
            </a:r>
            <a:r>
              <a:rPr lang="zh-CN" altLang="en-US" dirty="0"/>
              <a:t>人则堕因所因执。谓因识</a:t>
            </a:r>
            <a:r>
              <a:rPr lang="zh-CN" altLang="en-US" dirty="0" smtClean="0"/>
              <a:t>阴，执</a:t>
            </a:r>
            <a:r>
              <a:rPr lang="zh-CN" altLang="en-US" dirty="0"/>
              <a:t>为真</a:t>
            </a:r>
            <a:r>
              <a:rPr lang="zh-CN" altLang="en-US" dirty="0" smtClean="0"/>
              <a:t>常，为</a:t>
            </a:r>
            <a:r>
              <a:rPr lang="zh-CN" altLang="en-US" dirty="0"/>
              <a:t>万法之</a:t>
            </a:r>
            <a:r>
              <a:rPr lang="zh-CN" altLang="en-US" dirty="0" smtClean="0"/>
              <a:t>因，故</a:t>
            </a:r>
            <a:r>
              <a:rPr lang="zh-CN" altLang="en-US" dirty="0"/>
              <a:t>云因所因。以世间万法因妄</a:t>
            </a:r>
            <a:r>
              <a:rPr lang="zh-CN" altLang="en-US" dirty="0" smtClean="0"/>
              <a:t>有生，妄本</a:t>
            </a:r>
            <a:r>
              <a:rPr lang="zh-CN" altLang="en-US" dirty="0"/>
              <a:t>无</a:t>
            </a:r>
            <a:r>
              <a:rPr lang="zh-CN" altLang="en-US" dirty="0" smtClean="0"/>
              <a:t>因，故</a:t>
            </a:r>
            <a:r>
              <a:rPr lang="zh-CN" altLang="en-US" dirty="0"/>
              <a:t>说无</a:t>
            </a:r>
            <a:r>
              <a:rPr lang="zh-CN" altLang="en-US" dirty="0" smtClean="0"/>
              <a:t>生，今</a:t>
            </a:r>
            <a:r>
              <a:rPr lang="zh-CN" altLang="en-US" dirty="0"/>
              <a:t>执定此识能生万</a:t>
            </a:r>
            <a:r>
              <a:rPr lang="zh-CN" altLang="en-US" dirty="0" smtClean="0"/>
              <a:t>法，则</a:t>
            </a:r>
            <a:r>
              <a:rPr lang="zh-CN" altLang="en-US" dirty="0"/>
              <a:t>与外道所执冥谛无异矣。以娑毗</a:t>
            </a:r>
            <a:r>
              <a:rPr lang="zh-CN" altLang="en-US" dirty="0" smtClean="0"/>
              <a:t>外道，执</a:t>
            </a:r>
            <a:r>
              <a:rPr lang="zh-CN" altLang="en-US" dirty="0"/>
              <a:t>冥初主</a:t>
            </a:r>
            <a:r>
              <a:rPr lang="zh-CN" altLang="en-US" dirty="0" smtClean="0"/>
              <a:t>谛，从</a:t>
            </a:r>
            <a:r>
              <a:rPr lang="zh-CN" altLang="en-US" dirty="0"/>
              <a:t>冥生觉等二十五</a:t>
            </a:r>
            <a:r>
              <a:rPr lang="zh-CN" altLang="en-US" dirty="0" smtClean="0"/>
              <a:t>法，故</a:t>
            </a:r>
            <a:r>
              <a:rPr lang="zh-CN" altLang="en-US" dirty="0"/>
              <a:t>以冥谛为生法之因。非因计</a:t>
            </a:r>
            <a:r>
              <a:rPr lang="zh-CN" altLang="en-US" dirty="0" smtClean="0"/>
              <a:t>因，谬</a:t>
            </a:r>
            <a:r>
              <a:rPr lang="zh-CN" altLang="en-US" dirty="0"/>
              <a:t>起斯</a:t>
            </a:r>
            <a:r>
              <a:rPr lang="zh-CN" altLang="en-US" dirty="0" smtClean="0"/>
              <a:t>计，故</a:t>
            </a:r>
            <a:r>
              <a:rPr lang="zh-CN" altLang="en-US" dirty="0"/>
              <a:t>亡正知</a:t>
            </a:r>
            <a:r>
              <a:rPr lang="zh-CN" altLang="en-US" dirty="0" smtClean="0"/>
              <a:t>见，是</a:t>
            </a:r>
            <a:r>
              <a:rPr lang="zh-CN" altLang="en-US" dirty="0"/>
              <a:t>皆计有所得心为所归</a:t>
            </a:r>
            <a:r>
              <a:rPr lang="zh-CN" altLang="en-US" dirty="0" smtClean="0"/>
              <a:t>地，故违背涅槃，成</a:t>
            </a:r>
            <a:r>
              <a:rPr lang="zh-CN" altLang="en-US" dirty="0"/>
              <a:t>外道种。故参禅人但存丝毫知见未</a:t>
            </a:r>
            <a:r>
              <a:rPr lang="zh-CN" altLang="en-US" dirty="0" smtClean="0"/>
              <a:t>亡，便</a:t>
            </a:r>
            <a:r>
              <a:rPr lang="zh-CN" altLang="en-US" dirty="0"/>
              <a:t>成外道邪</a:t>
            </a:r>
            <a:r>
              <a:rPr lang="zh-CN" altLang="en-US" dirty="0" smtClean="0"/>
              <a:t>见，况</a:t>
            </a:r>
            <a:r>
              <a:rPr lang="zh-CN" altLang="en-US" dirty="0"/>
              <a:t>妄计</a:t>
            </a:r>
            <a:r>
              <a:rPr lang="zh-CN" altLang="en-US" dirty="0" smtClean="0"/>
              <a:t>乎！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2944385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蕅益云：言</a:t>
            </a:r>
            <a:r>
              <a:rPr lang="zh-CN" altLang="en-US" dirty="0"/>
              <a:t>观行中，已能穷究诸行性空，将于识</a:t>
            </a:r>
            <a:r>
              <a:rPr lang="zh-CN" altLang="en-US" dirty="0" smtClean="0"/>
              <a:t>性，伏</a:t>
            </a:r>
            <a:r>
              <a:rPr lang="zh-CN" altLang="en-US" dirty="0"/>
              <a:t>还元觉，生灭既灭，寂灭现</a:t>
            </a:r>
            <a:r>
              <a:rPr lang="zh-CN" altLang="en-US" dirty="0" smtClean="0"/>
              <a:t>前。但</a:t>
            </a:r>
            <a:r>
              <a:rPr lang="zh-CN" altLang="en-US" dirty="0"/>
              <a:t>以尚有寂灭境界当情，故云精妙未圆。此时六根渐得清净，故云能令己身根隔合开，能知心佛众生三无差别，故云亦于十方诸类通觉也。此圆元境，虽复本如来藏，全属颠倒妄想，以其离彼色受想行，别有圆元，非是头头法法皆圆元故，是故此非真常，不应妄生胜解。若误立此以为所归，而云此是万法生因，此因是常，万法无常，则为非因计因，便堕因所因执。盖娑毗迦罗，亦是于禅观中，以第六</a:t>
            </a:r>
            <a:r>
              <a:rPr lang="zh-CN" altLang="en-US" dirty="0" smtClean="0"/>
              <a:t>识分别</a:t>
            </a:r>
            <a:r>
              <a:rPr lang="zh-CN" altLang="en-US" dirty="0"/>
              <a:t>第八识体，不知惟是如来藏性循业发现，妄起法执，前文所谓拘舍离等昧为冥谛是也。今由过在“立”字及“胜解”字，便令真修却成外道，故名曰堕。</a:t>
            </a:r>
          </a:p>
        </p:txBody>
      </p:sp>
    </p:spTree>
    <p:extLst>
      <p:ext uri="{BB962C8B-B14F-4D97-AF65-F5344CB8AC3E}">
        <p14:creationId xmlns:p14="http://schemas.microsoft.com/office/powerpoint/2010/main" val="1488574083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</a:t>
            </a:r>
            <a:r>
              <a:rPr lang="zh-CN" altLang="en-US" dirty="0" smtClean="0"/>
              <a:t>    长</a:t>
            </a:r>
            <a:r>
              <a:rPr lang="zh-CN" altLang="en-US" dirty="0"/>
              <a:t>水云：行阴虽尽，已灭生灭，返识循元，未归寂灭，故云“精妙未圆”。以识未破，正在细生灭故。精妙即精，真妙明也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观</a:t>
            </a:r>
            <a:r>
              <a:rPr lang="zh-CN" altLang="en-US" dirty="0"/>
              <a:t>中暂尔也。暂于观中，似开根隔，未全互用也。诸类通觉者，于此观中，已见十方众生及与我身，同一觉性，互相融合，无知觉殊，此即能入圆元也。此之境界全是识影，未为寂灭。故前文云，“而于寂灭，精妙未圆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正</a:t>
            </a:r>
            <a:r>
              <a:rPr lang="zh-CN" altLang="en-US" dirty="0"/>
              <a:t>生计也。于此所入通觉之境，认为真常，便立为因，能生一切，即为所归究竟之处决定不谬，故云“胜解”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于</a:t>
            </a:r>
            <a:r>
              <a:rPr lang="zh-CN" altLang="en-US" dirty="0"/>
              <a:t>所因识阴，执为真常是万法之因，故云“因所因执”。万法无因，虚妄生灭，今计有因是真常性，即与外道所执冥谛是常、能生一切，无有差别。此即计阿赖耶识未形兆前，冥然之初，为冥谛也。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迷</a:t>
            </a:r>
            <a:r>
              <a:rPr lang="zh-CN" altLang="en-US" dirty="0"/>
              <a:t>佛菩提者：“菩提”云“觉”，“觉体离念，离念相者，等虚空界，无所不遍，法界一相”。今执有法，从一因生，能所差别，故云“迷”也。不如实知，故云“亡失知见”。所得心即识阴也。因中为所得，果上为所归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03964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）能非能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执第八识为能生十二类生之我身（大自在天身、造物主）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难，又善男子，穷诸行空，已灭生灭，而于寂灭精妙未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所归，览为自体，尽虚空界十二类内所有众生，皆我身中一类流出。生胜解者，是人则堕能非能执摩醯首罗现无边身成其伴侣，迷佛菩提，亡失知见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阴虽空，而於寂灭一心未能圆悟。若於所归识性，览为自体，以见识性圆满遍虚空界，则计十二类生，从我身中一类流出，以为决定。如此即堕能非能执，其实不能而妄计为能，故云能非能。摩酼首罗，大自在天也。外道计大自在天为常，能生诸法。现无边身者，执我身能现无量众生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名第二立能为心，成能事果，违远圆通，背涅槃城，生大慢天我遍圆种。</a:t>
            </a:r>
          </a:p>
        </p:txBody>
      </p:sp>
    </p:spTree>
    <p:extLst>
      <p:ext uri="{BB962C8B-B14F-4D97-AF65-F5344CB8AC3E}">
        <p14:creationId xmlns:p14="http://schemas.microsoft.com/office/powerpoint/2010/main" val="165085364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568863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识阴第二妄计也。以观照研</a:t>
            </a:r>
            <a:r>
              <a:rPr lang="zh-CN" altLang="en-US" dirty="0" smtClean="0"/>
              <a:t>穷，行</a:t>
            </a:r>
            <a:r>
              <a:rPr lang="zh-CN" altLang="en-US" dirty="0"/>
              <a:t>阴虽</a:t>
            </a:r>
            <a:r>
              <a:rPr lang="zh-CN" altLang="en-US" dirty="0" smtClean="0"/>
              <a:t>空，而</a:t>
            </a:r>
            <a:r>
              <a:rPr lang="zh-CN" altLang="en-US" dirty="0"/>
              <a:t>於寂灭一心未能圆悟。若於所归识</a:t>
            </a:r>
            <a:r>
              <a:rPr lang="zh-CN" altLang="en-US" dirty="0" smtClean="0"/>
              <a:t>性，览</a:t>
            </a:r>
            <a:r>
              <a:rPr lang="zh-CN" altLang="en-US" dirty="0"/>
              <a:t>为自</a:t>
            </a:r>
            <a:r>
              <a:rPr lang="zh-CN" altLang="en-US" dirty="0" smtClean="0"/>
              <a:t>体，以</a:t>
            </a:r>
            <a:r>
              <a:rPr lang="zh-CN" altLang="en-US" dirty="0"/>
              <a:t>见识性圆满遍虚空</a:t>
            </a:r>
            <a:r>
              <a:rPr lang="zh-CN" altLang="en-US" dirty="0" smtClean="0"/>
              <a:t>界，则</a:t>
            </a:r>
            <a:r>
              <a:rPr lang="zh-CN" altLang="en-US" dirty="0"/>
              <a:t>计十二类</a:t>
            </a:r>
            <a:r>
              <a:rPr lang="zh-CN" altLang="en-US" dirty="0" smtClean="0"/>
              <a:t>生，从</a:t>
            </a:r>
            <a:r>
              <a:rPr lang="zh-CN" altLang="en-US" dirty="0"/>
              <a:t>我身中一类</a:t>
            </a:r>
            <a:r>
              <a:rPr lang="zh-CN" altLang="en-US" dirty="0" smtClean="0"/>
              <a:t>流出，以为</a:t>
            </a:r>
            <a:r>
              <a:rPr lang="zh-CN" altLang="en-US" dirty="0"/>
              <a:t>决定。如此即堕能非能</a:t>
            </a:r>
            <a:r>
              <a:rPr lang="zh-CN" altLang="en-US" dirty="0" smtClean="0"/>
              <a:t>执，其实</a:t>
            </a:r>
            <a:r>
              <a:rPr lang="zh-CN" altLang="en-US" dirty="0"/>
              <a:t>不能而妄计为</a:t>
            </a:r>
            <a:r>
              <a:rPr lang="zh-CN" altLang="en-US" dirty="0" smtClean="0"/>
              <a:t>能，故</a:t>
            </a:r>
            <a:r>
              <a:rPr lang="zh-CN" altLang="en-US" dirty="0"/>
              <a:t>云能非能。</a:t>
            </a:r>
            <a:r>
              <a:rPr lang="zh-CN" altLang="en-US" dirty="0" smtClean="0"/>
              <a:t>摩酼首罗，大</a:t>
            </a:r>
            <a:r>
              <a:rPr lang="zh-CN" altLang="en-US" dirty="0"/>
              <a:t>自在天也。外道计大自在天为</a:t>
            </a:r>
            <a:r>
              <a:rPr lang="zh-CN" altLang="en-US" dirty="0" smtClean="0"/>
              <a:t>常，能</a:t>
            </a:r>
            <a:r>
              <a:rPr lang="zh-CN" altLang="en-US" dirty="0"/>
              <a:t>生诸法。现无边身</a:t>
            </a:r>
            <a:r>
              <a:rPr lang="zh-CN" altLang="en-US" dirty="0" smtClean="0"/>
              <a:t>者，执</a:t>
            </a:r>
            <a:r>
              <a:rPr lang="zh-CN" altLang="en-US" dirty="0"/>
              <a:t>我身能现无量众生也。因既</a:t>
            </a:r>
            <a:r>
              <a:rPr lang="zh-CN" altLang="en-US" dirty="0" smtClean="0"/>
              <a:t>能为，果</a:t>
            </a:r>
            <a:r>
              <a:rPr lang="zh-CN" altLang="en-US" dirty="0"/>
              <a:t>成</a:t>
            </a:r>
            <a:r>
              <a:rPr lang="zh-CN" altLang="en-US" dirty="0" smtClean="0"/>
              <a:t>能事，非</a:t>
            </a:r>
            <a:r>
              <a:rPr lang="zh-CN" altLang="en-US" dirty="0"/>
              <a:t>正知</a:t>
            </a:r>
            <a:r>
              <a:rPr lang="zh-CN" altLang="en-US" dirty="0" smtClean="0"/>
              <a:t>见，故违背涅槃，成</a:t>
            </a:r>
            <a:r>
              <a:rPr lang="zh-CN" altLang="en-US" dirty="0"/>
              <a:t>我遍圆种。</a:t>
            </a:r>
          </a:p>
        </p:txBody>
      </p:sp>
    </p:spTree>
    <p:extLst>
      <p:ext uri="{BB962C8B-B14F-4D97-AF65-F5344CB8AC3E}">
        <p14:creationId xmlns:p14="http://schemas.microsoft.com/office/powerpoint/2010/main" val="381418208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1206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蕅益云：前</a:t>
            </a:r>
            <a:r>
              <a:rPr lang="zh-CN" altLang="en-US" dirty="0"/>
              <a:t>计八识为他而成法执，今计八识为自而成我执也。非能而妄计为能，故云能非能执。摩醯首罗，此云大自在，三目八臂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水云：前计虽执识阴为真常因，而未取为自体。今计即是我之自体，一切众生皆从我出，我能生彼，决定不谬也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实</a:t>
            </a:r>
            <a:r>
              <a:rPr lang="zh-CN" altLang="en-US" dirty="0"/>
              <a:t>非能生，执以为能，名“能非能”。摩酰首罗，即大自在天，三目八臂，外道所宗，为能生因也。现无边身者，以执我能现起无量众生也。因既能为，果成能事，因果相称也。</a:t>
            </a:r>
          </a:p>
        </p:txBody>
      </p:sp>
    </p:spTree>
    <p:extLst>
      <p:ext uri="{BB962C8B-B14F-4D97-AF65-F5344CB8AC3E}">
        <p14:creationId xmlns:p14="http://schemas.microsoft.com/office/powerpoint/2010/main" val="378843294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）常非常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执第八识为能生我身心及一切万物的不生不灭真常体，与自在天执我能生彼相类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所归，有所归依，自疑身心从彼流出，十方虚空咸其生起，即于都起所宣流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（指第八识，万法宣流所起之地），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作真常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身、无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生灭解，在生灭中，早计常住。既惑不生，亦迷生灭，安住沉迷。生胜解者，是人则堕常非常执，计自在天成其伴侣，迷佛菩提，亡失知见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前览所归为自体，今认所归为他体。故疑自身及一切法，从彼生起。故以识为都宣流地计为真常，无生灭解。尚在生灭，便早计为真常，不达真无生意。且以生灭为不生，故云既迷不生亦迷生灭，二俱不识，坚执不舍，故变住沈迷。以非常计常，故云常非常执。既计彼能生我，便与计自在天我能生彼者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名第三立因依心，成妄计果，违远圆通，背涅槃城，生倒圆种。</a:t>
            </a:r>
          </a:p>
        </p:txBody>
      </p:sp>
    </p:spTree>
    <p:extLst>
      <p:ext uri="{BB962C8B-B14F-4D97-AF65-F5344CB8AC3E}">
        <p14:creationId xmlns:p14="http://schemas.microsoft.com/office/powerpoint/2010/main" val="3758797745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识阴第三妄计也。所归即识体也。前览所归为自</a:t>
            </a:r>
            <a:r>
              <a:rPr lang="zh-CN" altLang="en-US" dirty="0" smtClean="0"/>
              <a:t>体，今</a:t>
            </a:r>
            <a:r>
              <a:rPr lang="zh-CN" altLang="en-US" dirty="0"/>
              <a:t>认所归为他体。故疑自身及一切</a:t>
            </a:r>
            <a:r>
              <a:rPr lang="zh-CN" altLang="en-US" dirty="0" smtClean="0"/>
              <a:t>法，从</a:t>
            </a:r>
            <a:r>
              <a:rPr lang="zh-CN" altLang="en-US" dirty="0"/>
              <a:t>彼生起。故以识为都宣流地计为真</a:t>
            </a:r>
            <a:r>
              <a:rPr lang="zh-CN" altLang="en-US" dirty="0" smtClean="0"/>
              <a:t>常，无</a:t>
            </a:r>
            <a:r>
              <a:rPr lang="zh-CN" altLang="en-US" dirty="0"/>
              <a:t>生灭解。尚在生</a:t>
            </a:r>
            <a:r>
              <a:rPr lang="zh-CN" altLang="en-US" dirty="0" smtClean="0"/>
              <a:t>灭，便</a:t>
            </a:r>
            <a:r>
              <a:rPr lang="zh-CN" altLang="en-US" dirty="0"/>
              <a:t>早计为真</a:t>
            </a:r>
            <a:r>
              <a:rPr lang="zh-CN" altLang="en-US" dirty="0" smtClean="0"/>
              <a:t>常，不</a:t>
            </a:r>
            <a:r>
              <a:rPr lang="zh-CN" altLang="en-US" dirty="0"/>
              <a:t>达真无生意。且以生灭为不</a:t>
            </a:r>
            <a:r>
              <a:rPr lang="zh-CN" altLang="en-US" dirty="0" smtClean="0"/>
              <a:t>生，故</a:t>
            </a:r>
            <a:r>
              <a:rPr lang="zh-CN" altLang="en-US" dirty="0"/>
              <a:t>云既迷不生亦迷生</a:t>
            </a:r>
            <a:r>
              <a:rPr lang="zh-CN" altLang="en-US" dirty="0" smtClean="0"/>
              <a:t>灭，二</a:t>
            </a:r>
            <a:r>
              <a:rPr lang="zh-CN" altLang="en-US" dirty="0"/>
              <a:t>俱不</a:t>
            </a:r>
            <a:r>
              <a:rPr lang="zh-CN" altLang="en-US" dirty="0" smtClean="0"/>
              <a:t>识，坚</a:t>
            </a:r>
            <a:r>
              <a:rPr lang="zh-CN" altLang="en-US" dirty="0"/>
              <a:t>执不</a:t>
            </a:r>
            <a:r>
              <a:rPr lang="zh-CN" altLang="en-US" dirty="0" smtClean="0"/>
              <a:t>舍，故</a:t>
            </a:r>
            <a:r>
              <a:rPr lang="zh-CN" altLang="en-US" dirty="0"/>
              <a:t>变住沈迷。以非常计</a:t>
            </a:r>
            <a:r>
              <a:rPr lang="zh-CN" altLang="en-US" dirty="0" smtClean="0"/>
              <a:t>常，故</a:t>
            </a:r>
            <a:r>
              <a:rPr lang="zh-CN" altLang="en-US" dirty="0"/>
              <a:t>云常非常执。既计彼能生</a:t>
            </a:r>
            <a:r>
              <a:rPr lang="zh-CN" altLang="en-US" dirty="0" smtClean="0"/>
              <a:t>我，便</a:t>
            </a:r>
            <a:r>
              <a:rPr lang="zh-CN" altLang="en-US" dirty="0"/>
              <a:t>与计自在天我能生彼者类也。因依识</a:t>
            </a:r>
            <a:r>
              <a:rPr lang="zh-CN" altLang="en-US" dirty="0" smtClean="0"/>
              <a:t>阴，非</a:t>
            </a:r>
            <a:r>
              <a:rPr lang="zh-CN" altLang="en-US" dirty="0"/>
              <a:t>果计</a:t>
            </a:r>
            <a:r>
              <a:rPr lang="zh-CN" altLang="en-US" dirty="0" smtClean="0"/>
              <a:t>果，故</a:t>
            </a:r>
            <a:r>
              <a:rPr lang="zh-CN" altLang="en-US" dirty="0"/>
              <a:t>云妄计果。计生灭为不</a:t>
            </a:r>
            <a:r>
              <a:rPr lang="zh-CN" altLang="en-US" dirty="0" smtClean="0"/>
              <a:t>生，故</a:t>
            </a:r>
            <a:r>
              <a:rPr lang="zh-CN" altLang="en-US" dirty="0"/>
              <a:t>云倒圆。</a:t>
            </a:r>
          </a:p>
        </p:txBody>
      </p:sp>
    </p:spTree>
    <p:extLst>
      <p:ext uri="{BB962C8B-B14F-4D97-AF65-F5344CB8AC3E}">
        <p14:creationId xmlns:p14="http://schemas.microsoft.com/office/powerpoint/2010/main" val="1029973858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蕅益云：此</a:t>
            </a:r>
            <a:r>
              <a:rPr lang="zh-CN" altLang="en-US" dirty="0"/>
              <a:t>与冥谛异者，冥谛计他法，此计他天也，天非常住，妄计为常，故云常非常执。本是心生天地，反谓天地生人，故名倒圆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所归即识阴，前览所归为自身，今认所归为他体，故疑自身及一切法，从彼生起。都宣流地者，即识阴也，妄认为他是真是常，是无生灭。惑不生者，本觉常住，不生诸法，迷而不解也。亦迷生灭者，妄认识阴为真常也。二俱不识，故曰沈迷。坚执不转，故云安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于</a:t>
            </a:r>
            <a:r>
              <a:rPr lang="zh-CN" altLang="en-US" dirty="0"/>
              <a:t>无常处，妄计为常，名常非常执。自在天，即首罗也。前计他从我生，今执我从他起，故云计自在也。因依心，即识阴也。立为他体，计能生我，故同外道计彼为常。</a:t>
            </a:r>
          </a:p>
        </p:txBody>
      </p:sp>
    </p:spTree>
    <p:extLst>
      <p:ext uri="{BB962C8B-B14F-4D97-AF65-F5344CB8AC3E}">
        <p14:creationId xmlns:p14="http://schemas.microsoft.com/office/powerpoint/2010/main" val="3580018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蕅益：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>
                <a:latin typeface="+mn-ea"/>
              </a:rPr>
              <a:t>夫</a:t>
            </a:r>
            <a:r>
              <a:rPr lang="zh-CN" altLang="en-US" dirty="0">
                <a:latin typeface="+mn-ea"/>
              </a:rPr>
              <a:t>九界众生，于此漏无漏色，谁不以为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定有实法</a:t>
            </a:r>
            <a:r>
              <a:rPr lang="zh-CN" altLang="en-US" dirty="0">
                <a:latin typeface="+mn-ea"/>
              </a:rPr>
              <a:t>，良以不曾子细观其所由故也。今以佛眼照穷色阴之源，不过由于坚固妄想，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所谓“随众生心，应所知量，循业发现”，岂真有坚固之实色哉！</a:t>
            </a:r>
            <a:r>
              <a:rPr lang="zh-CN" altLang="en-US" dirty="0">
                <a:latin typeface="+mn-ea"/>
              </a:rPr>
              <a:t>但是妄想谓坚固耳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坚固</a:t>
            </a:r>
            <a:r>
              <a:rPr lang="zh-CN" altLang="en-US" dirty="0">
                <a:latin typeface="+mn-ea"/>
              </a:rPr>
              <a:t>妄想为本，则是无本，所以圆顿止观一起，彼则随尽也。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设有实法，如何可尽？设不达其元非实法，惟属妄想，如何可成圆顿止观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？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    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  【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按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】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众生不达万法唯心虚妄，执诸法为实有，于诸法而生窒碍，不得超越，谓之坚固妄想。在功夫上，表现为坐在黑漆桶里，时常被尘境干扰。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668219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5527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）知无知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不拣有情无情，妄计一切无情有知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所知，知遍圆故，因知立解，十方草木，皆称有情，与人无异。草木为人，人死还成十方草树，无择遍知。生胜解者，是人则堕知无知执，婆吒霰尼执一切觉成其伴侣，迷佛菩提，亡失知见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观识体圆遍，其十方草木皆唯识所现，不达此义，遂妄计草木有知，与人同体。不拣有情无情，故云无择遍知，以为决定。此人则堕知无知执，婆吒、霰尼二外道名也。计一切觉，即草木有知，故成其类。妄计无情有知，故成虚谬果，为倒知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名第四计圆知心，成虚谬果，违远圆通，背涅槃城，生倒知种。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2415455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36724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识阴第四妄计也。所知乃所观识阴也。以观识体圆</a:t>
            </a:r>
            <a:r>
              <a:rPr lang="zh-CN" altLang="en-US" dirty="0" smtClean="0"/>
              <a:t>遍，其</a:t>
            </a:r>
            <a:r>
              <a:rPr lang="zh-CN" altLang="en-US" dirty="0"/>
              <a:t>十方草木皆唯识所</a:t>
            </a:r>
            <a:r>
              <a:rPr lang="zh-CN" altLang="en-US" dirty="0" smtClean="0"/>
              <a:t>现，不</a:t>
            </a:r>
            <a:r>
              <a:rPr lang="zh-CN" altLang="en-US" dirty="0"/>
              <a:t>达此</a:t>
            </a:r>
            <a:r>
              <a:rPr lang="zh-CN" altLang="en-US" dirty="0" smtClean="0"/>
              <a:t>义，遂</a:t>
            </a:r>
            <a:r>
              <a:rPr lang="zh-CN" altLang="en-US" dirty="0"/>
              <a:t>妄计草木有</a:t>
            </a:r>
            <a:r>
              <a:rPr lang="zh-CN" altLang="en-US" dirty="0" smtClean="0"/>
              <a:t>知，与</a:t>
            </a:r>
            <a:r>
              <a:rPr lang="zh-CN" altLang="en-US" dirty="0"/>
              <a:t>人同体。不拣有情</a:t>
            </a:r>
            <a:r>
              <a:rPr lang="zh-CN" altLang="en-US" dirty="0" smtClean="0"/>
              <a:t>无情，故</a:t>
            </a:r>
            <a:r>
              <a:rPr lang="zh-CN" altLang="en-US" dirty="0"/>
              <a:t>云无择遍</a:t>
            </a:r>
            <a:r>
              <a:rPr lang="zh-CN" altLang="en-US" dirty="0" smtClean="0"/>
              <a:t>知，以为</a:t>
            </a:r>
            <a:r>
              <a:rPr lang="zh-CN" altLang="en-US" dirty="0"/>
              <a:t>决定。此人则堕知无知</a:t>
            </a:r>
            <a:r>
              <a:rPr lang="zh-CN" altLang="en-US" dirty="0" smtClean="0"/>
              <a:t>执，婆吒、霰</a:t>
            </a:r>
            <a:r>
              <a:rPr lang="zh-CN" altLang="en-US" dirty="0"/>
              <a:t>尼二外道名也。计一切</a:t>
            </a:r>
            <a:r>
              <a:rPr lang="zh-CN" altLang="en-US" dirty="0" smtClean="0"/>
              <a:t>觉，即</a:t>
            </a:r>
            <a:r>
              <a:rPr lang="zh-CN" altLang="en-US" dirty="0"/>
              <a:t>草木有</a:t>
            </a:r>
            <a:r>
              <a:rPr lang="zh-CN" altLang="en-US" dirty="0" smtClean="0"/>
              <a:t>知，故</a:t>
            </a:r>
            <a:r>
              <a:rPr lang="zh-CN" altLang="en-US" dirty="0"/>
              <a:t>成其类。妄计无情有</a:t>
            </a:r>
            <a:r>
              <a:rPr lang="zh-CN" altLang="en-US" dirty="0" smtClean="0"/>
              <a:t>知，故</a:t>
            </a:r>
            <a:r>
              <a:rPr lang="zh-CN" altLang="en-US" dirty="0"/>
              <a:t>成虚谬</a:t>
            </a:r>
            <a:r>
              <a:rPr lang="zh-CN" altLang="en-US" dirty="0" smtClean="0"/>
              <a:t>果，为</a:t>
            </a:r>
            <a:r>
              <a:rPr lang="zh-CN" altLang="en-US" dirty="0"/>
              <a:t>倒知种也。</a:t>
            </a:r>
          </a:p>
        </p:txBody>
      </p:sp>
    </p:spTree>
    <p:extLst>
      <p:ext uri="{BB962C8B-B14F-4D97-AF65-F5344CB8AC3E}">
        <p14:creationId xmlns:p14="http://schemas.microsoft.com/office/powerpoint/2010/main" val="1718802096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蕅益云：无知</a:t>
            </a:r>
            <a:r>
              <a:rPr lang="zh-CN" altLang="en-US" dirty="0"/>
              <a:t>而妄执为知，故名知无知执。婆吒、霰尼，二外道名也。夫所言无情有性者，谓一切法，皆第八识之相分，皆与如来藏性相应，故曰“此见及缘，元是菩提妙净明体”，今不达性空道理，却执草木有命，虚谬甚矣。然不得因此，遂谓无情但是法性，不是佛性也，以法佛无二性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长水云：所知，即识阴也，是彼观行所知境故。识阴能变一切诸法，名知遍圆。悟此诸法，从知变起，以知为体，故云因知立解。十方草木下，即解之行相也。既此依正皆从知有，何得一知、一无知耶？故无拣择，一切皆知，自谓决定不谬，故云胜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草木</a:t>
            </a:r>
            <a:r>
              <a:rPr lang="zh-CN" altLang="en-US" dirty="0"/>
              <a:t>无知而执有知，故云知无知执。婆咤、霰尼，二外道也。</a:t>
            </a:r>
            <a:r>
              <a:rPr lang="en-US" altLang="zh-CN" dirty="0"/>
              <a:t>《</a:t>
            </a:r>
            <a:r>
              <a:rPr lang="zh-CN" altLang="en-US" dirty="0"/>
              <a:t>涅槃</a:t>
            </a:r>
            <a:r>
              <a:rPr lang="en-US" altLang="zh-CN" dirty="0"/>
              <a:t>》</a:t>
            </a:r>
            <a:r>
              <a:rPr lang="zh-CN" altLang="en-US" dirty="0"/>
              <a:t>云：“波私咤及先尼，梵音小转”。既执一切觉，即草木有命也。圆知即遍知也。虚谬果者，斥成妄想。此即不了皆是妄识所变，妄想凝结，假立无情；妄想流动，假名有情。如前文云：“想澄成国土，知觉乃众生。”以不善分虚妄识，有内分、外分，故成执计。</a:t>
            </a:r>
          </a:p>
        </p:txBody>
      </p:sp>
    </p:spTree>
    <p:extLst>
      <p:ext uri="{BB962C8B-B14F-4D97-AF65-F5344CB8AC3E}">
        <p14:creationId xmlns:p14="http://schemas.microsoft.com/office/powerpoint/2010/main" val="117210325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生无生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执四大常住、能生圣果，遂崇事四大，求出生死，而成事火等外道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圆融根互用中，己得随顺，便于圆化一切发生，求火光明，乐水清净，爱风周流，观尘成就，各各崇事，以此群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尘，发作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本因，立常住解，是人则堕生无生执，诸迦叶波并婆罗门，勤心役身，事火崇水，求出生死，成其伴侣，迷佛菩提，亡失知见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（四大无生，而妄计为能生之本，故名生无生执。盖不知如来藏中，性具四大，清净本然，周遍法界，故能随众生心，应所知量，循业发现，而直计四大为圆融妙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性。妄谓四大能圆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化一切发生，遂计四大为常，能成圣果，故各各祟事，以四大为常住解，能生胜果。其四大性实不能生，妄计能生，故云生无生轨。三迦叶波事火外道之俦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名第五计著崇事，迷心从物，立妄求因，求妄冀果，违远圆通，背涅槃城，生颠化种。</a:t>
            </a:r>
          </a:p>
        </p:txBody>
      </p:sp>
    </p:spTree>
    <p:extLst>
      <p:ext uri="{BB962C8B-B14F-4D97-AF65-F5344CB8AC3E}">
        <p14:creationId xmlns:p14="http://schemas.microsoft.com/office/powerpoint/2010/main" val="2928004678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381642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识阴第五妄计也。以观照研</a:t>
            </a:r>
            <a:r>
              <a:rPr lang="zh-CN" altLang="en-US" dirty="0" smtClean="0"/>
              <a:t>穷，六根</a:t>
            </a:r>
            <a:r>
              <a:rPr lang="zh-CN" altLang="en-US" dirty="0"/>
              <a:t>虽未及互</a:t>
            </a:r>
            <a:r>
              <a:rPr lang="zh-CN" altLang="en-US" dirty="0" smtClean="0"/>
              <a:t>用，已</a:t>
            </a:r>
            <a:r>
              <a:rPr lang="zh-CN" altLang="en-US" dirty="0"/>
              <a:t>得随顺。四大渐</a:t>
            </a:r>
            <a:r>
              <a:rPr lang="zh-CN" altLang="en-US" dirty="0" smtClean="0"/>
              <a:t>融，妄</a:t>
            </a:r>
            <a:r>
              <a:rPr lang="zh-CN" altLang="en-US" dirty="0"/>
              <a:t>谓圆化一切</a:t>
            </a:r>
            <a:r>
              <a:rPr lang="zh-CN" altLang="en-US" dirty="0" smtClean="0"/>
              <a:t>发生，遂</a:t>
            </a:r>
            <a:r>
              <a:rPr lang="zh-CN" altLang="en-US" dirty="0"/>
              <a:t>计四大为</a:t>
            </a:r>
            <a:r>
              <a:rPr lang="zh-CN" altLang="en-US" dirty="0" smtClean="0"/>
              <a:t>常，能</a:t>
            </a:r>
            <a:r>
              <a:rPr lang="zh-CN" altLang="en-US" dirty="0"/>
              <a:t>成圣</a:t>
            </a:r>
            <a:r>
              <a:rPr lang="zh-CN" altLang="en-US" dirty="0" smtClean="0"/>
              <a:t>果，故</a:t>
            </a:r>
            <a:r>
              <a:rPr lang="zh-CN" altLang="en-US" dirty="0"/>
              <a:t>各各祟</a:t>
            </a:r>
            <a:r>
              <a:rPr lang="zh-CN" altLang="en-US" dirty="0" smtClean="0"/>
              <a:t>事，以</a:t>
            </a:r>
            <a:r>
              <a:rPr lang="zh-CN" altLang="en-US" dirty="0"/>
              <a:t>四大为</a:t>
            </a:r>
            <a:r>
              <a:rPr lang="zh-CN" altLang="en-US" dirty="0" smtClean="0"/>
              <a:t>常住解，能</a:t>
            </a:r>
            <a:r>
              <a:rPr lang="zh-CN" altLang="en-US" dirty="0"/>
              <a:t>生胜果。其四大性实不能</a:t>
            </a:r>
            <a:r>
              <a:rPr lang="zh-CN" altLang="en-US" dirty="0" smtClean="0"/>
              <a:t>生，妄</a:t>
            </a:r>
            <a:r>
              <a:rPr lang="zh-CN" altLang="en-US" dirty="0"/>
              <a:t>计能</a:t>
            </a:r>
            <a:r>
              <a:rPr lang="zh-CN" altLang="en-US" dirty="0" smtClean="0"/>
              <a:t>生，故</a:t>
            </a:r>
            <a:r>
              <a:rPr lang="zh-CN" altLang="en-US" dirty="0"/>
              <a:t>云生无生轨。三迦叶波事火外道之俦也。既迷</a:t>
            </a:r>
            <a:r>
              <a:rPr lang="zh-CN" altLang="en-US" dirty="0" smtClean="0"/>
              <a:t>唯心，妄</a:t>
            </a:r>
            <a:r>
              <a:rPr lang="zh-CN" altLang="en-US" dirty="0"/>
              <a:t>从物立</a:t>
            </a:r>
            <a:r>
              <a:rPr lang="zh-CN" altLang="en-US" dirty="0" smtClean="0"/>
              <a:t>因果，颠倒</a:t>
            </a:r>
            <a:r>
              <a:rPr lang="zh-CN" altLang="en-US" dirty="0"/>
              <a:t>化</a:t>
            </a:r>
            <a:r>
              <a:rPr lang="zh-CN" altLang="en-US" dirty="0" smtClean="0"/>
              <a:t>理，故</a:t>
            </a:r>
            <a:r>
              <a:rPr lang="zh-CN" altLang="en-US" dirty="0"/>
              <a:t>云颠化种。</a:t>
            </a:r>
          </a:p>
        </p:txBody>
      </p:sp>
    </p:spTree>
    <p:extLst>
      <p:ext uri="{BB962C8B-B14F-4D97-AF65-F5344CB8AC3E}">
        <p14:creationId xmlns:p14="http://schemas.microsoft.com/office/powerpoint/2010/main" val="575600862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蕅益云：四</a:t>
            </a:r>
            <a:r>
              <a:rPr lang="zh-CN" altLang="en-US" dirty="0"/>
              <a:t>大无生，而妄计为能生之本，故名生无生执。盖不知如来藏中，性具四大，清净本然，周遍法界，故能随众生心，应所知量，循业发现，而直计四大为圆融妙性。此则错解惟地惟水惟火惟风法门，而谬同天壤矣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水云：根互用中得随顺者，以于似观，暂得相应，故云随顺</a:t>
            </a:r>
            <a:r>
              <a:rPr lang="zh-CN" altLang="en-US" dirty="0" smtClean="0"/>
              <a:t>。便于</a:t>
            </a:r>
            <a:r>
              <a:rPr lang="zh-CN" altLang="en-US" dirty="0"/>
              <a:t>圆化一切发生者，一切诸法，同名变化，故云圆化。皆可修习，能成圣果，故云一切发生。以于一根暂得诸用，由此例知，一切亦尔，皆可于无知见中修成知见，取常住果，故求火、乐水、爱风、观尘也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四</a:t>
            </a:r>
            <a:r>
              <a:rPr lang="zh-CN" altLang="en-US" dirty="0"/>
              <a:t>大之性，实不能生常住之果，执为能生，故云“生无生执”。“迷心从物”者，迷失唯心所见，而各随顺崇事，以求常住。“因果俱妄”，故成妄求妄冀也。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309216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）归无归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执无想天、四空处等离念之虚无境界为所归依之涅槃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（指第八识，圆遍澄明），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计明中虚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（圆明之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理，即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所观识也，已灭生灭，故云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“明中虚”。即离念之虚无境界），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（毁灭，断灭）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（色受想行摄一切法，名为“群化”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永灭依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（永灭依，即明中虚也，此计空为所归依处，即涅槃也）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所归依，生胜解者，是人则堕归无归执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（明中虚，实非所归而计于归，故云“归无归执”）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想天中，诸舜若多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（无想天五百大劫，想心不行也。舜若多，四空处）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成其伴侣，迷佛菩提，亡失知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名第六圆虚无心，成空亡果，违远圆通，背涅槃城，生断灭种。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097498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识阴第六妄计也。以观照研</a:t>
            </a:r>
            <a:r>
              <a:rPr lang="zh-CN" altLang="en-US" dirty="0" smtClean="0"/>
              <a:t>穷，观</a:t>
            </a:r>
            <a:r>
              <a:rPr lang="zh-CN" altLang="en-US" dirty="0"/>
              <a:t>识性虚</a:t>
            </a:r>
            <a:r>
              <a:rPr lang="zh-CN" altLang="en-US" dirty="0" smtClean="0"/>
              <a:t>明，即</a:t>
            </a:r>
            <a:r>
              <a:rPr lang="zh-CN" altLang="en-US" dirty="0"/>
              <a:t>於此</a:t>
            </a:r>
            <a:r>
              <a:rPr lang="zh-CN" altLang="en-US" dirty="0" smtClean="0"/>
              <a:t>中见</a:t>
            </a:r>
            <a:r>
              <a:rPr lang="zh-CN" altLang="en-US" dirty="0"/>
              <a:t>前四阴已</a:t>
            </a:r>
            <a:r>
              <a:rPr lang="zh-CN" altLang="en-US" dirty="0" smtClean="0"/>
              <a:t>灭，则</a:t>
            </a:r>
            <a:r>
              <a:rPr lang="zh-CN" altLang="en-US" dirty="0"/>
              <a:t>一切永</a:t>
            </a:r>
            <a:r>
              <a:rPr lang="zh-CN" altLang="en-US" dirty="0" smtClean="0"/>
              <a:t>灭，故</a:t>
            </a:r>
            <a:r>
              <a:rPr lang="zh-CN" altLang="en-US" dirty="0"/>
              <a:t>云非</a:t>
            </a:r>
            <a:r>
              <a:rPr lang="zh-CN" altLang="en-US" dirty="0" smtClean="0"/>
              <a:t>灭群化，非</a:t>
            </a:r>
            <a:r>
              <a:rPr lang="zh-CN" altLang="en-US" dirty="0"/>
              <a:t>绝灭</a:t>
            </a:r>
            <a:r>
              <a:rPr lang="zh-CN" altLang="en-US" dirty="0" smtClean="0"/>
              <a:t>也，即</a:t>
            </a:r>
            <a:r>
              <a:rPr lang="zh-CN" altLang="en-US" dirty="0"/>
              <a:t>计永灭为所</a:t>
            </a:r>
            <a:r>
              <a:rPr lang="zh-CN" altLang="en-US" dirty="0" smtClean="0"/>
              <a:t>归依，执</a:t>
            </a:r>
            <a:r>
              <a:rPr lang="zh-CN" altLang="en-US" dirty="0"/>
              <a:t>决定</a:t>
            </a:r>
            <a:r>
              <a:rPr lang="zh-CN" altLang="en-US" dirty="0" smtClean="0"/>
              <a:t>见。此人</a:t>
            </a:r>
            <a:r>
              <a:rPr lang="zh-CN" altLang="en-US" dirty="0"/>
              <a:t>则堕归无归执。断灭非所归</a:t>
            </a:r>
            <a:r>
              <a:rPr lang="zh-CN" altLang="en-US" dirty="0" smtClean="0"/>
              <a:t>地，故</a:t>
            </a:r>
            <a:r>
              <a:rPr lang="zh-CN" altLang="en-US" dirty="0"/>
              <a:t>云归无归执。此即无想外道与四</a:t>
            </a:r>
            <a:r>
              <a:rPr lang="zh-CN" altLang="en-US" dirty="0" smtClean="0"/>
              <a:t>空，成其</a:t>
            </a:r>
            <a:r>
              <a:rPr lang="zh-CN" altLang="en-US" dirty="0"/>
              <a:t>类也。舜若</a:t>
            </a:r>
            <a:r>
              <a:rPr lang="zh-CN" altLang="en-US" dirty="0" smtClean="0"/>
              <a:t>多，空</a:t>
            </a:r>
            <a:r>
              <a:rPr lang="zh-CN" altLang="en-US" dirty="0"/>
              <a:t>也。此执圆虚无心断灭为</a:t>
            </a:r>
            <a:r>
              <a:rPr lang="zh-CN" altLang="en-US" dirty="0" smtClean="0"/>
              <a:t>因，故</a:t>
            </a:r>
            <a:r>
              <a:rPr lang="zh-CN" altLang="en-US" dirty="0"/>
              <a:t>成空</a:t>
            </a:r>
            <a:r>
              <a:rPr lang="zh-CN" altLang="en-US" dirty="0" smtClean="0"/>
              <a:t>亡果</a:t>
            </a:r>
            <a:r>
              <a:rPr lang="zh-CN" altLang="en-US" dirty="0"/>
              <a:t>为所灭种也。</a:t>
            </a:r>
          </a:p>
        </p:txBody>
      </p:sp>
    </p:spTree>
    <p:extLst>
      <p:ext uri="{BB962C8B-B14F-4D97-AF65-F5344CB8AC3E}">
        <p14:creationId xmlns:p14="http://schemas.microsoft.com/office/powerpoint/2010/main" val="2233241306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3367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蕅益云：非</a:t>
            </a:r>
            <a:r>
              <a:rPr lang="zh-CN" altLang="en-US" dirty="0"/>
              <a:t>归而妄计为所归，故云归无归执。无想天</a:t>
            </a:r>
            <a:r>
              <a:rPr lang="zh-CN" altLang="en-US" dirty="0" smtClean="0"/>
              <a:t>中，令</a:t>
            </a:r>
            <a:r>
              <a:rPr lang="zh-CN" altLang="en-US" dirty="0"/>
              <a:t>不恒</a:t>
            </a:r>
            <a:r>
              <a:rPr lang="zh-CN" altLang="en-US" dirty="0" smtClean="0"/>
              <a:t>行，心</a:t>
            </a:r>
            <a:r>
              <a:rPr lang="zh-CN" altLang="en-US" dirty="0"/>
              <a:t>心所灭，诸舜若多令彼有对色法销灭，皆计虚无而成断灭也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长</a:t>
            </a:r>
            <a:r>
              <a:rPr lang="zh-CN" altLang="en-US" dirty="0"/>
              <a:t>水云：明中虚者，圆明之</a:t>
            </a:r>
            <a:r>
              <a:rPr lang="zh-CN" altLang="en-US" dirty="0" smtClean="0"/>
              <a:t>理即</a:t>
            </a:r>
            <a:r>
              <a:rPr lang="zh-CN" altLang="en-US" dirty="0"/>
              <a:t>所观识也，已灭生灭，故云“明中虚”。非即是灭，故云“非灭”。色受想行摄一切法，名为“群化”。永灭依，即明中虚也，此计空为所归依处，即涅槃也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明中虚，实非所归而计于归，故云“归无归执”。无想天五百大劫，想心不行也。舜若多，四空处也。圆虚无心，断灭因也。空亡果，断灭果也。</a:t>
            </a:r>
          </a:p>
        </p:txBody>
      </p:sp>
    </p:spTree>
    <p:extLst>
      <p:ext uri="{BB962C8B-B14F-4D97-AF65-F5344CB8AC3E}">
        <p14:creationId xmlns:p14="http://schemas.microsoft.com/office/powerpoint/2010/main" val="4257153357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）贪非贪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执第八识为命元，贪求色身长寿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圆常，固身常住，同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于精圆，长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不倾逝，生胜解者，是人则堕贪非贪执，诸阿斯陀求长命者成其伴侣，迷佛菩提，亡失知见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（以观识阴圆常，故欲固色身，同於识阴，妄求长生，故云长不倾逝。以色身无常，本不当贪，而妄贪长生，故云贪非贪执，谓贪其不当贪也。阿私陀，云无比，乃长寿仙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名第七执著命元，立固妄因，趣长劳果，违远圆通，背涅槃城，生妄延种。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1751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dirty="0" smtClean="0">
                <a:latin typeface="+mn-ea"/>
              </a:rPr>
              <a:t>行人在色阴阶段，所做功夫，以脱尘结为着力点，重点是要“入流亡所，所入既寂，动静二相了然不生”。面对尘境，用心抑按降伏，或于粗念脱落、心光乍现之际，可能会激发无始宿习，见种种色境。这只是唯心所现的暂时现象，若执为实有，以为证圣之相，后必招邪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注意，色阴十种禅境，前九种，是善境界，能增长人的善根，但是它并不是已经证圣的表征，故不可执着，执着即遭扰。从色阴第十种禅境开始，直到识阴，纯是魔境。故说“五十阴魔”，并不恰当</a:t>
            </a:r>
            <a:r>
              <a:rPr lang="zh-CN" altLang="en-US" dirty="0">
                <a:latin typeface="+mn-ea"/>
              </a:rPr>
              <a:t>。因为色阴十种禅境，前九</a:t>
            </a:r>
            <a:r>
              <a:rPr lang="zh-CN" altLang="en-US" dirty="0" smtClean="0">
                <a:latin typeface="+mn-ea"/>
              </a:rPr>
              <a:t>种是</a:t>
            </a:r>
            <a:r>
              <a:rPr lang="zh-CN" altLang="en-US" dirty="0">
                <a:latin typeface="+mn-ea"/>
              </a:rPr>
              <a:t>善</a:t>
            </a:r>
            <a:r>
              <a:rPr lang="zh-CN" altLang="en-US" dirty="0" smtClean="0">
                <a:latin typeface="+mn-ea"/>
              </a:rPr>
              <a:t>境界，只是不能执着，执着即魔境。所以此部分，立名为“示禅境，防魔堕”，而不直接用“防五十阴魔”，意在此也。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518675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36724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识阴第七妄计也。以观识阴圆</a:t>
            </a:r>
            <a:r>
              <a:rPr lang="zh-CN" altLang="en-US" dirty="0" smtClean="0"/>
              <a:t>常，故</a:t>
            </a:r>
            <a:r>
              <a:rPr lang="zh-CN" altLang="en-US" dirty="0"/>
              <a:t>欲固色</a:t>
            </a:r>
            <a:r>
              <a:rPr lang="zh-CN" altLang="en-US" dirty="0" smtClean="0"/>
              <a:t>身，同</a:t>
            </a:r>
            <a:r>
              <a:rPr lang="zh-CN" altLang="en-US" dirty="0"/>
              <a:t>於识</a:t>
            </a:r>
            <a:r>
              <a:rPr lang="zh-CN" altLang="en-US" dirty="0" smtClean="0"/>
              <a:t>阴，妄求长生，故</a:t>
            </a:r>
            <a:r>
              <a:rPr lang="zh-CN" altLang="en-US" dirty="0"/>
              <a:t>云长不倾逝。以色身</a:t>
            </a:r>
            <a:r>
              <a:rPr lang="zh-CN" altLang="en-US" dirty="0" smtClean="0"/>
              <a:t>无常，本</a:t>
            </a:r>
            <a:r>
              <a:rPr lang="zh-CN" altLang="en-US" dirty="0"/>
              <a:t>不当</a:t>
            </a:r>
            <a:r>
              <a:rPr lang="zh-CN" altLang="en-US" dirty="0" smtClean="0"/>
              <a:t>贪，而</a:t>
            </a:r>
            <a:r>
              <a:rPr lang="zh-CN" altLang="en-US" dirty="0"/>
              <a:t>妄贪</a:t>
            </a:r>
            <a:r>
              <a:rPr lang="zh-CN" altLang="en-US" dirty="0" smtClean="0"/>
              <a:t>长生，故</a:t>
            </a:r>
            <a:r>
              <a:rPr lang="zh-CN" altLang="en-US" dirty="0"/>
              <a:t>云贪非贪</a:t>
            </a:r>
            <a:r>
              <a:rPr lang="zh-CN" altLang="en-US" dirty="0" smtClean="0"/>
              <a:t>执，谓</a:t>
            </a:r>
            <a:r>
              <a:rPr lang="zh-CN" altLang="en-US" dirty="0"/>
              <a:t>贪其不当贪也。阿私</a:t>
            </a:r>
            <a:r>
              <a:rPr lang="zh-CN" altLang="en-US" dirty="0" smtClean="0"/>
              <a:t>陀，云无比，乃</a:t>
            </a:r>
            <a:r>
              <a:rPr lang="zh-CN" altLang="en-US" dirty="0"/>
              <a:t>长寿仙也。固执妄识为</a:t>
            </a:r>
            <a:r>
              <a:rPr lang="zh-CN" altLang="en-US" dirty="0" smtClean="0"/>
              <a:t>因，趣</a:t>
            </a:r>
            <a:r>
              <a:rPr lang="zh-CN" altLang="en-US" dirty="0"/>
              <a:t>长劳果。旧解劳作牢固之牢。妄执</a:t>
            </a:r>
            <a:r>
              <a:rPr lang="zh-CN" altLang="en-US" dirty="0" smtClean="0"/>
              <a:t>延年，故</a:t>
            </a:r>
            <a:r>
              <a:rPr lang="zh-CN" altLang="en-US" dirty="0"/>
              <a:t>云妄延种。</a:t>
            </a:r>
          </a:p>
        </p:txBody>
      </p:sp>
    </p:spTree>
    <p:extLst>
      <p:ext uri="{BB962C8B-B14F-4D97-AF65-F5344CB8AC3E}">
        <p14:creationId xmlns:p14="http://schemas.microsoft.com/office/powerpoint/2010/main" val="4049439496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8326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蕅益云：非</a:t>
            </a:r>
            <a:r>
              <a:rPr lang="zh-CN" altLang="en-US" dirty="0"/>
              <a:t>所应贪而妄贪，故云贪非贪执。阿斯陀，此翻无比，长寿仙名。虚妄色身，全属尘劳，今欲固之，则长劳矣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水云：执识阴以为圆常，欲固此身，亦同识阴，故云“同于精圆，长不倾逝”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根</a:t>
            </a:r>
            <a:r>
              <a:rPr lang="zh-CN" altLang="en-US" dirty="0"/>
              <a:t>身虚妄，本是无常，实不可贪以为长久；今坚贪著，妄执长生，故云贪非贪执。阿斯陀者，云“无比”，即长寿仙也。“长劳果”者，“劳”即牢固，字之误耳。妄执延年，故云“妄延”。</a:t>
            </a:r>
          </a:p>
        </p:txBody>
      </p:sp>
    </p:spTree>
    <p:extLst>
      <p:ext uri="{BB962C8B-B14F-4D97-AF65-F5344CB8AC3E}">
        <p14:creationId xmlns:p14="http://schemas.microsoft.com/office/powerpoint/2010/main" val="2222906057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）真无真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以度生为名，贪恋尘劳，起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惑恣欲，实非证真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，却妄计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此即能证真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起用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命互通，却留尘劳，恐其销尽，便于此际坐莲华宫，广化七珍，多增宝媛，恣纵其心，生胜解者，是人则堕真无真执，吒枳迦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（魔王名）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伴侣，迷佛菩提，亡失知见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识阴为十二类生受命元由，今观此识，故见十方众生之命，彼此互通，由此遂生妄计，谓我命若尽，则众生之命亦尽，即教谁证真常、谁化众生，故留尘劳，多增欲乐，图命久住，以证真化物，故起感恣欲，实非证真，故云真非真执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名第八发邪思因，立炽尘果，违远圆通，背涅槃城，生天魔种。</a:t>
            </a:r>
          </a:p>
        </p:txBody>
      </p:sp>
    </p:spTree>
    <p:extLst>
      <p:ext uri="{BB962C8B-B14F-4D97-AF65-F5344CB8AC3E}">
        <p14:creationId xmlns:p14="http://schemas.microsoft.com/office/powerpoint/2010/main" val="717804268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dirty="0" smtClean="0"/>
              <a:t>憨山云：此</a:t>
            </a:r>
            <a:r>
              <a:rPr lang="zh-CN" altLang="en-US" dirty="0"/>
              <a:t>识阴第八妄计也。识阴为十二类生受命元</a:t>
            </a:r>
            <a:r>
              <a:rPr lang="zh-CN" altLang="en-US" dirty="0" smtClean="0"/>
              <a:t>由，今</a:t>
            </a:r>
            <a:r>
              <a:rPr lang="zh-CN" altLang="en-US" dirty="0"/>
              <a:t>观此</a:t>
            </a:r>
            <a:r>
              <a:rPr lang="zh-CN" altLang="en-US" dirty="0" smtClean="0"/>
              <a:t>识，故</a:t>
            </a:r>
            <a:r>
              <a:rPr lang="zh-CN" altLang="en-US" dirty="0"/>
              <a:t>见十方众生之</a:t>
            </a:r>
            <a:r>
              <a:rPr lang="zh-CN" altLang="en-US" dirty="0" smtClean="0"/>
              <a:t>命，彼此互通，由此</a:t>
            </a:r>
            <a:r>
              <a:rPr lang="zh-CN" altLang="en-US" dirty="0"/>
              <a:t>遂生妄</a:t>
            </a:r>
            <a:r>
              <a:rPr lang="zh-CN" altLang="en-US" dirty="0" smtClean="0"/>
              <a:t>计，谓</a:t>
            </a:r>
            <a:r>
              <a:rPr lang="zh-CN" altLang="en-US" dirty="0"/>
              <a:t>我命若</a:t>
            </a:r>
            <a:r>
              <a:rPr lang="zh-CN" altLang="en-US" dirty="0" smtClean="0"/>
              <a:t>尽，则</a:t>
            </a:r>
            <a:r>
              <a:rPr lang="zh-CN" altLang="en-US" dirty="0"/>
              <a:t>众生之命亦</a:t>
            </a:r>
            <a:r>
              <a:rPr lang="zh-CN" altLang="en-US" dirty="0" smtClean="0"/>
              <a:t>尽，即</a:t>
            </a:r>
            <a:r>
              <a:rPr lang="zh-CN" altLang="en-US" dirty="0"/>
              <a:t>教谁证真</a:t>
            </a:r>
            <a:r>
              <a:rPr lang="zh-CN" altLang="en-US" dirty="0" smtClean="0"/>
              <a:t>常、谁</a:t>
            </a:r>
            <a:r>
              <a:rPr lang="zh-CN" altLang="en-US" dirty="0"/>
              <a:t>化</a:t>
            </a:r>
            <a:r>
              <a:rPr lang="zh-CN" altLang="en-US" dirty="0" smtClean="0"/>
              <a:t>众生，故</a:t>
            </a:r>
            <a:r>
              <a:rPr lang="zh-CN" altLang="en-US" dirty="0"/>
              <a:t>留尘</a:t>
            </a:r>
            <a:r>
              <a:rPr lang="zh-CN" altLang="en-US" dirty="0" smtClean="0"/>
              <a:t>劳，多</a:t>
            </a:r>
            <a:r>
              <a:rPr lang="zh-CN" altLang="en-US" dirty="0"/>
              <a:t>增欲</a:t>
            </a:r>
            <a:r>
              <a:rPr lang="zh-CN" altLang="en-US" dirty="0" smtClean="0"/>
              <a:t>乐，图</a:t>
            </a:r>
            <a:r>
              <a:rPr lang="zh-CN" altLang="en-US" dirty="0"/>
              <a:t>命久</a:t>
            </a:r>
            <a:r>
              <a:rPr lang="zh-CN" altLang="en-US" dirty="0" smtClean="0"/>
              <a:t>住，以</a:t>
            </a:r>
            <a:r>
              <a:rPr lang="zh-CN" altLang="en-US" dirty="0"/>
              <a:t>证真化</a:t>
            </a:r>
            <a:r>
              <a:rPr lang="zh-CN" altLang="en-US" dirty="0" smtClean="0"/>
              <a:t>物，故</a:t>
            </a:r>
            <a:r>
              <a:rPr lang="zh-CN" altLang="en-US" dirty="0"/>
              <a:t>起感恣</a:t>
            </a:r>
            <a:r>
              <a:rPr lang="zh-CN" altLang="en-US" dirty="0" smtClean="0"/>
              <a:t>欲，实</a:t>
            </a:r>
            <a:r>
              <a:rPr lang="zh-CN" altLang="en-US" dirty="0"/>
              <a:t>非证</a:t>
            </a:r>
            <a:r>
              <a:rPr lang="zh-CN" altLang="en-US" dirty="0" smtClean="0"/>
              <a:t>真，故</a:t>
            </a:r>
            <a:r>
              <a:rPr lang="zh-CN" altLang="en-US" dirty="0"/>
              <a:t>云真非真执。吒枳迦</a:t>
            </a:r>
            <a:r>
              <a:rPr lang="zh-CN" altLang="en-US" dirty="0" smtClean="0"/>
              <a:t>罗，旧未详，释</a:t>
            </a:r>
            <a:r>
              <a:rPr lang="zh-CN" altLang="en-US" dirty="0"/>
              <a:t>意必魔王天名也。以定中忽起邪</a:t>
            </a:r>
            <a:r>
              <a:rPr lang="zh-CN" altLang="en-US" dirty="0" smtClean="0"/>
              <a:t>思为因，立</a:t>
            </a:r>
            <a:r>
              <a:rPr lang="zh-CN" altLang="en-US" dirty="0"/>
              <a:t>炽尘</a:t>
            </a:r>
            <a:r>
              <a:rPr lang="zh-CN" altLang="en-US" dirty="0" smtClean="0"/>
              <a:t>果，故</a:t>
            </a:r>
            <a:r>
              <a:rPr lang="zh-CN" altLang="en-US" dirty="0"/>
              <a:t>生天魔种也。</a:t>
            </a:r>
          </a:p>
        </p:txBody>
      </p:sp>
    </p:spTree>
    <p:extLst>
      <p:ext uri="{BB962C8B-B14F-4D97-AF65-F5344CB8AC3E}">
        <p14:creationId xmlns:p14="http://schemas.microsoft.com/office/powerpoint/2010/main" val="245952664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蕅益云：无</a:t>
            </a:r>
            <a:r>
              <a:rPr lang="zh-CN" altLang="en-US" dirty="0"/>
              <a:t>真而妄执为真，故云真无真执。媛，美女也。吒枳迦罗，亦魔王名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长水云：观识阴为十方众生之命元，是十二类命之通要。由是我命通彼，彼命通我，故云“互通”。今观识阴若尽，十方众生命即皆尽，我命亦尽，尽即教谁证真常理？谁为所化众生？徒有真常，无证真者。故留尘劳，却起贪欲，化莲华宫及诸欲境，恣受欲乐，图命不灭，俾要证真，起用化物。作此执计，定不移转，故云“胜解”。媛，女宝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起</a:t>
            </a:r>
            <a:r>
              <a:rPr lang="zh-CN" altLang="en-US" dirty="0"/>
              <a:t>惑恣欲，实非证真，计此即能证真起用，故云“真非真执”。咤枳迦罗，未见正译，此既能化欲境受用，即是欲界自在天类也。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邪</a:t>
            </a:r>
            <a:r>
              <a:rPr lang="zh-CN" altLang="en-US" dirty="0"/>
              <a:t>思因者，既于定中发此邪念，不能善察，由此炽盛，起尘劳事，故同天魔耳。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27828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）定性声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执偏真寂灭为究竟，得少为足，不知有俗谛和中道谛，不能回小向大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命明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（识阴露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现谓之命明）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中，分别精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粗，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疏决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真伪，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因果相酬，唯求感应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既含藏漏无漏种，今于此中分别决择。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苦、集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有漏，名粗名伪；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道、灭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无漏，名精名真。择去粗伪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苦、集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，而留精真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道、灭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，故云“分别精粗”等。修道为感，证灭为应，但取于此，故云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“唯求”。意指将世出世间打成两截，于世间外别求出世间，得自解脱而不能得他解脱，落在二边当中，远离菩萨道）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背清净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（超越世出世间之上的不二之道）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所谓见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苦、断集、证灭、修道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，居灭已休，更不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前进，生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胜解者，是人则堕定性声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（一期当中，执着于寂灭，不能回小向大，谓之定性声闻）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诸无闻僧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（不了识阴，迷为涅槃）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上慢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者，成其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伴侣，迷佛菩提，亡失知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名第九圆精应心，成趣寂果，违远圆通，背涅槃城，生缠空种。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0949965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40324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识阴第九妄计也。以观照研</a:t>
            </a:r>
            <a:r>
              <a:rPr lang="zh-CN" altLang="en-US" dirty="0" smtClean="0"/>
              <a:t>穷，以</a:t>
            </a:r>
            <a:r>
              <a:rPr lang="zh-CN" altLang="en-US" dirty="0"/>
              <a:t>识体为精</a:t>
            </a:r>
            <a:r>
              <a:rPr lang="zh-CN" altLang="en-US" dirty="0" smtClean="0"/>
              <a:t>真，以</a:t>
            </a:r>
            <a:r>
              <a:rPr lang="zh-CN" altLang="en-US" dirty="0"/>
              <a:t>惑业为粗</a:t>
            </a:r>
            <a:r>
              <a:rPr lang="zh-CN" altLang="en-US" dirty="0" smtClean="0"/>
              <a:t>伪，精</a:t>
            </a:r>
            <a:r>
              <a:rPr lang="zh-CN" altLang="en-US" dirty="0"/>
              <a:t>粗二</a:t>
            </a:r>
            <a:r>
              <a:rPr lang="zh-CN" altLang="en-US" dirty="0" smtClean="0"/>
              <a:t>种，因果</a:t>
            </a:r>
            <a:r>
              <a:rPr lang="zh-CN" altLang="en-US" dirty="0"/>
              <a:t>相</a:t>
            </a:r>
            <a:r>
              <a:rPr lang="zh-CN" altLang="en-US" dirty="0" smtClean="0"/>
              <a:t>酬，故</a:t>
            </a:r>
            <a:r>
              <a:rPr lang="zh-CN" altLang="en-US" dirty="0"/>
              <a:t>修精真之</a:t>
            </a:r>
            <a:r>
              <a:rPr lang="zh-CN" altLang="en-US" dirty="0" smtClean="0"/>
              <a:t>因，求</a:t>
            </a:r>
            <a:r>
              <a:rPr lang="zh-CN" altLang="en-US" dirty="0"/>
              <a:t>感精应之</a:t>
            </a:r>
            <a:r>
              <a:rPr lang="zh-CN" altLang="en-US" dirty="0" smtClean="0"/>
              <a:t>果，故</a:t>
            </a:r>
            <a:r>
              <a:rPr lang="zh-CN" altLang="en-US" dirty="0"/>
              <a:t>见</a:t>
            </a:r>
            <a:r>
              <a:rPr lang="zh-CN" altLang="en-US" dirty="0" smtClean="0"/>
              <a:t>苦、断集、慕灭、修道</a:t>
            </a:r>
            <a:r>
              <a:rPr lang="zh-CN" altLang="en-US" dirty="0"/>
              <a:t>也。今既得</a:t>
            </a:r>
            <a:r>
              <a:rPr lang="zh-CN" altLang="en-US" dirty="0" smtClean="0"/>
              <a:t>灭，便</a:t>
            </a:r>
            <a:r>
              <a:rPr lang="zh-CN" altLang="en-US" dirty="0"/>
              <a:t>已为</a:t>
            </a:r>
            <a:r>
              <a:rPr lang="zh-CN" altLang="en-US" dirty="0" smtClean="0"/>
              <a:t>休，得</a:t>
            </a:r>
            <a:r>
              <a:rPr lang="zh-CN" altLang="en-US" dirty="0"/>
              <a:t>少为</a:t>
            </a:r>
            <a:r>
              <a:rPr lang="zh-CN" altLang="en-US" dirty="0" smtClean="0"/>
              <a:t>足，更</a:t>
            </a:r>
            <a:r>
              <a:rPr lang="zh-CN" altLang="en-US" dirty="0"/>
              <a:t>不</a:t>
            </a:r>
            <a:r>
              <a:rPr lang="zh-CN" altLang="en-US" dirty="0" smtClean="0"/>
              <a:t>前进。此人</a:t>
            </a:r>
            <a:r>
              <a:rPr lang="zh-CN" altLang="en-US" dirty="0"/>
              <a:t>则堕定性声</a:t>
            </a:r>
            <a:r>
              <a:rPr lang="zh-CN" altLang="en-US" dirty="0" smtClean="0"/>
              <a:t>闻，及</a:t>
            </a:r>
            <a:r>
              <a:rPr lang="zh-CN" altLang="en-US" dirty="0"/>
              <a:t>四禅无闻之</a:t>
            </a:r>
            <a:r>
              <a:rPr lang="zh-CN" altLang="en-US" dirty="0" smtClean="0"/>
              <a:t>俦，未</a:t>
            </a:r>
            <a:r>
              <a:rPr lang="zh-CN" altLang="en-US" dirty="0"/>
              <a:t>得谓</a:t>
            </a:r>
            <a:r>
              <a:rPr lang="zh-CN" altLang="en-US" dirty="0" smtClean="0"/>
              <a:t>得，为</a:t>
            </a:r>
            <a:r>
              <a:rPr lang="zh-CN" altLang="en-US" dirty="0"/>
              <a:t>增上慢。此以圆精应</a:t>
            </a:r>
            <a:r>
              <a:rPr lang="zh-CN" altLang="en-US" dirty="0" smtClean="0"/>
              <a:t>心，成趣</a:t>
            </a:r>
            <a:r>
              <a:rPr lang="zh-CN" altLang="en-US" dirty="0"/>
              <a:t>寂之小</a:t>
            </a:r>
            <a:r>
              <a:rPr lang="zh-CN" altLang="en-US" dirty="0" smtClean="0"/>
              <a:t>果，沈</a:t>
            </a:r>
            <a:r>
              <a:rPr lang="zh-CN" altLang="en-US" dirty="0"/>
              <a:t>空滞</a:t>
            </a:r>
            <a:r>
              <a:rPr lang="zh-CN" altLang="en-US" dirty="0" smtClean="0"/>
              <a:t>寂，故</a:t>
            </a:r>
            <a:r>
              <a:rPr lang="zh-CN" altLang="en-US" dirty="0"/>
              <a:t>云缠空种。</a:t>
            </a:r>
          </a:p>
        </p:txBody>
      </p:sp>
    </p:spTree>
    <p:extLst>
      <p:ext uri="{BB962C8B-B14F-4D97-AF65-F5344CB8AC3E}">
        <p14:creationId xmlns:p14="http://schemas.microsoft.com/office/powerpoint/2010/main" val="3403035953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532859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蕅益云：命</a:t>
            </a:r>
            <a:r>
              <a:rPr lang="zh-CN" altLang="en-US" dirty="0"/>
              <a:t>明者，识精元明，九界寿命之本也。妄谓变易细相常住为精，分段生死形质为粗，无漏胜业为真，有漏杂业为伪。变易果，酬无漏因。分段果，酬有漏因。故惟以出世道，感出世灭，背于本自超越世出世间之清净道，所谓见三界是实苦，断见思之实集，为证偏真寂灭，乃修无漏真道，一得入灭，便谓了当，不知祗一</a:t>
            </a:r>
            <a:r>
              <a:rPr lang="zh-CN" altLang="en-US" dirty="0" smtClean="0"/>
              <a:t>真谛尚未</a:t>
            </a:r>
            <a:r>
              <a:rPr lang="zh-CN" altLang="en-US" dirty="0"/>
              <a:t>全彰，俗谛、中谛何曾知见！但圆精应之因心，以成趣寂之小果，被空所缠，不能回心出假，此真增上慢人，由其无闻熏力故也。</a:t>
            </a:r>
          </a:p>
        </p:txBody>
      </p:sp>
    </p:spTree>
    <p:extLst>
      <p:ext uri="{BB962C8B-B14F-4D97-AF65-F5344CB8AC3E}">
        <p14:creationId xmlns:p14="http://schemas.microsoft.com/office/powerpoint/2010/main" val="329713560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55272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长水云：识</a:t>
            </a:r>
            <a:r>
              <a:rPr lang="zh-CN" altLang="en-US" dirty="0"/>
              <a:t>阴露现，故曰“命明”。识既含藏漏无漏种，今于此中分别决择。苦集有漏，名粗名伪；道灭无漏，名精名真。择去粗伪苦集，而留精真道灭，故云“分别精粗”等。修道为感，证灭为应，但取于此，故云“唯求”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背</a:t>
            </a:r>
            <a:r>
              <a:rPr lang="zh-CN" altLang="en-US" dirty="0"/>
              <a:t>清净道者，本修圆观，法界平等，离二边垢，名“清净道”。今发小乘厌欣之解，故名曰“背”。所谓下，释前义也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“定性”</a:t>
            </a:r>
            <a:r>
              <a:rPr lang="zh-CN" altLang="en-US" dirty="0"/>
              <a:t>者，且就一期，趣寂无改，判为定性；实有劫数，终回上乘。“无闻僧”者，不了识阴，迷为涅槃，故同此也。圆谓周遍，精谓非粗，已离行阴，为诸命元，故曰“圆精”。称乎妄计，故云“应心”。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759863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）定性缘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觉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执离第七识生灭之识精为涅槃，未断流注生灭，不能起大悲之妙用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善男子，穷诸行空，已灭生灭，而于寂灭精妙未圆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圆融清净觉明，发研深妙，即立涅槃而不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前进，生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胜解者，是人则堕定性辟支，诸缘独伦不回心者成其伴侣，迷佛菩提，亡失知见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见识阴离行生灭，谓深且妙，立为涅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槃，不知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流注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，得不秋足，故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“不前进”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。认识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阴为圆觉，符妄计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为㳷心）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名第十圆觉㳷心，成湛明果，违远圆通，背涅槃城，生觉圆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明，不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化圆种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（寂焉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不动，非无觉了，故云“湛明”。证识觉之圆明，无悲化之妙用，故云“不化圆”）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13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世间</a:t>
            </a:r>
            <a:r>
              <a:rPr lang="zh-CN" altLang="en-US" dirty="0"/>
              <a:t>禅</a:t>
            </a:r>
            <a:r>
              <a:rPr lang="zh-CN" altLang="en-US" dirty="0" smtClean="0"/>
              <a:t>定，即依“止”的</a:t>
            </a:r>
            <a:r>
              <a:rPr lang="zh-CN" altLang="en-US" dirty="0"/>
              <a:t>力量，暂时伏</a:t>
            </a:r>
            <a:r>
              <a:rPr lang="zh-CN" altLang="en-US" dirty="0" smtClean="0"/>
              <a:t>住色</a:t>
            </a:r>
            <a:r>
              <a:rPr lang="zh-CN" altLang="en-US" dirty="0"/>
              <a:t>、受、</a:t>
            </a:r>
            <a:r>
              <a:rPr lang="zh-CN" altLang="en-US" dirty="0" smtClean="0"/>
              <a:t>想等五阴时，如</a:t>
            </a:r>
            <a:r>
              <a:rPr lang="zh-CN" altLang="en-US" dirty="0"/>
              <a:t>二禅伏前五识、伏尘结；三禅伏第六意识、伏觉结；四禅及四定，伏色</a:t>
            </a:r>
            <a:r>
              <a:rPr lang="zh-CN" altLang="en-US" dirty="0" smtClean="0"/>
              <a:t>阴、受阴、想阴，出入于行、识</a:t>
            </a:r>
            <a:r>
              <a:rPr lang="zh-CN" altLang="en-US" dirty="0"/>
              <a:t>二</a:t>
            </a:r>
            <a:r>
              <a:rPr lang="zh-CN" altLang="en-US" dirty="0" smtClean="0"/>
              <a:t>阴却不能如实了解行</a:t>
            </a:r>
            <a:r>
              <a:rPr lang="zh-CN" altLang="en-US" dirty="0"/>
              <a:t>识二阴之</a:t>
            </a:r>
            <a:r>
              <a:rPr lang="zh-CN" altLang="en-US" dirty="0" smtClean="0"/>
              <a:t>虚妄性，故会相应</a:t>
            </a:r>
            <a:r>
              <a:rPr lang="zh-CN" altLang="en-US" dirty="0"/>
              <a:t>幻</a:t>
            </a:r>
            <a:r>
              <a:rPr lang="zh-CN" altLang="en-US" dirty="0" smtClean="0"/>
              <a:t>现出种种五</a:t>
            </a:r>
            <a:r>
              <a:rPr lang="zh-CN" altLang="en-US" dirty="0"/>
              <a:t>种阴</a:t>
            </a:r>
            <a:r>
              <a:rPr lang="zh-CN" altLang="en-US" dirty="0" smtClean="0"/>
              <a:t>境。此五阴境界并不是</a:t>
            </a:r>
            <a:r>
              <a:rPr lang="zh-CN" altLang="en-US" dirty="0"/>
              <a:t>依空观智，真实地解掉了色、受、想、行、</a:t>
            </a:r>
            <a:r>
              <a:rPr lang="zh-CN" altLang="en-US" dirty="0" smtClean="0"/>
              <a:t>识才出现</a:t>
            </a:r>
            <a:r>
              <a:rPr lang="zh-CN" altLang="en-US" dirty="0"/>
              <a:t>的</a:t>
            </a:r>
            <a:r>
              <a:rPr lang="zh-CN" altLang="en-US" dirty="0" smtClean="0"/>
              <a:t>。换言之，五</a:t>
            </a:r>
            <a:r>
              <a:rPr lang="zh-CN" altLang="en-US" dirty="0"/>
              <a:t>种阴</a:t>
            </a:r>
            <a:r>
              <a:rPr lang="zh-CN" altLang="en-US" dirty="0" smtClean="0"/>
              <a:t>境是</a:t>
            </a:r>
            <a:r>
              <a:rPr lang="zh-CN" altLang="en-US" dirty="0"/>
              <a:t>随于修行人</a:t>
            </a:r>
            <a:r>
              <a:rPr lang="zh-CN" altLang="en-US" dirty="0" smtClean="0"/>
              <a:t>在“止”的</a:t>
            </a:r>
            <a:r>
              <a:rPr lang="zh-CN" altLang="en-US" dirty="0"/>
              <a:t>状态下、失去正见正念，暂时</a:t>
            </a:r>
            <a:r>
              <a:rPr lang="zh-CN" altLang="en-US" dirty="0" smtClean="0"/>
              <a:t>落入世间</a:t>
            </a:r>
            <a:r>
              <a:rPr lang="zh-CN" altLang="en-US" dirty="0"/>
              <a:t>禅</a:t>
            </a:r>
            <a:r>
              <a:rPr lang="zh-CN" altLang="en-US" dirty="0" smtClean="0"/>
              <a:t>定或外道邪禅，</a:t>
            </a:r>
            <a:r>
              <a:rPr lang="zh-CN" altLang="en-US" dirty="0"/>
              <a:t>将其执为实有而出现的，</a:t>
            </a:r>
            <a:r>
              <a:rPr lang="zh-CN" altLang="en-US" dirty="0" smtClean="0"/>
              <a:t>并不一定遵循</a:t>
            </a:r>
            <a:r>
              <a:rPr lang="zh-CN" altLang="en-US" dirty="0"/>
              <a:t>先色阴、次受阴、次想阴、次行阴、次识阴的先后</a:t>
            </a:r>
            <a:r>
              <a:rPr lang="zh-CN" altLang="en-US" dirty="0" smtClean="0"/>
              <a:t>顺序（别则依五阴由粗到细先后出现，通则宿世习种随迷染之因缘不定而现行）。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知道</a:t>
            </a:r>
            <a:r>
              <a:rPr lang="zh-CN" altLang="en-US" dirty="0"/>
              <a:t>了这一点，就不会产生如下的疑问：既然破了受阴，就意味着，已经初证人空，已经断了见思惑，已经破了初关，已经开悟了，何以会招魔境，何以会在想阴境界中，不辨邪正？何以</a:t>
            </a:r>
            <a:r>
              <a:rPr lang="zh-CN" altLang="en-US" dirty="0" smtClean="0"/>
              <a:t>在行识二阴</a:t>
            </a:r>
            <a:r>
              <a:rPr lang="zh-CN" altLang="en-US" dirty="0"/>
              <a:t>中，会落入</a:t>
            </a:r>
            <a:r>
              <a:rPr lang="zh-CN" altLang="en-US" dirty="0" smtClean="0"/>
              <a:t>种种邪</a:t>
            </a:r>
            <a:r>
              <a:rPr lang="zh-CN" altLang="en-US" dirty="0"/>
              <a:t>见？注意，这里不是依“空观智”，真实地破了受阴，而是借世间禅定之“止”的力量，暂时伏住了前五识。这是我们理解这一部分经文时需要注意的一点。其他诸阴亦复如是。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8542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0871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）精明外溢，身能出碍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阿难！当在此中，精研妙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观妙明真心，绝待无相，超越二边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四大不织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暂令内外四大虚融，不相交织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，少选之间，身能出碍。此名精明流溢前境。斯但功用，暂得如是，非为圣证。不作圣心，名善境界；若作圣解，即受群邪。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于三昧中，精究研穷，妙明元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体，无色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阴相。由斯研究，深观此理，故得四大不相交织，须臾之际，身能出障，犹行虚空。斯则心不主形，四大亡质，观心无碍，流溢前尘。</a:t>
            </a:r>
            <a:r>
              <a:rPr lang="zh-CN" altLang="en-US" dirty="0">
                <a:latin typeface="+mn-ea"/>
              </a:rPr>
              <a:t>功用暂然，非是圣证。苟知此是禅者功力，则无有失，故云善境。若总拨为魔，则抑善功用。若言即圣，又未断惑，故令善识而无取舍。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817790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36724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识阴第十妄计也。觉明即识精圆明。而此识</a:t>
            </a:r>
            <a:r>
              <a:rPr lang="zh-CN" altLang="en-US" dirty="0" smtClean="0"/>
              <a:t>体，四</a:t>
            </a:r>
            <a:r>
              <a:rPr lang="zh-CN" altLang="en-US" dirty="0"/>
              <a:t>阴已</a:t>
            </a:r>
            <a:r>
              <a:rPr lang="zh-CN" altLang="en-US" dirty="0" smtClean="0"/>
              <a:t>消，此</a:t>
            </a:r>
            <a:r>
              <a:rPr lang="zh-CN" altLang="en-US" dirty="0"/>
              <a:t>亦将</a:t>
            </a:r>
            <a:r>
              <a:rPr lang="zh-CN" altLang="en-US" dirty="0" smtClean="0"/>
              <a:t>破，无</a:t>
            </a:r>
            <a:r>
              <a:rPr lang="zh-CN" altLang="en-US" dirty="0"/>
              <a:t>复粗</a:t>
            </a:r>
            <a:r>
              <a:rPr lang="zh-CN" altLang="en-US" dirty="0" smtClean="0"/>
              <a:t>垢，故</a:t>
            </a:r>
            <a:r>
              <a:rPr lang="zh-CN" altLang="en-US" dirty="0"/>
              <a:t>云圆融清净。於此研</a:t>
            </a:r>
            <a:r>
              <a:rPr lang="zh-CN" altLang="en-US" dirty="0" smtClean="0"/>
              <a:t>穷，便</a:t>
            </a:r>
            <a:r>
              <a:rPr lang="zh-CN" altLang="en-US" dirty="0"/>
              <a:t>为深</a:t>
            </a:r>
            <a:r>
              <a:rPr lang="zh-CN" altLang="en-US" dirty="0" smtClean="0"/>
              <a:t>妙，立为涅槃。此</a:t>
            </a:r>
            <a:r>
              <a:rPr lang="zh-CN" altLang="en-US" dirty="0"/>
              <a:t>妄计也。是人则堕定性辟</a:t>
            </a:r>
            <a:r>
              <a:rPr lang="zh-CN" altLang="en-US" dirty="0" smtClean="0"/>
              <a:t>支。诸缘觉、独</a:t>
            </a:r>
            <a:r>
              <a:rPr lang="zh-CN" altLang="en-US" dirty="0"/>
              <a:t>觉</a:t>
            </a:r>
            <a:r>
              <a:rPr lang="zh-CN" altLang="en-US" dirty="0" smtClean="0"/>
              <a:t>之类，认识</a:t>
            </a:r>
            <a:r>
              <a:rPr lang="zh-CN" altLang="en-US" dirty="0"/>
              <a:t>阴为圆</a:t>
            </a:r>
            <a:r>
              <a:rPr lang="zh-CN" altLang="en-US" dirty="0" smtClean="0"/>
              <a:t>觉，合</a:t>
            </a:r>
            <a:r>
              <a:rPr lang="zh-CN" altLang="en-US" dirty="0"/>
              <a:t>妄计</a:t>
            </a:r>
            <a:r>
              <a:rPr lang="zh-CN" altLang="en-US" dirty="0" smtClean="0"/>
              <a:t>为㳷心，寂然</a:t>
            </a:r>
            <a:r>
              <a:rPr lang="zh-CN" altLang="en-US" dirty="0"/>
              <a:t>不</a:t>
            </a:r>
            <a:r>
              <a:rPr lang="zh-CN" altLang="en-US" dirty="0" smtClean="0"/>
              <a:t>动，未</a:t>
            </a:r>
            <a:r>
              <a:rPr lang="zh-CN" altLang="en-US" dirty="0"/>
              <a:t>破无</a:t>
            </a:r>
            <a:r>
              <a:rPr lang="zh-CN" altLang="en-US" dirty="0" smtClean="0"/>
              <a:t>明，故</a:t>
            </a:r>
            <a:r>
              <a:rPr lang="zh-CN" altLang="en-US" dirty="0"/>
              <a:t>云湛明果。舍生自</a:t>
            </a:r>
            <a:r>
              <a:rPr lang="zh-CN" altLang="en-US" dirty="0" smtClean="0"/>
              <a:t>度，故</a:t>
            </a:r>
            <a:r>
              <a:rPr lang="zh-CN" altLang="en-US" dirty="0"/>
              <a:t>不化圆种。</a:t>
            </a:r>
          </a:p>
        </p:txBody>
      </p:sp>
    </p:spTree>
    <p:extLst>
      <p:ext uri="{BB962C8B-B14F-4D97-AF65-F5344CB8AC3E}">
        <p14:creationId xmlns:p14="http://schemas.microsoft.com/office/powerpoint/2010/main" val="4283532654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蕅益云：圆</a:t>
            </a:r>
            <a:r>
              <a:rPr lang="zh-CN" altLang="en-US" dirty="0">
                <a:latin typeface="+mn-ea"/>
              </a:rPr>
              <a:t>融清净觉明，遍一切法，随举一尘，罔非全体圆明觉性。今独立此深妙之处，以为涅槃，不知法法皆深皆妙，故虽称觉悟，未臻化圆。出有佛世，名为缘觉，出无佛世，名为独觉，仍是定性偏真而已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长</a:t>
            </a:r>
            <a:r>
              <a:rPr lang="zh-CN" altLang="en-US" dirty="0">
                <a:latin typeface="+mn-ea"/>
              </a:rPr>
              <a:t>水云：本观圆融，清净觉体，今见识阴离行生灭，谓深且妙，立为涅槃；不知流注，故“不前进”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认识</a:t>
            </a:r>
            <a:r>
              <a:rPr lang="zh-CN" altLang="en-US" dirty="0">
                <a:latin typeface="+mn-ea"/>
              </a:rPr>
              <a:t>阴为圆觉，符妄计为淴心。寂焉不动，非无觉了，故云“湛明”。证识觉之圆明，无悲化之妙用，故云“不化圆种”。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唯识论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云，“声闻畏苦障，缘觉舍生障”，是此类也。</a:t>
            </a:r>
          </a:p>
        </p:txBody>
      </p:sp>
    </p:spTree>
    <p:extLst>
      <p:ext uri="{BB962C8B-B14F-4D97-AF65-F5344CB8AC3E}">
        <p14:creationId xmlns:p14="http://schemas.microsoft.com/office/powerpoint/2010/main" val="2099778812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、斥邪结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正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/>
              <a:t>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　阿难，如是十种禅那，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中途成狂，因依迷惑，于未足中生满足证，皆是识阴用心心交互，故生斯位。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众生顽迷，不自忖量，逢此现前，各以所爱先习迷心而自休息，将为毕竟所归宁地，自言满足无上菩提。大妄语成，外道邪魔所感，业终堕无间狱。声闻缘觉，不成增进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等存心秉如来道，将此法门，于我灭后，传示末世，普令众生觉了斯义，无令见魔自作沈孽，保绥哀救，消息邪缘，令其身心入佛知见，从始成就，不遭岐路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　　如是法门，先过去世恒沙劫中微尘如来，乘此心开，得无上道。识阴若尽，则汝现前诸根互用，从互用中，能入菩萨金刚干慧，圆明精心于中发化，如净琉璃，内含宝月。如是乃超十信、十住、十行、十回向，四加行心，菩萨所行金刚十地，等觉圆明，入于如来妙庄严海，圆满菩提，归无所得。</a:t>
            </a:r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443535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憨山云：此</a:t>
            </a:r>
            <a:r>
              <a:rPr lang="zh-CN" altLang="en-US" dirty="0"/>
              <a:t>通斥妄计也。以将破识阴而未极妙圆似觉未觉便生邪计故云中途成狂。不了识阴妄生止足故云因依迷惑。浅者为外道邪魔种。深者堕二乘地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敕令弘宣也。以识阴中魔皆依妄见故云见魔。自心取著自坏真修故云自作沈孽。非此法门不能保绥哀救消息邪缘入佛知见也。心外取法故云岐路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示诸佛同证也。谓无有一佛不破识阴而得菩提者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此</a:t>
            </a:r>
            <a:r>
              <a:rPr lang="zh-CN" altLang="en-US" dirty="0"/>
              <a:t>示阴尽圆证功用也。从互用中即入金刚乾慧者。此言识阴一破则不历诸位一超直入圆证佛果。所以然者。以如来藏清净真心本无迷悟。但因一念妄动是为生相无明。不生不灭与生灭和合成阿赖耶识。变起色心诸法而成五阴之众生。今返妄归真乃以金刚如幻三昧直观八识根本无明即转生死而</a:t>
            </a:r>
            <a:r>
              <a:rPr lang="zh-CN" altLang="en-US" dirty="0" smtClean="0"/>
              <a:t>为涅槃。</a:t>
            </a:r>
            <a:r>
              <a:rPr lang="zh-CN" altLang="en-US" dirty="0"/>
              <a:t>故不历诸位一念顿证无上菩提。此乃上根利智。如观音耳根圆通生灭既灭寂灭现前忽然超越世出世间。故今识阴一破则六根互用。从互用中即入菩萨金刚乾慧。是则但破生相无明便成佛果。不必定历诸位也。是知五阴次第未必一一经历。但约观心通途故须一一开示耳。故识阴尽者。圆明精心於中发化。此即上同诸佛慈力。下合众生悲仰。普门示现利益众生。故云发化。以身心世界诸佛众生圆融交彻。故知净琉璃内含宝月。便能顿超诸位入於果海归无所得。如此方名究竟极则也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4507124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三、结劝钦诲遵修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、总指魔事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是过去先佛世尊，奢摩他中，毗婆舍那，觉明分析微细魔事，魔境现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、识即离邪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能谙识，心垢洗除，不落邪见，阴魔销灭，天魔摧碎，大力鬼神褫魄逃逝，魑魅魍魉，无复出生，直至菩提，无诸少乏，下劣增进，于大涅槃心不迷闷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、别显咒能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诸末世愚钝众生，未识禅那，不知说法，乐修三昧，汝恐同邪，一心劝令持我佛顶陀罗尼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咒。若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未能诵，写于禅堂，或带身上，一切诸魔所不能动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、劝令钦奉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当恭钦十方如来究竟修进最后垂范。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9725854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28992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100" b="1" dirty="0" smtClean="0">
                <a:latin typeface="黑体" pitchFamily="49" charset="-122"/>
                <a:ea typeface="黑体" pitchFamily="49" charset="-122"/>
              </a:rPr>
              <a:t>●阿难因闻请益，更断余疑</a:t>
            </a:r>
            <a:endParaRPr lang="en-US" altLang="zh-CN" sz="41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一、阿难因闻致疑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难即从座起，闻佛示诲，顶礼钦奉，忆持无失，于大众中，重复白佛：</a:t>
            </a:r>
          </a:p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如佛所言，五阴相中五种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虚妄为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本想心，我等平常未蒙如来微细开示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（一）问阴本妄想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此五阴，为并销除？为次第尽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（二）问并销次第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五重，诣何为界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（三）问诣何为界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愿如来发宣大慈，为此大众清明心目，以为末世一切众生作将来眼。”</a:t>
            </a:r>
          </a:p>
          <a:p>
            <a:pPr marL="0" indent="0">
              <a:buNone/>
            </a:pPr>
            <a:endParaRPr lang="zh-CN" altLang="en-US" b="1" dirty="0">
              <a:latin typeface="+mn-ea"/>
            </a:endParaRPr>
          </a:p>
          <a:p>
            <a:pPr marL="0" indent="0">
              <a:buNone/>
            </a:pPr>
            <a:endParaRPr lang="zh-CN" altLang="en-US" b="1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1038780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二、如来正答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释疑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（一）正答所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问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、广答阴本妄想（五阴生因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告阿难：“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精真妙明，本觉圆净，非留死生及诸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尘垢。乃至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虚空，皆因妄想之所生起。斯元本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觉、妙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明真精，妄以发生诸器世间，如演若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多，迷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头认影，妄元无因，于妄想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中，立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因缘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性。迷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因缘者称为自然，彼虚空性犹实幻生，因缘、自然，皆是众生妄心计度。阿难，知妄所起，说妄因缘；若妄元无，说妄因缘元无所有，何况不知，推自然者！是故如来与汝发明五阴本因，同是妄想。</a:t>
            </a:r>
          </a:p>
          <a:p>
            <a:pPr marL="0" indent="0">
              <a:buNone/>
            </a:pPr>
            <a:r>
              <a:rPr lang="zh-CN" altLang="en-US" dirty="0" smtClean="0"/>
              <a:t>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16839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/>
              <a:t>        </a:t>
            </a:r>
            <a:r>
              <a:rPr lang="zh-CN" altLang="en-US" dirty="0" smtClean="0">
                <a:latin typeface="+mn-ea"/>
              </a:rPr>
              <a:t>憨</a:t>
            </a:r>
            <a:r>
              <a:rPr lang="zh-CN" altLang="en-US" dirty="0">
                <a:latin typeface="+mn-ea"/>
              </a:rPr>
              <a:t>山云：此总示五阴皆以妄想为本也。将明</a:t>
            </a:r>
            <a:r>
              <a:rPr lang="zh-CN" altLang="en-US" dirty="0" smtClean="0">
                <a:latin typeface="+mn-ea"/>
              </a:rPr>
              <a:t>妄想，先</a:t>
            </a:r>
            <a:r>
              <a:rPr lang="zh-CN" altLang="en-US" dirty="0">
                <a:latin typeface="+mn-ea"/>
              </a:rPr>
              <a:t>立一真法</a:t>
            </a:r>
            <a:r>
              <a:rPr lang="zh-CN" altLang="en-US" dirty="0" smtClean="0">
                <a:latin typeface="+mn-ea"/>
              </a:rPr>
              <a:t>界，以为妄本，故</a:t>
            </a:r>
            <a:r>
              <a:rPr lang="zh-CN" altLang="en-US" dirty="0">
                <a:latin typeface="+mn-ea"/>
              </a:rPr>
              <a:t>曰精真妙</a:t>
            </a:r>
            <a:r>
              <a:rPr lang="zh-CN" altLang="en-US" dirty="0" smtClean="0">
                <a:latin typeface="+mn-ea"/>
              </a:rPr>
              <a:t>明、本</a:t>
            </a:r>
            <a:r>
              <a:rPr lang="zh-CN" altLang="en-US" dirty="0">
                <a:latin typeface="+mn-ea"/>
              </a:rPr>
              <a:t>觉圆</a:t>
            </a:r>
            <a:r>
              <a:rPr lang="zh-CN" altLang="en-US" dirty="0" smtClean="0">
                <a:latin typeface="+mn-ea"/>
              </a:rPr>
              <a:t>净。谓</a:t>
            </a:r>
            <a:r>
              <a:rPr lang="zh-CN" altLang="en-US" dirty="0">
                <a:latin typeface="+mn-ea"/>
              </a:rPr>
              <a:t>精真妙</a:t>
            </a:r>
            <a:r>
              <a:rPr lang="zh-CN" altLang="en-US" dirty="0" smtClean="0">
                <a:latin typeface="+mn-ea"/>
              </a:rPr>
              <a:t>明，本</a:t>
            </a:r>
            <a:r>
              <a:rPr lang="zh-CN" altLang="en-US" dirty="0">
                <a:latin typeface="+mn-ea"/>
              </a:rPr>
              <a:t>觉</a:t>
            </a:r>
            <a:r>
              <a:rPr lang="zh-CN" altLang="en-US" dirty="0" smtClean="0">
                <a:latin typeface="+mn-ea"/>
              </a:rPr>
              <a:t>真心，本来</a:t>
            </a:r>
            <a:r>
              <a:rPr lang="zh-CN" altLang="en-US" dirty="0">
                <a:latin typeface="+mn-ea"/>
              </a:rPr>
              <a:t>圆满</a:t>
            </a:r>
            <a:r>
              <a:rPr lang="zh-CN" altLang="en-US" dirty="0" smtClean="0">
                <a:latin typeface="+mn-ea"/>
              </a:rPr>
              <a:t>清净，中留他，故</a:t>
            </a:r>
            <a:r>
              <a:rPr lang="zh-CN" altLang="en-US" dirty="0">
                <a:latin typeface="+mn-ea"/>
              </a:rPr>
              <a:t>云非留死生及诸尘垢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言</a:t>
            </a:r>
            <a:r>
              <a:rPr lang="zh-CN" altLang="en-US" dirty="0">
                <a:latin typeface="+mn-ea"/>
              </a:rPr>
              <a:t>其本来一法不</a:t>
            </a:r>
            <a:r>
              <a:rPr lang="zh-CN" altLang="en-US" dirty="0" smtClean="0">
                <a:latin typeface="+mn-ea"/>
              </a:rPr>
              <a:t>立，何</a:t>
            </a:r>
            <a:r>
              <a:rPr lang="zh-CN" altLang="en-US" dirty="0">
                <a:latin typeface="+mn-ea"/>
              </a:rPr>
              <a:t>有五阴差别之</a:t>
            </a:r>
            <a:r>
              <a:rPr lang="zh-CN" altLang="en-US" dirty="0" smtClean="0">
                <a:latin typeface="+mn-ea"/>
              </a:rPr>
              <a:t>相？其</a:t>
            </a:r>
            <a:r>
              <a:rPr lang="zh-CN" altLang="en-US" dirty="0">
                <a:latin typeface="+mn-ea"/>
              </a:rPr>
              <a:t>虚空</a:t>
            </a:r>
            <a:r>
              <a:rPr lang="zh-CN" altLang="en-US" dirty="0" smtClean="0">
                <a:latin typeface="+mn-ea"/>
              </a:rPr>
              <a:t>世界、众生、业</a:t>
            </a:r>
            <a:r>
              <a:rPr lang="zh-CN" altLang="en-US" dirty="0">
                <a:latin typeface="+mn-ea"/>
              </a:rPr>
              <a:t>果等</a:t>
            </a:r>
            <a:r>
              <a:rPr lang="zh-CN" altLang="en-US" dirty="0" smtClean="0">
                <a:latin typeface="+mn-ea"/>
              </a:rPr>
              <a:t>事，皆</a:t>
            </a:r>
            <a:r>
              <a:rPr lang="zh-CN" altLang="en-US" dirty="0">
                <a:latin typeface="+mn-ea"/>
              </a:rPr>
              <a:t>因妄想生起。元从本觉妙明真精妙</a:t>
            </a:r>
            <a:r>
              <a:rPr lang="zh-CN" altLang="en-US" dirty="0" smtClean="0">
                <a:latin typeface="+mn-ea"/>
              </a:rPr>
              <a:t>心中，妄</a:t>
            </a:r>
            <a:r>
              <a:rPr lang="zh-CN" altLang="en-US" dirty="0">
                <a:latin typeface="+mn-ea"/>
              </a:rPr>
              <a:t>以发生世间诸</a:t>
            </a:r>
            <a:r>
              <a:rPr lang="zh-CN" altLang="en-US" dirty="0" smtClean="0">
                <a:latin typeface="+mn-ea"/>
              </a:rPr>
              <a:t>相，如</a:t>
            </a:r>
            <a:r>
              <a:rPr lang="zh-CN" altLang="en-US" dirty="0">
                <a:latin typeface="+mn-ea"/>
              </a:rPr>
              <a:t>演若迷头认影之</a:t>
            </a:r>
            <a:r>
              <a:rPr lang="zh-CN" altLang="en-US" dirty="0" smtClean="0">
                <a:latin typeface="+mn-ea"/>
              </a:rPr>
              <a:t>事，无</a:t>
            </a:r>
            <a:r>
              <a:rPr lang="zh-CN" altLang="en-US" dirty="0">
                <a:latin typeface="+mn-ea"/>
              </a:rPr>
              <a:t>状狂</a:t>
            </a:r>
            <a:r>
              <a:rPr lang="zh-CN" altLang="en-US" dirty="0" smtClean="0">
                <a:latin typeface="+mn-ea"/>
              </a:rPr>
              <a:t>走，故</a:t>
            </a:r>
            <a:r>
              <a:rPr lang="zh-CN" altLang="en-US" dirty="0">
                <a:latin typeface="+mn-ea"/>
              </a:rPr>
              <a:t>曰妄元无因。以自妄想</a:t>
            </a:r>
            <a:r>
              <a:rPr lang="zh-CN" altLang="en-US" dirty="0" smtClean="0">
                <a:latin typeface="+mn-ea"/>
              </a:rPr>
              <a:t>发生，递</a:t>
            </a:r>
            <a:r>
              <a:rPr lang="zh-CN" altLang="en-US" dirty="0">
                <a:latin typeface="+mn-ea"/>
              </a:rPr>
              <a:t>相为</a:t>
            </a:r>
            <a:r>
              <a:rPr lang="zh-CN" altLang="en-US" dirty="0" smtClean="0">
                <a:latin typeface="+mn-ea"/>
              </a:rPr>
              <a:t>种，故</a:t>
            </a:r>
            <a:r>
              <a:rPr lang="zh-CN" altLang="en-US" dirty="0">
                <a:latin typeface="+mn-ea"/>
              </a:rPr>
              <a:t>於妄想</a:t>
            </a:r>
            <a:r>
              <a:rPr lang="zh-CN" altLang="en-US" dirty="0" smtClean="0">
                <a:latin typeface="+mn-ea"/>
              </a:rPr>
              <a:t>中立</a:t>
            </a:r>
            <a:r>
              <a:rPr lang="zh-CN" altLang="en-US" dirty="0">
                <a:latin typeface="+mn-ea"/>
              </a:rPr>
              <a:t>因缘</a:t>
            </a:r>
            <a:r>
              <a:rPr lang="zh-CN" altLang="en-US" dirty="0" smtClean="0">
                <a:latin typeface="+mn-ea"/>
              </a:rPr>
              <a:t>性，已</a:t>
            </a:r>
            <a:r>
              <a:rPr lang="zh-CN" altLang="en-US" dirty="0">
                <a:latin typeface="+mn-ea"/>
              </a:rPr>
              <a:t>是迷</a:t>
            </a:r>
            <a:r>
              <a:rPr lang="zh-CN" altLang="en-US" dirty="0" smtClean="0">
                <a:latin typeface="+mn-ea"/>
              </a:rPr>
              <a:t>矣，且</a:t>
            </a:r>
            <a:r>
              <a:rPr lang="zh-CN" altLang="en-US" dirty="0">
                <a:latin typeface="+mn-ea"/>
              </a:rPr>
              <a:t>迷因缘者又称为</a:t>
            </a:r>
            <a:r>
              <a:rPr lang="zh-CN" altLang="en-US" dirty="0" smtClean="0">
                <a:latin typeface="+mn-ea"/>
              </a:rPr>
              <a:t>自然，岂非</a:t>
            </a:r>
            <a:r>
              <a:rPr lang="zh-CN" altLang="en-US" dirty="0">
                <a:latin typeface="+mn-ea"/>
              </a:rPr>
              <a:t>更迷</a:t>
            </a:r>
            <a:r>
              <a:rPr lang="zh-CN" altLang="en-US" dirty="0" smtClean="0">
                <a:latin typeface="+mn-ea"/>
              </a:rPr>
              <a:t>哉！故</a:t>
            </a:r>
            <a:r>
              <a:rPr lang="zh-CN" altLang="en-US" dirty="0">
                <a:latin typeface="+mn-ea"/>
              </a:rPr>
              <a:t>云皆是众生妄心计</a:t>
            </a:r>
            <a:r>
              <a:rPr lang="zh-CN" altLang="en-US" dirty="0" smtClean="0">
                <a:latin typeface="+mn-ea"/>
              </a:rPr>
              <a:t>度，本</a:t>
            </a:r>
            <a:r>
              <a:rPr lang="zh-CN" altLang="en-US" dirty="0">
                <a:latin typeface="+mn-ea"/>
              </a:rPr>
              <a:t>非有也。若知妄有起</a:t>
            </a:r>
            <a:r>
              <a:rPr lang="zh-CN" altLang="en-US" dirty="0" smtClean="0">
                <a:latin typeface="+mn-ea"/>
              </a:rPr>
              <a:t>处，可</a:t>
            </a:r>
            <a:r>
              <a:rPr lang="zh-CN" altLang="en-US" dirty="0">
                <a:latin typeface="+mn-ea"/>
              </a:rPr>
              <a:t>说</a:t>
            </a:r>
            <a:r>
              <a:rPr lang="zh-CN" altLang="en-US" dirty="0" smtClean="0">
                <a:latin typeface="+mn-ea"/>
              </a:rPr>
              <a:t>因缘，今</a:t>
            </a:r>
            <a:r>
              <a:rPr lang="zh-CN" altLang="en-US" dirty="0">
                <a:latin typeface="+mn-ea"/>
              </a:rPr>
              <a:t>妄元</a:t>
            </a:r>
            <a:r>
              <a:rPr lang="zh-CN" altLang="en-US" dirty="0" smtClean="0">
                <a:latin typeface="+mn-ea"/>
              </a:rPr>
              <a:t>无，则</a:t>
            </a:r>
            <a:r>
              <a:rPr lang="zh-CN" altLang="en-US" dirty="0">
                <a:latin typeface="+mn-ea"/>
              </a:rPr>
              <a:t>因缘无</a:t>
            </a:r>
            <a:r>
              <a:rPr lang="zh-CN" altLang="en-US" dirty="0" smtClean="0">
                <a:latin typeface="+mn-ea"/>
              </a:rPr>
              <a:t>有，何况</a:t>
            </a:r>
            <a:r>
              <a:rPr lang="zh-CN" altLang="en-US" dirty="0">
                <a:latin typeface="+mn-ea"/>
              </a:rPr>
              <a:t>又推自然</a:t>
            </a:r>
            <a:r>
              <a:rPr lang="zh-CN" altLang="en-US" dirty="0" smtClean="0">
                <a:latin typeface="+mn-ea"/>
              </a:rPr>
              <a:t>耶！迷</a:t>
            </a:r>
            <a:r>
              <a:rPr lang="zh-CN" altLang="en-US" dirty="0">
                <a:latin typeface="+mn-ea"/>
              </a:rPr>
              <a:t>之甚</a:t>
            </a:r>
            <a:r>
              <a:rPr lang="zh-CN" altLang="en-US" dirty="0" smtClean="0">
                <a:latin typeface="+mn-ea"/>
              </a:rPr>
              <a:t>也！由</a:t>
            </a:r>
            <a:r>
              <a:rPr lang="zh-CN" altLang="en-US" dirty="0">
                <a:latin typeface="+mn-ea"/>
              </a:rPr>
              <a:t>是与汝</a:t>
            </a:r>
            <a:r>
              <a:rPr lang="zh-CN" altLang="en-US" dirty="0" smtClean="0">
                <a:latin typeface="+mn-ea"/>
              </a:rPr>
              <a:t>发明，五</a:t>
            </a:r>
            <a:r>
              <a:rPr lang="zh-CN" altLang="en-US" dirty="0">
                <a:latin typeface="+mn-ea"/>
              </a:rPr>
              <a:t>阴同是</a:t>
            </a:r>
            <a:r>
              <a:rPr lang="zh-CN" altLang="en-US" dirty="0" smtClean="0">
                <a:latin typeface="+mn-ea"/>
              </a:rPr>
              <a:t>妄想，欲</a:t>
            </a:r>
            <a:r>
              <a:rPr lang="zh-CN" altLang="en-US" dirty="0">
                <a:latin typeface="+mn-ea"/>
              </a:rPr>
              <a:t>令了悟本非有耳。</a:t>
            </a:r>
          </a:p>
        </p:txBody>
      </p:sp>
    </p:spTree>
    <p:extLst>
      <p:ext uri="{BB962C8B-B14F-4D97-AF65-F5344CB8AC3E}">
        <p14:creationId xmlns:p14="http://schemas.microsoft.com/office/powerpoint/2010/main" val="90369434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sz="3300" dirty="0" smtClean="0"/>
              <a:t>蕅益云：精</a:t>
            </a:r>
            <a:r>
              <a:rPr lang="zh-CN" altLang="en-US" sz="3300" dirty="0"/>
              <a:t>真妙明，本觉圆净，亦指现前一念心之实性而言之也。不杂名精，不妄名真，妙明者，寂而常照也。从来无不觉故，名为本觉。圆净者，照而常寂也。死生，遍指分段、变易。尘垢，遍指九界惑业</a:t>
            </a:r>
            <a:r>
              <a:rPr lang="zh-CN" altLang="en-US" sz="3300" dirty="0" smtClean="0"/>
              <a:t>。</a:t>
            </a:r>
            <a:endParaRPr lang="en-US" altLang="zh-CN" sz="3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/>
              <a:t> </a:t>
            </a:r>
            <a:r>
              <a:rPr lang="en-US" altLang="zh-CN" sz="3300" dirty="0" smtClean="0"/>
              <a:t>       </a:t>
            </a:r>
            <a:r>
              <a:rPr lang="zh-CN" altLang="en-US" sz="3300" dirty="0" smtClean="0"/>
              <a:t>知</a:t>
            </a:r>
            <a:r>
              <a:rPr lang="zh-CN" altLang="en-US" sz="3300" dirty="0"/>
              <a:t>妄所起，谓知其无起而妄有缘起，所以强说虚妄因缘，此如以药疗病也。若了知妄体元无，起非实起，会须说妄</a:t>
            </a:r>
            <a:r>
              <a:rPr lang="zh-CN" altLang="en-US" sz="3300" dirty="0" smtClean="0"/>
              <a:t>因缘，亦</a:t>
            </a:r>
            <a:r>
              <a:rPr lang="zh-CN" altLang="en-US" sz="3300" dirty="0"/>
              <a:t>复元无所有此，如病去药除也。盖知妄所起</a:t>
            </a:r>
            <a:r>
              <a:rPr lang="zh-CN" altLang="en-US" sz="3300" dirty="0" smtClean="0"/>
              <a:t>，只是</a:t>
            </a:r>
            <a:r>
              <a:rPr lang="zh-CN" altLang="en-US" sz="3300" dirty="0"/>
              <a:t>不变随缘；达妄元无</a:t>
            </a:r>
            <a:r>
              <a:rPr lang="zh-CN" altLang="en-US" sz="3300" dirty="0" smtClean="0"/>
              <a:t>，只是</a:t>
            </a:r>
            <a:r>
              <a:rPr lang="zh-CN" altLang="en-US" sz="3300" dirty="0"/>
              <a:t>随缘不变，斯则因缘二字，已属强名，何况更欲推为自然者耶</a:t>
            </a:r>
            <a:r>
              <a:rPr lang="zh-CN" altLang="en-US" sz="3300" dirty="0" smtClean="0"/>
              <a:t>！</a:t>
            </a:r>
            <a:endParaRPr lang="en-US" altLang="zh-CN" sz="3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/>
              <a:t> </a:t>
            </a:r>
            <a:r>
              <a:rPr lang="en-US" altLang="zh-CN" sz="3300" dirty="0" smtClean="0"/>
              <a:t>        </a:t>
            </a:r>
            <a:r>
              <a:rPr lang="zh-CN" altLang="en-US" sz="3300" dirty="0" smtClean="0"/>
              <a:t>是</a:t>
            </a:r>
            <a:r>
              <a:rPr lang="zh-CN" altLang="en-US" sz="3300" dirty="0"/>
              <a:t>故发明五阴本因，同是妄想。夫既曰妄想为本，谓之说妄因缘可也；既惟妄想为本，妄岂有本，谓之元无所有可也。</a:t>
            </a:r>
          </a:p>
        </p:txBody>
      </p:sp>
    </p:spTree>
    <p:extLst>
      <p:ext uri="{BB962C8B-B14F-4D97-AF65-F5344CB8AC3E}">
        <p14:creationId xmlns:p14="http://schemas.microsoft.com/office/powerpoint/2010/main" val="326745123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）明色阴惟是坚固妄想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汝体先因父母想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生；汝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心非想，则不能来想中传命。如我先言，心想醋味，口中涎生，心想登高，足心酸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起。悬崖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不有，醋物未来，汝体必非虚妄通伦，口水如何因谈醋出？是故当知汝现色身，名为坚固第一妄想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憨</a:t>
            </a:r>
            <a:r>
              <a:rPr lang="zh-CN" altLang="en-US" dirty="0"/>
              <a:t>山云：此示色阴妄本也，故身非有。初因父母妄想交媾，汝心乘此，纳想为胎，乃为色身之始。汝心非想，何来想中传此命根？是则汝身，盖因父母与己，三处妄想，和合而成。然想虽虚妄，而能成事，如我先说想梅、思崖，口水足酸，因之而出。故妄想虽虚，而实有酸水，因知汝身从妄想有，亦犹是也。是故妄想凝结而成此身，名为坚固第一妄想也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3312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08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）精明内彻，体出蛲蛔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阿难！复以此心，精研妙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妙明真心，绝待无相，超越二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边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其身内彻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自见于其身中心光内彻，通体光明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；是人忽然，于其身内，拾出蛲蛔，身相宛然，亦无伤毁。此名精明流溢形体。斯但精行，暂得如是，非为圣证。不作圣心，名善境界；若作圣解，即受群邪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长水云：蛲蛔，腹中虫也。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观心精明，内融身体，内之四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大因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观而变，遂能体内拾出蛲蛔，故无伤毁。</a:t>
            </a:r>
            <a:r>
              <a:rPr lang="zh-CN" altLang="en-US" dirty="0">
                <a:latin typeface="+mn-ea"/>
              </a:rPr>
              <a:t>此境现前，不生取舍，即为善境；不尔受邪。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23408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）明受阴惟是虚明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妄想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此所说临高想心，能令汝形真受酸涩，由因受生，能动色体，汝今现前顺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益、违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损二现驱驰，名为虚明第二妄想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/>
              <a:t> </a:t>
            </a:r>
            <a:r>
              <a:rPr lang="zh-CN" altLang="en-US" b="1" dirty="0" smtClean="0"/>
              <a:t>       </a:t>
            </a:r>
            <a:r>
              <a:rPr lang="zh-CN" altLang="en-US" dirty="0" smtClean="0">
                <a:latin typeface="+mn-ea"/>
              </a:rPr>
              <a:t>憨</a:t>
            </a:r>
            <a:r>
              <a:rPr lang="zh-CN" altLang="en-US" dirty="0">
                <a:latin typeface="+mn-ea"/>
              </a:rPr>
              <a:t>山云：此示受阴妄本也。汝受非有，但由虚想临高而明受酸涩，能动色体，则可验知违</a:t>
            </a:r>
            <a:r>
              <a:rPr lang="zh-CN" altLang="en-US" dirty="0" smtClean="0">
                <a:latin typeface="+mn-ea"/>
              </a:rPr>
              <a:t>顺、损益、苦</a:t>
            </a:r>
            <a:r>
              <a:rPr lang="zh-CN" altLang="en-US" dirty="0">
                <a:latin typeface="+mn-ea"/>
              </a:rPr>
              <a:t>乐二受，皆因虚明妄想而有也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蕅益云：顺之则益，违之则损。人谓实有违顺二境以为所受，不知惟是虚明妄想而已。妄想谓有所明，岂真有所明哉！足心酸涩，惟想所成，一切诸受，亦如是矣。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914193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）明想阴惟是融通妄想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由汝念虑，使汝色身，身非念伦，汝身何因随念所使，种种取像，心生形取，与念相应。寤即想心，寐为诸梦，则汝想念摇动妄情，名为融通第三妄想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憨</a:t>
            </a:r>
            <a:r>
              <a:rPr lang="zh-CN" altLang="en-US" dirty="0">
                <a:latin typeface="+mn-ea"/>
              </a:rPr>
              <a:t>山云：此示想阴妄本也。身为四大，本属无知，但被妄想念虑所转，故心生形取，与念相应。如寤寐梦觉，皆是妄想，摇动妄情，是皆妄想融通一身，是故身以妄想为主也。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蕅益云：前后四阴，既云惟是妄想为本，此之想阴，又岂更有他本？即以妄想所现之境，还为妄想所依，是故色受二阴，则明想外无境；今之想阴，须明境外无想。只此所想之境，但是随想所成，除却融通妄想，岂复更有本哉！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盖人谓色心两法、寤寐二境，决定不相融通。今试观由汝念虑，便能使汝色身；设使身非念伦，汝身何因随念所使？且夫心中种种取像，心既生想，形随取物，所取之物，必与所念相应。又寤时即为想心，寐时便为诸梦，则若色若心，若寤若寐，何尝不互融互通？当知现前想念，摇动妄情，更非实有外境令我摇动？不过即是融通妄想而已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018399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）明行阴惟是幽隐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妄想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理不住，运运密移，甲长发生，气销容皱，日夜相代，曾无觉悟。阿难，此若非汝，云何体迁？如必是真，汝何无觉？则汝诸行念念不停，名为幽隐第四妄想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所谓</a:t>
            </a:r>
            <a:r>
              <a:rPr lang="zh-CN" altLang="en-US" dirty="0">
                <a:latin typeface="+mn-ea"/>
              </a:rPr>
              <a:t>幽隐妄想者，乃执幽隐生灭之第七识，为实有我之妄想</a:t>
            </a:r>
            <a:r>
              <a:rPr lang="zh-CN" altLang="en-US" dirty="0" smtClean="0">
                <a:latin typeface="+mn-ea"/>
              </a:rPr>
              <a:t>。行</a:t>
            </a:r>
            <a:r>
              <a:rPr lang="zh-CN" altLang="en-US" dirty="0">
                <a:latin typeface="+mn-ea"/>
              </a:rPr>
              <a:t>阴，属第七识，其行相非常微细，望之俨然平静，实则迁流不止，犹如静止的流水。人的身心之迁灭变化，乃行阴之现行，众生不知，以为实有我，名为俱生我执。实际上，此行阴生灭无常，非实有我，不能自觉自主，故非真我。真我者，必须是自觉自主的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行</a:t>
            </a:r>
            <a:r>
              <a:rPr lang="zh-CN" altLang="en-US" dirty="0">
                <a:latin typeface="+mn-ea"/>
              </a:rPr>
              <a:t>阴与真我之间，乃非即非离，非一非异。若执着于离、异，于生灭之身心外别觅真我者，</a:t>
            </a:r>
            <a:r>
              <a:rPr lang="zh-CN" altLang="en-US" dirty="0" smtClean="0">
                <a:latin typeface="+mn-ea"/>
              </a:rPr>
              <a:t>则离真我之身心</a:t>
            </a:r>
            <a:r>
              <a:rPr lang="zh-CN" altLang="en-US" dirty="0">
                <a:latin typeface="+mn-ea"/>
              </a:rPr>
              <a:t>受何指使，迁灭不停？若执着于即、一，错认生灭之身心即是真我者，吾人何以于身心之迁谢，不得自觉自主？由于行阴不能自觉自主，故非真我；然若离于行阴之外，别觅真我者，亦无是处。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总之</a:t>
            </a:r>
            <a:r>
              <a:rPr lang="zh-CN" altLang="en-US" dirty="0">
                <a:latin typeface="+mn-ea"/>
              </a:rPr>
              <a:t>，行阴虚妄，非即我，非离我，要在知妄无体即是真故。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034021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54726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dirty="0" smtClean="0">
                <a:latin typeface="+mn-ea"/>
              </a:rPr>
              <a:t>憨山云：此</a:t>
            </a:r>
            <a:r>
              <a:rPr lang="zh-CN" altLang="en-US" dirty="0">
                <a:latin typeface="+mn-ea"/>
              </a:rPr>
              <a:t>示行阴妄本也。行阴本</a:t>
            </a:r>
            <a:r>
              <a:rPr lang="zh-CN" altLang="en-US" dirty="0" smtClean="0">
                <a:latin typeface="+mn-ea"/>
              </a:rPr>
              <a:t>无，但</a:t>
            </a:r>
            <a:r>
              <a:rPr lang="zh-CN" altLang="en-US" dirty="0">
                <a:latin typeface="+mn-ea"/>
              </a:rPr>
              <a:t>由汝心生灭</a:t>
            </a:r>
            <a:r>
              <a:rPr lang="zh-CN" altLang="en-US" dirty="0" smtClean="0">
                <a:latin typeface="+mn-ea"/>
              </a:rPr>
              <a:t>不停，故</a:t>
            </a:r>
            <a:r>
              <a:rPr lang="zh-CN" altLang="en-US" dirty="0">
                <a:latin typeface="+mn-ea"/>
              </a:rPr>
              <a:t>使汝身迁流不住。化理下六</a:t>
            </a:r>
            <a:r>
              <a:rPr lang="zh-CN" altLang="en-US" dirty="0" smtClean="0">
                <a:latin typeface="+mn-ea"/>
              </a:rPr>
              <a:t>句，通</a:t>
            </a:r>
            <a:r>
              <a:rPr lang="zh-CN" altLang="en-US" dirty="0">
                <a:latin typeface="+mn-ea"/>
              </a:rPr>
              <a:t>言行阴</a:t>
            </a:r>
            <a:r>
              <a:rPr lang="zh-CN" altLang="en-US" dirty="0" smtClean="0">
                <a:latin typeface="+mn-ea"/>
              </a:rPr>
              <a:t>微细、幽</a:t>
            </a:r>
            <a:r>
              <a:rPr lang="zh-CN" altLang="en-US" dirty="0">
                <a:latin typeface="+mn-ea"/>
              </a:rPr>
              <a:t>隐难知之相。此若非汝下四</a:t>
            </a:r>
            <a:r>
              <a:rPr lang="zh-CN" altLang="en-US" dirty="0" smtClean="0">
                <a:latin typeface="+mn-ea"/>
              </a:rPr>
              <a:t>句，辩</a:t>
            </a:r>
            <a:r>
              <a:rPr lang="zh-CN" altLang="en-US" dirty="0">
                <a:latin typeface="+mn-ea"/>
              </a:rPr>
              <a:t>妄无体也。行若非</a:t>
            </a:r>
            <a:r>
              <a:rPr lang="zh-CN" altLang="en-US" dirty="0" smtClean="0">
                <a:latin typeface="+mn-ea"/>
              </a:rPr>
              <a:t>汝，则</a:t>
            </a:r>
            <a:r>
              <a:rPr lang="zh-CN" altLang="en-US" dirty="0">
                <a:latin typeface="+mn-ea"/>
              </a:rPr>
              <a:t>何能迁</a:t>
            </a:r>
            <a:r>
              <a:rPr lang="zh-CN" altLang="en-US" dirty="0" smtClean="0">
                <a:latin typeface="+mn-ea"/>
              </a:rPr>
              <a:t>体？若</a:t>
            </a:r>
            <a:r>
              <a:rPr lang="zh-CN" altLang="en-US" dirty="0">
                <a:latin typeface="+mn-ea"/>
              </a:rPr>
              <a:t>实是</a:t>
            </a:r>
            <a:r>
              <a:rPr lang="zh-CN" altLang="en-US" dirty="0" smtClean="0">
                <a:latin typeface="+mn-ea"/>
              </a:rPr>
              <a:t>汝，何以不觉？求之不得，则</a:t>
            </a:r>
            <a:r>
              <a:rPr lang="zh-CN" altLang="en-US" dirty="0">
                <a:latin typeface="+mn-ea"/>
              </a:rPr>
              <a:t>知诸行念念生灭不停</a:t>
            </a:r>
            <a:r>
              <a:rPr lang="zh-CN" altLang="en-US" dirty="0" smtClean="0">
                <a:latin typeface="+mn-ea"/>
              </a:rPr>
              <a:t>者，名</a:t>
            </a:r>
            <a:r>
              <a:rPr lang="zh-CN" altLang="en-US" dirty="0">
                <a:latin typeface="+mn-ea"/>
              </a:rPr>
              <a:t>为幽隐妄想也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蕅益云：能</a:t>
            </a:r>
            <a:r>
              <a:rPr lang="zh-CN" altLang="en-US" dirty="0">
                <a:latin typeface="+mn-ea"/>
              </a:rPr>
              <a:t>念体迁，故不离汝想。曾无觉悟，故惟是虚妄也。除却幽隐妄想，岂复更有诸行！</a:t>
            </a:r>
          </a:p>
        </p:txBody>
      </p:sp>
    </p:spTree>
    <p:extLst>
      <p:ext uri="{BB962C8B-B14F-4D97-AF65-F5344CB8AC3E}">
        <p14:creationId xmlns:p14="http://schemas.microsoft.com/office/powerpoint/2010/main" val="479908751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）明识阴惟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是罔象虚无颠倒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又汝精明湛不摇处名恒常者，于身不出见闻觉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知，若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实精真，不容习妄，何因汝等，曾于昔年睹一奇物，经历年岁，忆忘俱无，于后忽然覆睹前异，记忆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宛然，曾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不遗失。则此精了湛不摇中，念念受熏，有何筹算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明识阴非真，性空虚妄，故念念受熏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难当知，此湛非真，如急流水，望如恬静，流急不见，非是无流。若非想元，宁受妄习？非汝六根互用开合，此之妄想无时得灭，故汝现在见闻觉知，中串习几，则湛了内罔象虚无，第五颠倒微细精想。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阿难，是五受阴，五妄想成。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7328880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         </a:t>
            </a:r>
            <a:r>
              <a:rPr lang="zh-CN" altLang="en-US" dirty="0" smtClean="0"/>
              <a:t>憨山云：此</a:t>
            </a:r>
            <a:r>
              <a:rPr lang="zh-CN" altLang="en-US" dirty="0"/>
              <a:t>示识阴妄本也。识阴本非有</a:t>
            </a:r>
            <a:r>
              <a:rPr lang="zh-CN" altLang="en-US" dirty="0" smtClean="0"/>
              <a:t>也，元</a:t>
            </a:r>
            <a:r>
              <a:rPr lang="zh-CN" altLang="en-US" dirty="0"/>
              <a:t>是真精妙明心</a:t>
            </a:r>
            <a:r>
              <a:rPr lang="zh-CN" altLang="en-US" dirty="0" smtClean="0"/>
              <a:t>体，但</a:t>
            </a:r>
            <a:r>
              <a:rPr lang="zh-CN" altLang="en-US" dirty="0"/>
              <a:t>受妄想熏</a:t>
            </a:r>
            <a:r>
              <a:rPr lang="zh-CN" altLang="en-US" dirty="0" smtClean="0"/>
              <a:t>习，盖</a:t>
            </a:r>
            <a:r>
              <a:rPr lang="zh-CN" altLang="en-US" dirty="0"/>
              <a:t>覆</a:t>
            </a:r>
            <a:r>
              <a:rPr lang="zh-CN" altLang="en-US" dirty="0" smtClean="0"/>
              <a:t>真性，故</a:t>
            </a:r>
            <a:r>
              <a:rPr lang="zh-CN" altLang="en-US" dirty="0"/>
              <a:t>名识耳。然此识</a:t>
            </a:r>
            <a:r>
              <a:rPr lang="zh-CN" altLang="en-US" dirty="0" smtClean="0"/>
              <a:t>体，元</a:t>
            </a:r>
            <a:r>
              <a:rPr lang="zh-CN" altLang="en-US" dirty="0"/>
              <a:t>是真</a:t>
            </a:r>
            <a:r>
              <a:rPr lang="zh-CN" altLang="en-US" dirty="0" smtClean="0"/>
              <a:t>精湛</a:t>
            </a:r>
            <a:r>
              <a:rPr lang="zh-CN" altLang="en-US" dirty="0"/>
              <a:t>不摇</a:t>
            </a:r>
            <a:r>
              <a:rPr lang="zh-CN" altLang="en-US" dirty="0" smtClean="0"/>
              <a:t>处，在此</a:t>
            </a:r>
            <a:r>
              <a:rPr lang="zh-CN" altLang="en-US" dirty="0"/>
              <a:t>身</a:t>
            </a:r>
            <a:r>
              <a:rPr lang="zh-CN" altLang="en-US" dirty="0" smtClean="0"/>
              <a:t>中，不</a:t>
            </a:r>
            <a:r>
              <a:rPr lang="zh-CN" altLang="en-US" dirty="0"/>
              <a:t>出见闻觉</a:t>
            </a:r>
            <a:r>
              <a:rPr lang="zh-CN" altLang="en-US" dirty="0" smtClean="0"/>
              <a:t>知，皆</a:t>
            </a:r>
            <a:r>
              <a:rPr lang="zh-CN" altLang="en-US" dirty="0"/>
              <a:t>识之用也。若此识</a:t>
            </a:r>
            <a:r>
              <a:rPr lang="zh-CN" altLang="en-US" dirty="0" smtClean="0"/>
              <a:t>体，果实</a:t>
            </a:r>
            <a:r>
              <a:rPr lang="zh-CN" altLang="en-US" dirty="0"/>
              <a:t>是</a:t>
            </a:r>
            <a:r>
              <a:rPr lang="zh-CN" altLang="en-US" dirty="0" smtClean="0"/>
              <a:t>真，则</a:t>
            </a:r>
            <a:r>
              <a:rPr lang="zh-CN" altLang="en-US" dirty="0"/>
              <a:t>不容习</a:t>
            </a:r>
            <a:r>
              <a:rPr lang="zh-CN" altLang="en-US" dirty="0" smtClean="0"/>
              <a:t>妄，以</a:t>
            </a:r>
            <a:r>
              <a:rPr lang="zh-CN" altLang="en-US" dirty="0"/>
              <a:t>不受熏乃可名</a:t>
            </a:r>
            <a:r>
              <a:rPr lang="zh-CN" altLang="en-US" dirty="0" smtClean="0"/>
              <a:t>真；如何</a:t>
            </a:r>
            <a:r>
              <a:rPr lang="zh-CN" altLang="en-US" dirty="0"/>
              <a:t>昔年曾视奇</a:t>
            </a:r>
            <a:r>
              <a:rPr lang="zh-CN" altLang="en-US" dirty="0" smtClean="0"/>
              <a:t>物，久</a:t>
            </a:r>
            <a:r>
              <a:rPr lang="zh-CN" altLang="en-US" dirty="0"/>
              <a:t>而不</a:t>
            </a:r>
            <a:r>
              <a:rPr lang="zh-CN" altLang="en-US" dirty="0" smtClean="0"/>
              <a:t>忘，岂非</a:t>
            </a:r>
            <a:r>
              <a:rPr lang="zh-CN" altLang="en-US" dirty="0"/>
              <a:t>熏习使然</a:t>
            </a:r>
            <a:r>
              <a:rPr lang="zh-CN" altLang="en-US" dirty="0" smtClean="0"/>
              <a:t>耶？以此</a:t>
            </a:r>
            <a:r>
              <a:rPr lang="zh-CN" altLang="en-US" dirty="0"/>
              <a:t>而</a:t>
            </a:r>
            <a:r>
              <a:rPr lang="zh-CN" altLang="en-US" dirty="0" smtClean="0"/>
              <a:t>推，则</a:t>
            </a:r>
            <a:r>
              <a:rPr lang="zh-CN" altLang="en-US" dirty="0"/>
              <a:t>汝所指精了湛不摇</a:t>
            </a:r>
            <a:r>
              <a:rPr lang="zh-CN" altLang="en-US" dirty="0" smtClean="0"/>
              <a:t>中，念念</a:t>
            </a:r>
            <a:r>
              <a:rPr lang="zh-CN" altLang="en-US" dirty="0"/>
              <a:t>受</a:t>
            </a:r>
            <a:r>
              <a:rPr lang="zh-CN" altLang="en-US" dirty="0" smtClean="0"/>
              <a:t>熏，有</a:t>
            </a:r>
            <a:r>
              <a:rPr lang="zh-CN" altLang="en-US" dirty="0"/>
              <a:t>何</a:t>
            </a:r>
            <a:r>
              <a:rPr lang="zh-CN" altLang="en-US" dirty="0" smtClean="0"/>
              <a:t>筹算？如此</a:t>
            </a:r>
            <a:r>
              <a:rPr lang="zh-CN" altLang="en-US" dirty="0"/>
              <a:t>安得为恒常</a:t>
            </a:r>
            <a:r>
              <a:rPr lang="zh-CN" altLang="en-US" dirty="0" smtClean="0"/>
              <a:t>耶？故</a:t>
            </a:r>
            <a:r>
              <a:rPr lang="zh-CN" altLang="en-US" dirty="0"/>
              <a:t>汝所执之</a:t>
            </a:r>
            <a:r>
              <a:rPr lang="zh-CN" altLang="en-US" dirty="0" smtClean="0"/>
              <a:t>湛，非</a:t>
            </a:r>
            <a:r>
              <a:rPr lang="zh-CN" altLang="en-US" dirty="0"/>
              <a:t>真湛</a:t>
            </a:r>
            <a:r>
              <a:rPr lang="zh-CN" altLang="en-US" dirty="0" smtClean="0"/>
              <a:t>寂，第</a:t>
            </a:r>
            <a:r>
              <a:rPr lang="zh-CN" altLang="en-US" dirty="0"/>
              <a:t>以微细流注生</a:t>
            </a:r>
            <a:r>
              <a:rPr lang="zh-CN" altLang="en-US" dirty="0" smtClean="0"/>
              <a:t>灭，汝</a:t>
            </a:r>
            <a:r>
              <a:rPr lang="zh-CN" altLang="en-US" dirty="0"/>
              <a:t>不觉</a:t>
            </a:r>
            <a:r>
              <a:rPr lang="zh-CN" altLang="en-US" dirty="0" smtClean="0"/>
              <a:t>知，如</a:t>
            </a:r>
            <a:r>
              <a:rPr lang="zh-CN" altLang="en-US" dirty="0"/>
              <a:t>急流</a:t>
            </a:r>
            <a:r>
              <a:rPr lang="zh-CN" altLang="en-US" dirty="0" smtClean="0"/>
              <a:t>水，望</a:t>
            </a:r>
            <a:r>
              <a:rPr lang="zh-CN" altLang="en-US" dirty="0"/>
              <a:t>之似</a:t>
            </a:r>
            <a:r>
              <a:rPr lang="zh-CN" altLang="en-US" dirty="0" smtClean="0"/>
              <a:t>恬，以</a:t>
            </a:r>
            <a:r>
              <a:rPr lang="zh-CN" altLang="en-US" dirty="0"/>
              <a:t>流急</a:t>
            </a:r>
            <a:r>
              <a:rPr lang="zh-CN" altLang="en-US" dirty="0" smtClean="0"/>
              <a:t>不见，非</a:t>
            </a:r>
            <a:r>
              <a:rPr lang="zh-CN" altLang="en-US" dirty="0"/>
              <a:t>是无</a:t>
            </a:r>
            <a:r>
              <a:rPr lang="zh-CN" altLang="en-US" dirty="0" smtClean="0"/>
              <a:t>流，则</a:t>
            </a:r>
            <a:r>
              <a:rPr lang="zh-CN" altLang="en-US" dirty="0"/>
              <a:t>故识体若非想</a:t>
            </a:r>
            <a:r>
              <a:rPr lang="zh-CN" altLang="en-US" dirty="0" smtClean="0"/>
              <a:t>元，宁</a:t>
            </a:r>
            <a:r>
              <a:rPr lang="zh-CN" altLang="en-US" dirty="0"/>
              <a:t>受妄</a:t>
            </a:r>
            <a:r>
              <a:rPr lang="zh-CN" altLang="en-US" dirty="0" smtClean="0"/>
              <a:t>习？今</a:t>
            </a:r>
            <a:r>
              <a:rPr lang="zh-CN" altLang="en-US" dirty="0"/>
              <a:t>既受妄</a:t>
            </a:r>
            <a:r>
              <a:rPr lang="zh-CN" altLang="en-US" dirty="0" smtClean="0"/>
              <a:t>熏，则</a:t>
            </a:r>
            <a:r>
              <a:rPr lang="zh-CN" altLang="en-US" dirty="0"/>
              <a:t>非真常恒一矣。若得此识</a:t>
            </a:r>
            <a:r>
              <a:rPr lang="zh-CN" altLang="en-US" dirty="0" smtClean="0"/>
              <a:t>纯真，非</a:t>
            </a:r>
            <a:r>
              <a:rPr lang="zh-CN" altLang="en-US" dirty="0"/>
              <a:t>汝六根互</a:t>
            </a:r>
            <a:r>
              <a:rPr lang="zh-CN" altLang="en-US" dirty="0" smtClean="0"/>
              <a:t>用，则</a:t>
            </a:r>
            <a:r>
              <a:rPr lang="zh-CN" altLang="en-US" dirty="0"/>
              <a:t>此妄想无时得</a:t>
            </a:r>
            <a:r>
              <a:rPr lang="zh-CN" altLang="en-US" dirty="0" smtClean="0"/>
              <a:t>灭，岂可</a:t>
            </a:r>
            <a:r>
              <a:rPr lang="zh-CN" altLang="en-US" dirty="0"/>
              <a:t>以妄想所熏之</a:t>
            </a:r>
            <a:r>
              <a:rPr lang="zh-CN" altLang="en-US" dirty="0" smtClean="0"/>
              <a:t>识，便</a:t>
            </a:r>
            <a:r>
              <a:rPr lang="zh-CN" altLang="en-US" dirty="0"/>
              <a:t>以为</a:t>
            </a:r>
            <a:r>
              <a:rPr lang="zh-CN" altLang="en-US" dirty="0" smtClean="0"/>
              <a:t>真？故</a:t>
            </a:r>
            <a:r>
              <a:rPr lang="zh-CN" altLang="en-US" dirty="0"/>
              <a:t>汝现在见闻觉</a:t>
            </a:r>
            <a:r>
              <a:rPr lang="zh-CN" altLang="en-US" dirty="0" smtClean="0"/>
              <a:t>知，粗</a:t>
            </a:r>
            <a:r>
              <a:rPr lang="zh-CN" altLang="en-US" dirty="0"/>
              <a:t>现於</a:t>
            </a:r>
            <a:r>
              <a:rPr lang="zh-CN" altLang="en-US" dirty="0" smtClean="0"/>
              <a:t>外，而</a:t>
            </a:r>
            <a:r>
              <a:rPr lang="zh-CN" altLang="en-US" dirty="0"/>
              <a:t>其中有串</a:t>
            </a:r>
            <a:r>
              <a:rPr lang="zh-CN" altLang="en-US" dirty="0" smtClean="0"/>
              <a:t>习、几</a:t>
            </a:r>
            <a:r>
              <a:rPr lang="zh-CN" altLang="en-US" dirty="0"/>
              <a:t>微生灭之</a:t>
            </a:r>
            <a:r>
              <a:rPr lang="zh-CN" altLang="en-US" dirty="0" smtClean="0"/>
              <a:t>相，於</a:t>
            </a:r>
            <a:r>
              <a:rPr lang="zh-CN" altLang="en-US" dirty="0"/>
              <a:t>湛了</a:t>
            </a:r>
            <a:r>
              <a:rPr lang="zh-CN" altLang="en-US" dirty="0" smtClean="0"/>
              <a:t>内，似</a:t>
            </a:r>
            <a:r>
              <a:rPr lang="zh-CN" altLang="en-US" dirty="0"/>
              <a:t>有若</a:t>
            </a:r>
            <a:r>
              <a:rPr lang="zh-CN" altLang="en-US" dirty="0" smtClean="0"/>
              <a:t>无，不能</a:t>
            </a:r>
            <a:r>
              <a:rPr lang="zh-CN" altLang="en-US" dirty="0"/>
              <a:t>穷诘</a:t>
            </a:r>
            <a:r>
              <a:rPr lang="zh-CN" altLang="en-US" dirty="0" smtClean="0"/>
              <a:t>者，正是</a:t>
            </a:r>
            <a:r>
              <a:rPr lang="zh-CN" altLang="en-US" dirty="0"/>
              <a:t>罔象虚无微细精</a:t>
            </a:r>
            <a:r>
              <a:rPr lang="zh-CN" altLang="en-US" dirty="0" smtClean="0"/>
              <a:t>想，以为</a:t>
            </a:r>
            <a:r>
              <a:rPr lang="zh-CN" altLang="en-US" dirty="0"/>
              <a:t>识阴之体。由是观</a:t>
            </a:r>
            <a:r>
              <a:rPr lang="zh-CN" altLang="en-US" dirty="0" smtClean="0"/>
              <a:t>之，五</a:t>
            </a:r>
            <a:r>
              <a:rPr lang="zh-CN" altLang="en-US" dirty="0"/>
              <a:t>阴皆以妄想为</a:t>
            </a:r>
            <a:r>
              <a:rPr lang="zh-CN" altLang="en-US" dirty="0" smtClean="0"/>
              <a:t>体，妄想</a:t>
            </a:r>
            <a:r>
              <a:rPr lang="zh-CN" altLang="en-US" dirty="0"/>
              <a:t>无体则阴非有也。</a:t>
            </a:r>
          </a:p>
        </p:txBody>
      </p:sp>
    </p:spTree>
    <p:extLst>
      <p:ext uri="{BB962C8B-B14F-4D97-AF65-F5344CB8AC3E}">
        <p14:creationId xmlns:p14="http://schemas.microsoft.com/office/powerpoint/2010/main" val="2695242044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32403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蕅益云：识</a:t>
            </a:r>
            <a:r>
              <a:rPr lang="zh-CN" altLang="en-US" dirty="0"/>
              <a:t>阴虽云通指八识，须以第八为总报主。此第八识见分，恒托六根门头，任运缘于现量性境，故云于身不出见闻觉知也。串，与惯同，常也。几，微也。除却颠倒微细精想，岂复更有罔象虚无陈习？</a:t>
            </a:r>
          </a:p>
        </p:txBody>
      </p:sp>
    </p:spTree>
    <p:extLst>
      <p:ext uri="{BB962C8B-B14F-4D97-AF65-F5344CB8AC3E}">
        <p14:creationId xmlns:p14="http://schemas.microsoft.com/office/powerpoint/2010/main" val="1128173194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诣何为界（五阴修断，五阴边际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今欲知因界浅深，唯色与空，是色边际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（唯有相之色，与无相之空，是色阴边界，色是浅界，空为深界）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。唯触及离，是受边际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（六根对六尘取著名触，厌舍名离，唯触与离是受阴边界，触是浅界，离是深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。唯记与忘，是想边际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（有念为记，无念为忘，唯记与忘是想阴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边界。记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为浅界，忘为深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。唯灭与生，是行边际。湛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入、合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湛，归识边际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（识阴以湛入为浅界，以合湛为深界。如但旋流入湛，不名尽识阴边际；必须内外湛明，六根互用，合湛亦灭，方名尽识阴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边际）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因界深浅边际者，是指五阴中的每一阴，均由二边相待而成，此相待之二边有显有隐，有浅有深，构成了每一阴之因界。没有这二边，五阴即不成立。故超越五阴时，由显而隐，由浅而深；如色法中的声尘，动静乃声尘之因界，解尘结当先解显而浅之动结，次解隐而深之静结。其他各阴亦复如是。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佛陀开示五阴之边际，落脚点是要说明，我们修行破五阴，必须从超越构成五阴的二边对待开始，否则无法超越五阴。此佛陀开示这段经文的最微妙处。惜乎人多不识！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389478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sz="3300" dirty="0" smtClean="0"/>
              <a:t>你</a:t>
            </a:r>
            <a:r>
              <a:rPr lang="zh-CN" altLang="en-US" sz="3300" dirty="0"/>
              <a:t>现在要想知道从色阴至识阴，彼此相因的界限，及其中浅深之义：</a:t>
            </a:r>
            <a:endParaRPr lang="en-US" altLang="zh-CN" sz="3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/>
              <a:t> </a:t>
            </a:r>
            <a:r>
              <a:rPr lang="en-US" altLang="zh-CN" sz="3300" dirty="0" smtClean="0"/>
              <a:t>        </a:t>
            </a:r>
            <a:r>
              <a:rPr lang="zh-CN" altLang="en-US" sz="3300" dirty="0" smtClean="0"/>
              <a:t>唯有</a:t>
            </a:r>
            <a:r>
              <a:rPr lang="zh-CN" altLang="en-US" sz="3300" dirty="0"/>
              <a:t>相之色，与无相之空，是色阴边界，色是浅界，空为深界。若但离诸色相，不名尽色阴边际；</a:t>
            </a:r>
            <a:r>
              <a:rPr lang="zh-CN" altLang="en-US" sz="3300" dirty="0" smtClean="0"/>
              <a:t>必须先离色，后离空，空有</a:t>
            </a:r>
            <a:r>
              <a:rPr lang="zh-CN" altLang="en-US" sz="3300" dirty="0"/>
              <a:t>俱离，方是尽色阴边际。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dirty="0"/>
              <a:t>    </a:t>
            </a:r>
            <a:r>
              <a:rPr lang="zh-CN" altLang="en-US" sz="3300" dirty="0" smtClean="0"/>
              <a:t>     六根</a:t>
            </a:r>
            <a:r>
              <a:rPr lang="zh-CN" altLang="en-US" sz="3300" dirty="0"/>
              <a:t>对六尘取著名触，厌舍名离，唯触与离是受阴边界，触是浅界，离是深界。若但知尽触，不知尽离，不名尽受阴边际；必须触离俱尽，方名尽受阴边际。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dirty="0"/>
              <a:t>    </a:t>
            </a:r>
            <a:r>
              <a:rPr lang="zh-CN" altLang="en-US" sz="3300" dirty="0" smtClean="0"/>
              <a:t>     有</a:t>
            </a:r>
            <a:r>
              <a:rPr lang="zh-CN" altLang="en-US" sz="3300" dirty="0"/>
              <a:t>念为记，无念为忘，唯记与忘是想阴边界，记为浅界，忘为深界。若但尽诸念，不名尽想阴边际；必须有念无念俱尽，方名尽想阴边际。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dirty="0"/>
              <a:t>    </a:t>
            </a:r>
            <a:r>
              <a:rPr lang="zh-CN" altLang="en-US" sz="3300" dirty="0" smtClean="0"/>
              <a:t>     行</a:t>
            </a:r>
            <a:r>
              <a:rPr lang="zh-CN" altLang="en-US" sz="3300" dirty="0"/>
              <a:t>阴迁流生灭不停，唯生与灭是其边界，散位粗行，生相为浅界，定中细相为深界。若但尽其粗相，不名尽行阴边际；必须连细相亦尽，方名尽行阴边际。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dirty="0"/>
              <a:t>    </a:t>
            </a:r>
            <a:r>
              <a:rPr lang="zh-CN" altLang="en-US" sz="3300" dirty="0" smtClean="0"/>
              <a:t>    识</a:t>
            </a:r>
            <a:r>
              <a:rPr lang="zh-CN" altLang="en-US" sz="3300" dirty="0"/>
              <a:t>阴以湛入为浅界，以合湛为深界。如但旋流入湛，不名尽识阴边际；必须内外湛明，六根互用，合湛亦灭，方名尽识阴边际。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2952367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憨山云：此</a:t>
            </a:r>
            <a:r>
              <a:rPr lang="zh-CN" altLang="en-US" dirty="0"/>
              <a:t>答二问因界浅深也。因即界</a:t>
            </a:r>
            <a:r>
              <a:rPr lang="zh-CN" altLang="en-US" dirty="0" smtClean="0"/>
              <a:t>义，亦</a:t>
            </a:r>
            <a:r>
              <a:rPr lang="zh-CN" altLang="en-US" dirty="0"/>
              <a:t>是分义。因依界分际分</a:t>
            </a:r>
            <a:r>
              <a:rPr lang="zh-CN" altLang="en-US" dirty="0" smtClean="0"/>
              <a:t>各别，故</a:t>
            </a:r>
            <a:r>
              <a:rPr lang="zh-CN" altLang="en-US" dirty="0"/>
              <a:t>云因界。色谓</a:t>
            </a:r>
            <a:r>
              <a:rPr lang="zh-CN" altLang="en-US" dirty="0" smtClean="0"/>
              <a:t>形色，空</a:t>
            </a:r>
            <a:r>
              <a:rPr lang="zh-CN" altLang="en-US" dirty="0"/>
              <a:t>谓显</a:t>
            </a:r>
            <a:r>
              <a:rPr lang="zh-CN" altLang="en-US" dirty="0" smtClean="0"/>
              <a:t>色，俱</a:t>
            </a:r>
            <a:r>
              <a:rPr lang="zh-CN" altLang="en-US" dirty="0"/>
              <a:t>色蕴摄。唯色与</a:t>
            </a:r>
            <a:r>
              <a:rPr lang="zh-CN" altLang="en-US" dirty="0" smtClean="0"/>
              <a:t>空，乃</a:t>
            </a:r>
            <a:r>
              <a:rPr lang="zh-CN" altLang="en-US" dirty="0"/>
              <a:t>色边际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触</a:t>
            </a:r>
            <a:r>
              <a:rPr lang="zh-CN" altLang="en-US" dirty="0"/>
              <a:t>有违</a:t>
            </a:r>
            <a:r>
              <a:rPr lang="zh-CN" altLang="en-US" dirty="0" smtClean="0"/>
              <a:t>顺，离</a:t>
            </a:r>
            <a:r>
              <a:rPr lang="zh-CN" altLang="en-US" dirty="0"/>
              <a:t>无违</a:t>
            </a:r>
            <a:r>
              <a:rPr lang="zh-CN" altLang="en-US" dirty="0" smtClean="0"/>
              <a:t>顺，唯一</a:t>
            </a:r>
            <a:r>
              <a:rPr lang="zh-CN" altLang="en-US" dirty="0"/>
              <a:t>舍受。三受乃受之边际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记忆</a:t>
            </a:r>
            <a:r>
              <a:rPr lang="zh-CN" altLang="en-US" dirty="0"/>
              <a:t>与忘乃想边际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生</a:t>
            </a:r>
            <a:r>
              <a:rPr lang="zh-CN" altLang="en-US" dirty="0"/>
              <a:t>灭四相乃行之边际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湛</a:t>
            </a:r>
            <a:r>
              <a:rPr lang="zh-CN" altLang="en-US" dirty="0"/>
              <a:t>入合湛</a:t>
            </a:r>
            <a:r>
              <a:rPr lang="zh-CN" altLang="en-US" dirty="0" smtClean="0"/>
              <a:t>者，湛</a:t>
            </a:r>
            <a:r>
              <a:rPr lang="zh-CN" altLang="en-US" dirty="0"/>
              <a:t>乃八识之</a:t>
            </a:r>
            <a:r>
              <a:rPr lang="zh-CN" altLang="en-US" dirty="0" smtClean="0"/>
              <a:t>体，所谓</a:t>
            </a:r>
            <a:r>
              <a:rPr lang="zh-CN" altLang="en-US" dirty="0"/>
              <a:t>湛兮似若存。以生</a:t>
            </a:r>
            <a:r>
              <a:rPr lang="zh-CN" altLang="en-US" dirty="0" smtClean="0"/>
              <a:t>灭乃</a:t>
            </a:r>
            <a:r>
              <a:rPr lang="zh-CN" altLang="en-US" dirty="0"/>
              <a:t>从湛</a:t>
            </a:r>
            <a:r>
              <a:rPr lang="zh-CN" altLang="en-US" dirty="0" smtClean="0"/>
              <a:t>流出，今</a:t>
            </a:r>
            <a:r>
              <a:rPr lang="zh-CN" altLang="en-US" dirty="0"/>
              <a:t>旋归妙</a:t>
            </a:r>
            <a:r>
              <a:rPr lang="zh-CN" altLang="en-US" dirty="0" smtClean="0"/>
              <a:t>湛，故</a:t>
            </a:r>
            <a:r>
              <a:rPr lang="zh-CN" altLang="en-US" dirty="0"/>
              <a:t>云湛入合</a:t>
            </a:r>
            <a:r>
              <a:rPr lang="zh-CN" altLang="en-US" dirty="0" smtClean="0"/>
              <a:t>湛，为</a:t>
            </a:r>
            <a:r>
              <a:rPr lang="zh-CN" altLang="en-US" dirty="0"/>
              <a:t>识之边际也。</a:t>
            </a:r>
          </a:p>
        </p:txBody>
      </p:sp>
    </p:spTree>
    <p:extLst>
      <p:ext uri="{BB962C8B-B14F-4D97-AF65-F5344CB8AC3E}">
        <p14:creationId xmlns:p14="http://schemas.microsoft.com/office/powerpoint/2010/main" val="1750776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）精魄合离，空中闻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法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以此心，内外精研，其时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魂魄、意志、精神 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除执受身，余皆涉入，互为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宾主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肝藏魂，肺藏魄，脾藏意，胆藏志，肾藏精，心藏神。此六者递相离合，互为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宾主，会引发相应境界，如肾水心火之离合，即此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忽于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空中闻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说法声，或闻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十方同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敷密义。此名精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魄递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离合，成就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种。暂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得如是，非为圣证。不作圣心，名善境界；若作圣解，即受群邪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长水云：初至宾主者，明境发所由也，主肝曰魂，主肺曰魄，主脾为意，主肾为志，主心为精神。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根身种子，皆为第八所执受故，定心精究，内外唯空，遂令五内主神，无所依附，流出于外，迭互相依，故云“互为宾主”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dirty="0" smtClean="0">
                <a:latin typeface="+mn-ea"/>
              </a:rPr>
              <a:t>“忽于”</a:t>
            </a:r>
            <a:r>
              <a:rPr lang="zh-CN" altLang="en-US" dirty="0">
                <a:latin typeface="+mn-ea"/>
              </a:rPr>
              <a:t>下四句，正明发相。此则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先所修习闻慧种子，定力所激，禅中发生，遂寄神魂，现于说法也</a:t>
            </a:r>
            <a:r>
              <a:rPr lang="zh-CN" altLang="en-US" dirty="0">
                <a:latin typeface="+mn-ea"/>
              </a:rPr>
              <a:t>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542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色</a:t>
            </a:r>
            <a:r>
              <a:rPr lang="zh-CN" altLang="en-US" dirty="0"/>
              <a:t>谓形色，空谓显色，俱色蕴摄。妄色妄空，互形显故。略举色空，摄一切尽。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触</a:t>
            </a:r>
            <a:r>
              <a:rPr lang="zh-CN" altLang="en-US" dirty="0"/>
              <a:t>有违、顺，即成苦、乐二受。离无违顺，但一舍受也。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记忆</a:t>
            </a:r>
            <a:r>
              <a:rPr lang="zh-CN" altLang="en-US" dirty="0"/>
              <a:t>、忘失，取像攀缘，俱为想阴之分齐耳。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生</a:t>
            </a:r>
            <a:r>
              <a:rPr lang="zh-CN" altLang="en-US" dirty="0"/>
              <a:t>灭迁流，刹那四相，但是生灭皆行分也。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湛</a:t>
            </a:r>
            <a:r>
              <a:rPr lang="zh-CN" altLang="en-US" dirty="0"/>
              <a:t>前行阴，合归识阴，见识不动，认为真湛，齐此名为识阴边际。以见行阴是生灭法，离生灭处必是湛</a:t>
            </a:r>
            <a:r>
              <a:rPr lang="zh-CN" altLang="en-US" dirty="0" smtClean="0"/>
              <a:t>寂，就</a:t>
            </a:r>
            <a:r>
              <a:rPr lang="zh-CN" altLang="en-US" dirty="0"/>
              <a:t>所修处，即识分齐也。</a:t>
            </a:r>
          </a:p>
        </p:txBody>
      </p:sp>
    </p:spTree>
    <p:extLst>
      <p:ext uri="{BB962C8B-B14F-4D97-AF65-F5344CB8AC3E}">
        <p14:creationId xmlns:p14="http://schemas.microsoft.com/office/powerpoint/2010/main" val="148919654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、追答并销次第（灭除次第）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此五阴元，重叠生起，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生因识有，灭从色除。理则顿悟，乘悟并销，事非顿除，因次第尽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。我已示汝劫波巾结，何所不明，再此询问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憨</a:t>
            </a:r>
            <a:r>
              <a:rPr lang="zh-CN" altLang="en-US" dirty="0">
                <a:latin typeface="+mn-ea"/>
              </a:rPr>
              <a:t>山云：此答三问顿渐也。以此五阴最初生起，从阿赖耶识，变起见相二分，以此色心二法，和合而成五阴之众生，故云生因识有。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今返妄归真，先破色阴，后破识阴，故云灭从色除。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若依圆理，一念顿悟，不历渐次，顿登佛地，故云乘悟并销。但历劫无明习气，须一一研穷，故云渐除须因次第而尽。如前所示巾结同异、结解次第，何所不明，今再问耶？此结责也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2020765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5527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（二）结劝传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示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应将此妄想根元，心得开通，传示将来末法之中诸修行者，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令识虚妄，深厌自生，知有涅槃，不恋三界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675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）心魂染悟，佛踞华台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又以此心，澄露皎彻，内光发明，十方遍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作阎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浮檀色，一切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种类化为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澄者，妙止之功。露者，妙观之力。澄以妙止，露以妙观，使此心皎洁莹彻，故得内光发明，报土乍现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；于时忽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卢遮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那踞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天光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台，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千佛围绕，百亿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国土及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与莲华，俱时出现。此名心魂灵悟所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染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（受圆顿觉慧熏染，悟知众生本来是佛）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心光研明，照诸世界。暂得如是，非为圣证。不作圣心，名善境界；若作圣解，即受群邪。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长水云：初三句，内由观慧也。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定心澄静，显露皎明，内光既发，外相则变。</a:t>
            </a:r>
            <a:r>
              <a:rPr lang="zh-CN" altLang="en-US" dirty="0">
                <a:latin typeface="+mn-ea"/>
              </a:rPr>
              <a:t>“十方”下，外现其相也。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以先熏习名言善种，染影而来，故见十方如金，种类皆佛。</a:t>
            </a:r>
            <a:r>
              <a:rPr lang="zh-CN" altLang="en-US" dirty="0">
                <a:latin typeface="+mn-ea"/>
              </a:rPr>
              <a:t>心念不动，斯须自灭；或起取著，正定难存。如修念佛三昧，此境现前，与修多罗合者，名为亲证。若修树观，设见佛形，亦不为正，以心境不相应故。何况修真如三昧，法界一相，有所取著，岂非魔耶？“此名”下，结判邪正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灵悟所染者，灵，善也，先所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熏染圆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顿觉慧，悟知众生本来是佛，此之种子因定激发，故现其相也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556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）精明逼现，空成宝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色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以此心，精研妙明，观察不停，抑按降伏，制止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超越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以观慧力察照不停（反闻照性），抑止自心，按令不动，以降伏其心，制止之力超越常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分。超越，言其用功精进过分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于时忽然，十方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虚空成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七宝色，或百宝色，同时遍满，不相留碍，青黄赤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白各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各纯现。此名抑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按功力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逾分，暂得如是，非为圣证。不作圣心，名善境界；若作圣解，即受群邪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长水云：定</a:t>
            </a:r>
            <a:r>
              <a:rPr lang="zh-CN" altLang="en-US" dirty="0">
                <a:latin typeface="+mn-ea"/>
              </a:rPr>
              <a:t>功研妙，观察逾深，制止既过，宝色分现。本为制止分别，今由过分，异境却生，与心相违，岂非魔事？不起取心，自然消歇。如前文云“不取无非幻，非幻尚不生，幻法云何立？”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2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）心见密澄，暗中睹物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又以此心，研究澄彻，精光不乱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澄静其心而照彻前境，精细之心光凝然不乱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；忽于夜半，在暗室内，见种种物，不殊白昼，而暗室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物亦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不除灭。此名心细密澄其见，所视洞幽，暂得如是，非为圣证。不作圣心，名善境界；若作圣解，即受群邪。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长水云：定中研究，心光澄静，由澄静故，忽然发见暗中见物，物是实境，故不随定出入有无，故云“亦不除灭”。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心</a:t>
            </a:r>
            <a:r>
              <a:rPr lang="zh-CN" altLang="en-US" dirty="0">
                <a:latin typeface="+mn-ea"/>
              </a:rPr>
              <a:t>细密澄者，观心微细，密尔澄静，精光既定，暗境不隐，故夜见物。悟则无咎。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30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）尘併入纯，烧斫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无知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以此心，圆入虚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融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反闻自性功深，内身外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境虚融一体，暂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身境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四肢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忽然同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于草木，火烧刀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斫，曾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无所觉。又则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火光不能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爇，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纵割其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肉，犹如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削木。此名尘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併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尘境一并打失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排四大性，一向入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纯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此名诸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尘并消，排除四大之性，一向专切反闻，功夫入于精纯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得如是，非为圣证。不作圣心，名善境界；若作圣解，即受群邪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长水云：圆，遍也；入，观达也。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以此定心，遍了一切，己身他物，无不虚寂。此即心融思寂，执受不行，四大五尘忽然排并。</a:t>
            </a:r>
            <a:r>
              <a:rPr lang="zh-CN" altLang="en-US" dirty="0">
                <a:latin typeface="+mn-ea"/>
              </a:rPr>
              <a:t>既无能执，割截如空；念想一纯，暂得如是。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9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）凝想化现，遍观诸界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又以此心，成就清净，净心功极，忽见大地，十方山河，皆成佛国，具足七宝，光明遍满；又见恒沙，诸佛如来，遍满空界，楼殿华丽；下见地狱，上观天宫，得无障碍。此名欣厌凝想日深，想久化成，非为圣证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平时听闻经教，或说净土，或是秽土，而起欣净厌秽之心，凝想日深，想久而熏习成种，现在为定功逼极，心光暂时化现出来种种境界，不久便会消失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。不作圣心，名善境界；若作圣解，即受群邪。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长水云：厌秽欣净，积想所凝，圆定功深，感斯妙境耳！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44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）逼心飞出，夜见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远方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以此心，研究深远，忽于中夜，遥见远方，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市井街巷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，亲族眷属，或闻其语。此名迫心，逼极飞出，故多隔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此名禅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定之力逼迫其心，逼到极处，致令心光飞射外出，故多能隔物而有见闻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非为圣证。不作圣心，名善境界；若作圣解，即受群邪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长水云：识心通灵，因定功发，飞出隔见，远近皆然。逼极之功，非因妙证。</a:t>
            </a:r>
          </a:p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97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）邪心含魅，妄见妄说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又以此心，研究精极，见善知识形体变移，少选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无端种种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迁改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忽然见自身成善知识，形体相貌，转变移易，或现佛身，或作菩萨，或化天人，或为龙畜，不久之间，无缘无故而作种种迁改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。此名邪心，含受魑魅，或遭天魔，入其心腹，无端说法，通达妙义，非为圣证。不作圣心，魔事销歇；若作圣解，即受群邪。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按：色阴将破，虚空将殒，故外来魔事从此而发也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此人曾有邪心种子，合外魔境，相因而来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。然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此一章，非善境界，纯是魔娆。</a:t>
            </a:r>
            <a:r>
              <a:rPr lang="zh-CN" altLang="en-US" dirty="0">
                <a:latin typeface="+mn-ea"/>
              </a:rPr>
              <a:t>不同前文皆称善种，起心作证方始成魔。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976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落入</a:t>
            </a:r>
            <a:r>
              <a:rPr lang="zh-CN" altLang="en-US" dirty="0"/>
              <a:t>世间有漏禅定及外道邪禅的原因，有如下几个</a:t>
            </a:r>
            <a:r>
              <a:rPr lang="zh-CN" altLang="en-US" dirty="0" smtClean="0"/>
              <a:t>方面：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1.</a:t>
            </a:r>
            <a:r>
              <a:rPr lang="zh-CN" altLang="en-US" dirty="0" smtClean="0"/>
              <a:t> 无真实出离心，贪于欲境；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2.</a:t>
            </a:r>
            <a:r>
              <a:rPr lang="zh-CN" altLang="en-US" dirty="0" smtClean="0"/>
              <a:t> 定慧偏</a:t>
            </a:r>
            <a:r>
              <a:rPr lang="zh-CN" altLang="en-US" dirty="0"/>
              <a:t>过，未能“定慧等持</a:t>
            </a:r>
            <a:r>
              <a:rPr lang="zh-CN" altLang="en-US" dirty="0" smtClean="0"/>
              <a:t>”；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3.</a:t>
            </a:r>
            <a:r>
              <a:rPr lang="zh-CN" altLang="en-US" dirty="0" smtClean="0"/>
              <a:t> 重乘而轻戒，</a:t>
            </a:r>
            <a:r>
              <a:rPr lang="zh-CN" altLang="en-US" dirty="0"/>
              <a:t>偏离了“戒乘不二</a:t>
            </a:r>
            <a:r>
              <a:rPr lang="zh-CN" altLang="en-US" dirty="0" smtClean="0"/>
              <a:t>”；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4.</a:t>
            </a:r>
            <a:r>
              <a:rPr lang="zh-CN" altLang="en-US" dirty="0" smtClean="0"/>
              <a:t> 落入偏空，未能三谛圆融。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修行人面对五十种阴境，不能透过，招致魔扰，皆可以从此四端中找到原因。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从这个角度来看，修行人欲超越世间有漏禅，直趣首楞严大定者，须是依“真</a:t>
            </a:r>
            <a:r>
              <a:rPr lang="zh-CN" altLang="en-US" dirty="0"/>
              <a:t>出</a:t>
            </a:r>
            <a:r>
              <a:rPr lang="zh-CN" altLang="en-US" dirty="0" smtClean="0"/>
              <a:t>离心、定</a:t>
            </a:r>
            <a:r>
              <a:rPr lang="zh-CN" altLang="en-US" dirty="0"/>
              <a:t>慧等</a:t>
            </a:r>
            <a:r>
              <a:rPr lang="zh-CN" altLang="en-US" dirty="0" smtClean="0"/>
              <a:t>持、戒</a:t>
            </a:r>
            <a:r>
              <a:rPr lang="zh-CN" altLang="en-US" dirty="0"/>
              <a:t>乘不</a:t>
            </a:r>
            <a:r>
              <a:rPr lang="zh-CN" altLang="en-US" dirty="0" smtClean="0"/>
              <a:t>二、三</a:t>
            </a:r>
            <a:r>
              <a:rPr lang="zh-CN" altLang="en-US" dirty="0"/>
              <a:t>观三</a:t>
            </a:r>
            <a:r>
              <a:rPr lang="zh-CN" altLang="en-US" dirty="0" smtClean="0"/>
              <a:t>谛”之原则，修习止观。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前所言“开圆解、修圆观、依二决义、四种清净明</a:t>
            </a:r>
            <a:r>
              <a:rPr lang="zh-CN" altLang="en-US" smtClean="0"/>
              <a:t>诲</a:t>
            </a:r>
            <a:r>
              <a:rPr lang="zh-CN" altLang="en-US" smtClean="0"/>
              <a:t>、立坛持咒、三</a:t>
            </a:r>
            <a:r>
              <a:rPr lang="zh-CN" altLang="en-US" dirty="0" smtClean="0"/>
              <a:t>种渐次而行、发真实出离心”，是防魔扰的根本。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7662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、结过劝示</a:t>
            </a: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难！如是十种，禅那现境，皆是色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阴用心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交互，故现斯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事。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众生顽迷，不自忖量，逢此因缘，迷不自识，谓言登圣，大妄语成，堕无间狱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等当依，如来灭后，于末法中，宣示斯义，无令天魔，得其方便，保持覆护，成无上道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蕅益解云：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言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此十种境界，从禅那中发现者，皆由无始虚妄色阴，与今所用妙止观心，能所交互，故现斯事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也。盖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能观之心如钻，所观阴境如木，阴中藏性如火，种种现境如烟，钻火得烟，则知去火不远，故一一名善境界。见烟而止，则火不可得，损木损工，譬如中途迷惑，反受群邪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也。</a:t>
            </a:r>
            <a:endParaRPr lang="zh-CN" altLang="en-US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11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095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长</a:t>
            </a:r>
            <a:r>
              <a:rPr lang="zh-CN" altLang="en-US" dirty="0">
                <a:latin typeface="+mn-ea"/>
              </a:rPr>
              <a:t>水云：此是于观行中，色阴将尽未尽，用心差异，有此十境。若不识知，皆认圣证，即为魔惑，故佛劝令开示后世也。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问</a:t>
            </a:r>
            <a:r>
              <a:rPr lang="zh-CN" altLang="en-US" dirty="0">
                <a:latin typeface="+mn-ea"/>
              </a:rPr>
              <a:t>：此不作五阴次第观门，何得阴次第尽，明其境耶？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答</a:t>
            </a:r>
            <a:r>
              <a:rPr lang="zh-CN" altLang="en-US" dirty="0">
                <a:latin typeface="+mn-ea"/>
              </a:rPr>
              <a:t>：观虽总相，五阴同观。阴有粗细，粗者先尽，譬如浣衣，粗垢先去。此阴既积妄所成，妄尽自然阴灭，从粗至细，理必然也。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810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二）明受阴境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、总示阴相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）结前色阴尽相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阿难，彼善男子修三摩提、奢摩他中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大佛顶首楞严王三昧，始终皆以止观而为体用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，色阴尽者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：色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阴尽者，以止观中，观其五阴，观心纯熟，不为色碍，故云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“阴尽”）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见诸佛心，如明镜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中，显现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于奢摩他微密观照中，色阴的坚固妄想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已超越，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眼前的幽暗境界亦消，到此遍成光明，亲见与诸佛同体的本妙觉心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，观一切如同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明镜鉴物，唯是现量，无有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分别。长水：妙觉明心，观中明露，即色相尽而色性现也。观中暂见，非真实见，故如镜像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55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）正示受阴区宇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所得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（心不缘境，无有分别，似有所得）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而未能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（根身未脱，被根身之五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受所魇）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犹如魇人，手足宛然，见闻不惑，心触客邪，而不能动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（虽不缘外境，然犹被根身之五受所控制，身见未破，处于虚明境界中，故不得自由）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此则名为受阴区宇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（长水：未破受阴，如魇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人。色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阴尽故能见佛心，如见闻不惑。受阴客邪既在，妙用之动未能，为受所覆，故云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区宇）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长水：色</a:t>
            </a:r>
            <a:r>
              <a:rPr lang="zh-CN" altLang="en-US" dirty="0">
                <a:latin typeface="+mn-ea"/>
              </a:rPr>
              <a:t>阴尽者，以止观中，观其五阴，观心纯熟，不为色碍，故云“阴尽”。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见</a:t>
            </a:r>
            <a:r>
              <a:rPr lang="zh-CN" altLang="en-US" dirty="0">
                <a:latin typeface="+mn-ea"/>
              </a:rPr>
              <a:t>诸佛</a:t>
            </a:r>
            <a:r>
              <a:rPr lang="zh-CN" altLang="en-US" dirty="0" smtClean="0">
                <a:latin typeface="+mn-ea"/>
              </a:rPr>
              <a:t>心者</a:t>
            </a:r>
            <a:r>
              <a:rPr lang="zh-CN" altLang="en-US" dirty="0">
                <a:latin typeface="+mn-ea"/>
              </a:rPr>
              <a:t>，妙觉明心，观中明露，即色相尽而色性现也。观中暂见，非真实见，故如镜像。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有所得者</a:t>
            </a:r>
            <a:r>
              <a:rPr lang="zh-CN" altLang="en-US" dirty="0">
                <a:latin typeface="+mn-ea"/>
              </a:rPr>
              <a:t>，即前见诸佛心也。既是观心，变影而缘，非是观证，故未能用。</a:t>
            </a: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    以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用受阴为领纳故，亲证必能有妙用故。未破受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阴，如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魇人，色阴尽故能见佛心，如见闻不惑。受阴客邪既在，妙用之动未能，为受所覆，故云区宇。</a:t>
            </a:r>
          </a:p>
          <a:p>
            <a:pPr marL="0" indent="0">
              <a:buNone/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01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40871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憨山云：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比</a:t>
            </a:r>
            <a:r>
              <a:rPr lang="zh-CN" altLang="en-US" dirty="0">
                <a:latin typeface="+mn-ea"/>
              </a:rPr>
              <a:t>示受阴未破之相也。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色阴尽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者，四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大已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消，无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复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留碍。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观心增明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故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诸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佛心现于观照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之中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镜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现像；然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佛心无相而见现像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者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乃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观心所变缘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影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非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真心也。此有所得而未能用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者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盖有含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受之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执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如魇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人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是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名受阴区宇也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蕅</a:t>
            </a:r>
            <a:r>
              <a:rPr lang="zh-CN" altLang="en-US" dirty="0">
                <a:latin typeface="+mn-ea"/>
              </a:rPr>
              <a:t>益云</a:t>
            </a:r>
            <a:r>
              <a:rPr lang="zh-CN" altLang="en-US" dirty="0" smtClean="0">
                <a:latin typeface="+mn-ea"/>
              </a:rPr>
              <a:t>：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观</a:t>
            </a:r>
            <a:r>
              <a:rPr lang="zh-CN" altLang="en-US" dirty="0">
                <a:latin typeface="+mn-ea"/>
              </a:rPr>
              <a:t>行见于佛心，故若有所得。未与法流水接，故犹未能用也。受以领纳前境为义，今六根虽不缘尘，而领纳之习仍在，所以犹如魇人，了知六入本如来藏，故喻之以手足宛然、见闻不惑。三土虚妄受阴，喻以客邪，不得去住自由，喻不能动，盖虽非实有外邪，只此受阴区宇，便是心触客邪也。</a:t>
            </a:r>
          </a:p>
          <a:p>
            <a:pPr marL="0" indent="0">
              <a:buNone/>
            </a:pP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798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）悬示受阴尽相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若魇咎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歇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若摆脱根身之受的束缚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其心离身，返观其面，去住自由，无复留碍，名受阴尽，是人则能超越见浊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魇咎歇，无所执受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心即能离开身体，返观自己的面貌，得意生身，去住自由，不再有所留滞隔碍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受阴未破，则身见亦不能全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忘；受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阴若尽，则身见亦忘。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）结示本惟妄想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观其所由，虚明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妄想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（虚明领纳根身之受，执为我体，故名虚明妄相）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其本。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长水云：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受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阴尽故，心亡领纳，既无能领之受，即无所领之法，心法既亡，自在宜矣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见浊者，以根身正是见浊之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体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，斯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则执受相，仍便成根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质，受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妄领纳，执以为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己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由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受领前境，取著随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生；受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阴既亡，即超见浊。觉明之心，虚通领纳，故云虚明妄想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664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8964488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/>
              <a:t>憨山云：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    此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预示受阴尽相也。受尽则无执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受，故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心能离身。身在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心中，故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退观己面。四大已消无可执受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故，无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复留碍。见浊依受阴而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有，以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见有根身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可爱，领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纳执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取，故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为见浊。今受阴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尽，故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能超之。以含受虚明之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相，故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名虚明妄想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蕅</a:t>
            </a:r>
            <a:r>
              <a:rPr lang="zh-CN" altLang="en-US" b="1" dirty="0">
                <a:solidFill>
                  <a:srgbClr val="FF0000"/>
                </a:solidFill>
              </a:rPr>
              <a:t>益云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因</a:t>
            </a:r>
            <a:r>
              <a:rPr lang="zh-CN" altLang="en-US" dirty="0">
                <a:solidFill>
                  <a:srgbClr val="FF0000"/>
                </a:solidFill>
              </a:rPr>
              <a:t>于违顺妄境，生诸损益妄受，虚有所明，是受阴相。此之虚明，但是妄想，非真有虚明也。既识其本，则不被其所惑矣。</a:t>
            </a:r>
          </a:p>
          <a:p>
            <a:pPr marL="0" indent="0">
              <a:buNone/>
            </a:pP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0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长水云：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其</a:t>
            </a:r>
            <a:r>
              <a:rPr lang="zh-CN" altLang="en-US" dirty="0">
                <a:latin typeface="+mn-ea"/>
              </a:rPr>
              <a:t>心离</a:t>
            </a:r>
            <a:r>
              <a:rPr lang="zh-CN" altLang="en-US" dirty="0" smtClean="0">
                <a:latin typeface="+mn-ea"/>
              </a:rPr>
              <a:t>身者</a:t>
            </a:r>
            <a:r>
              <a:rPr lang="zh-CN" altLang="en-US" dirty="0">
                <a:latin typeface="+mn-ea"/>
              </a:rPr>
              <a:t>，以客邪不触心，于根门得自在也。不为魇咎之所留碍，故能返照自面。此显见闻有用也。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去住下</a:t>
            </a:r>
            <a:r>
              <a:rPr lang="zh-CN" altLang="en-US" dirty="0">
                <a:latin typeface="+mn-ea"/>
              </a:rPr>
              <a:t>二句，明手足得用也。此上皆约喻显。若约法者，受阴尽故，心亡领纳，既无能领之受，即无所领之法，心法既亡，自在宜矣。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超见浊者</a:t>
            </a:r>
            <a:r>
              <a:rPr lang="zh-CN" altLang="en-US" dirty="0">
                <a:latin typeface="+mn-ea"/>
              </a:rPr>
              <a:t>，以根身正是见浊之体，见闻觉知，拥令留碍，水火风土，旋令觉知。斯则执受相，仍便成根质。受妄领纳，执以为己。以见是推求，执取为义；由受领前境，取著随生。受阴既亡，即超见浊。觉明之心，虚通领纳，故云虚明妄想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2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237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见浊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第八</a:t>
            </a:r>
            <a:r>
              <a:rPr lang="zh-CN" altLang="en-US" dirty="0"/>
              <a:t>识之见分抟相分四大之少分为自体，并拘分原本之一精明为见闻觉知，成六受用根，此六受用根领纳诸境，起苦</a:t>
            </a:r>
            <a:r>
              <a:rPr lang="zh-CN" altLang="en-US" dirty="0" smtClean="0"/>
              <a:t>乐喜忧舍</a:t>
            </a:r>
            <a:r>
              <a:rPr lang="zh-CN" altLang="en-US" dirty="0"/>
              <a:t>受而成浊，反过来障碍了精明之体。此为见浊。依受阴而立</a:t>
            </a:r>
            <a:r>
              <a:rPr lang="zh-CN" altLang="en-US" dirty="0" smtClean="0"/>
              <a:t>，相当于</a:t>
            </a:r>
            <a:r>
              <a:rPr lang="zh-CN" altLang="en-US" dirty="0"/>
              <a:t>前五识。憨山大师</a:t>
            </a:r>
            <a:r>
              <a:rPr lang="en-US" altLang="zh-CN" dirty="0"/>
              <a:t>《</a:t>
            </a:r>
            <a:r>
              <a:rPr lang="zh-CN" altLang="en-US" dirty="0"/>
              <a:t>首楞严经通议</a:t>
            </a:r>
            <a:r>
              <a:rPr lang="en-US" altLang="zh-CN" dirty="0"/>
              <a:t>》</a:t>
            </a:r>
            <a:r>
              <a:rPr lang="zh-CN" altLang="en-US" dirty="0"/>
              <a:t>云“依受蕴名为见浊”。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身现抟四大为体，见闻觉知壅令留碍，水火风土旋令觉知，相织妄成，是第二重，名为见浊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916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“示禅境，防魔堕”一节之义理结构</a:t>
            </a:r>
            <a:endParaRPr lang="en-US" altLang="zh-CN" sz="3000" b="1" dirty="0"/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●如来无问自说，正明禅境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一、总明魔事之由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二、别明境发之相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（一）明色阴境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（二）明受阴境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（三）明想阴境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（四）明行阴境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（五）明识阴境</a:t>
            </a:r>
          </a:p>
          <a:p>
            <a:pPr marL="0" indent="0">
              <a:buNone/>
            </a:pPr>
            <a:r>
              <a:rPr lang="zh-CN" altLang="en-US" sz="3800" b="1" dirty="0" smtClean="0">
                <a:latin typeface="仿宋" pitchFamily="49" charset="-122"/>
                <a:ea typeface="仿宋" pitchFamily="49" charset="-122"/>
              </a:rPr>
              <a:t>三、结劝钦诲遵修    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8293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虚明妄想者，前五识领受根身虚妄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之苦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乐喜忧舍五受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，而不知其为虚妄，执为实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有根身，起身见，此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非真明，只能谓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之“虚妄之明”。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人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在虚明妄想中，因外境已忘，已离粗的分别，虽能领受苦、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乐、喜、忧、舍五受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，如镜照物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，因不知现量之受阴虚妄，执为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实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有之我身（身见），故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谓之虚明妄想。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因受阴之虚明境界，离前色阴分别，为现量境，此时修行人容易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把它与平等无分别之般若正观混同。差别在于，前者执此为正受，坚持不放，久则生魔；后者则认为，此是路途风光，非为正受，不贪恋执着，故能防魔。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13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、别明发相</a:t>
            </a:r>
          </a:p>
          <a:p>
            <a:pPr marL="0" indent="0">
              <a:buNone/>
            </a:pPr>
            <a:r>
              <a:rPr lang="zh-CN" altLang="en-US" b="1" dirty="0" smtClean="0"/>
              <a:t>        </a:t>
            </a:r>
            <a:r>
              <a:rPr lang="zh-CN" altLang="en-US" dirty="0" smtClean="0">
                <a:latin typeface="+mn-ea"/>
              </a:rPr>
              <a:t>受</a:t>
            </a:r>
            <a:r>
              <a:rPr lang="zh-CN" altLang="en-US" dirty="0">
                <a:latin typeface="+mn-ea"/>
              </a:rPr>
              <a:t>阴主要是指在用功过程中，“动静二相了然不生”，超出色阴之后，心不攀缘尘境（忘境），唯觉观内在根身之受，前五识唯现量感知身心所起其内在之苦、乐、忧、喜、舍五种觉受以成根身之我见。于此五种觉受，因定慧不均等，不能透过，亡失功夫，被它所牵，故有十境之现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受</a:t>
            </a:r>
            <a:r>
              <a:rPr lang="zh-CN" altLang="en-US" dirty="0">
                <a:latin typeface="+mn-ea"/>
              </a:rPr>
              <a:t>阴十境，皆因定慧偏过（或定多慧少，或慧多定少），于苦、乐、忧、喜、舍三受不能自觉自主，落于其中，住久生境而招魔。  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执</a:t>
            </a:r>
            <a:r>
              <a:rPr lang="zh-CN" altLang="en-US" dirty="0">
                <a:latin typeface="+mn-ea"/>
              </a:rPr>
              <a:t>于苦受，易招悲魔；执于乐受，易招喜魔；执于喜受，易招狂魔；执于忧受，易招死魔；执于舍受，易招空魔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472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）过抑生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悲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迷于苦受，悲种现行，感悲魔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定慧俱劣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阿难！彼善男子，当在此中，得大光耀，其心发明，内抑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过分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见色阴消，急于开悟，用心太过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忽于其处，发无穷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悲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宿有悲种现前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如是乃至，观见蚊虻，犹如赤子，心生怜愍，不觉流泪。此名功用抑摧过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越。悟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则无咎，非为圣证；觉了不迷，久自销歇。若作圣解，则有悲魔，入其心腑，见人则悲，啼泣无限，失于正受 ，当从沦坠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 smtClean="0">
                <a:latin typeface="+mn-ea"/>
              </a:rPr>
              <a:t>按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b="1" dirty="0" smtClean="0">
                <a:latin typeface="+mn-ea"/>
              </a:rPr>
              <a:t>每见人于诵经、礼佛之际，忽然嚎哭难禁，此皆于粗想脱落之际，宿植悲种被激发现前，有似如此。若执实而不能觑破，久则着魔。</a:t>
            </a:r>
            <a:endParaRPr lang="en-US" altLang="zh-CN" b="1" dirty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758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蕅益云：</a:t>
            </a:r>
            <a:r>
              <a:rPr lang="zh-CN" altLang="zh-CN" dirty="0" smtClean="0">
                <a:solidFill>
                  <a:srgbClr val="FF0000"/>
                </a:solidFill>
              </a:rPr>
              <a:t>由</a:t>
            </a:r>
            <a:r>
              <a:rPr lang="zh-CN" altLang="zh-CN" dirty="0">
                <a:solidFill>
                  <a:srgbClr val="FF0000"/>
                </a:solidFill>
              </a:rPr>
              <a:t>观行力，破色阴境，故能得大光耀。由其受阴未破，故发种种诸受境界。盖受有五种：一苦，二乐，三忧，四喜，五舍。今之悲心，乃缘众生</a:t>
            </a:r>
            <a:r>
              <a:rPr lang="zh-CN" altLang="zh-CN" dirty="0">
                <a:solidFill>
                  <a:srgbClr val="0000FF"/>
                </a:solidFill>
              </a:rPr>
              <a:t>苦受</a:t>
            </a:r>
            <a:r>
              <a:rPr lang="zh-CN" altLang="zh-CN" dirty="0">
                <a:solidFill>
                  <a:srgbClr val="FF0000"/>
                </a:solidFill>
              </a:rPr>
              <a:t>而发也。虽似大悲，实依受阴，只因内抑过分而发，岂入圣阶！所贵觉了不迷，庶不招魔成失耳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 憨山云：以前</a:t>
            </a:r>
            <a:r>
              <a:rPr lang="zh-CN" altLang="en-US" dirty="0"/>
              <a:t>观</a:t>
            </a:r>
            <a:r>
              <a:rPr lang="zh-CN" altLang="en-US" dirty="0" smtClean="0"/>
              <a:t>心，研</a:t>
            </a:r>
            <a:r>
              <a:rPr lang="zh-CN" altLang="en-US" dirty="0"/>
              <a:t>消色阴</a:t>
            </a:r>
            <a:r>
              <a:rPr lang="zh-CN" altLang="en-US" dirty="0" smtClean="0"/>
              <a:t>故，其</a:t>
            </a:r>
            <a:r>
              <a:rPr lang="zh-CN" altLang="en-US" dirty="0"/>
              <a:t>心发明。以见色</a:t>
            </a:r>
            <a:r>
              <a:rPr lang="zh-CN" altLang="en-US" dirty="0" smtClean="0"/>
              <a:t>消，而</a:t>
            </a:r>
            <a:r>
              <a:rPr lang="zh-CN" altLang="en-US" dirty="0"/>
              <a:t>用心太</a:t>
            </a:r>
            <a:r>
              <a:rPr lang="zh-CN" altLang="en-US" dirty="0" smtClean="0"/>
              <a:t>急，内</a:t>
            </a:r>
            <a:r>
              <a:rPr lang="zh-CN" altLang="en-US" dirty="0"/>
              <a:t>抑</a:t>
            </a:r>
            <a:r>
              <a:rPr lang="zh-CN" altLang="en-US" dirty="0" smtClean="0"/>
              <a:t>过分，故</a:t>
            </a:r>
            <a:r>
              <a:rPr lang="zh-CN" altLang="en-US" dirty="0"/>
              <a:t>发无穷悲。此乃宿有悲</a:t>
            </a:r>
            <a:r>
              <a:rPr lang="zh-CN" altLang="en-US" dirty="0" smtClean="0"/>
              <a:t>种，今</a:t>
            </a:r>
            <a:r>
              <a:rPr lang="zh-CN" altLang="en-US" dirty="0"/>
              <a:t>被观力激发。故见蚊</a:t>
            </a:r>
            <a:r>
              <a:rPr lang="zh-CN" altLang="en-US" dirty="0" smtClean="0"/>
              <a:t>蚋，犹如</a:t>
            </a:r>
            <a:r>
              <a:rPr lang="zh-CN" altLang="en-US" dirty="0"/>
              <a:t>赤子。此乃功用抑摧太</a:t>
            </a:r>
            <a:r>
              <a:rPr lang="zh-CN" altLang="en-US" dirty="0" smtClean="0"/>
              <a:t>过，非</a:t>
            </a:r>
            <a:r>
              <a:rPr lang="zh-CN" altLang="en-US" dirty="0"/>
              <a:t>圣证也。不悟其</a:t>
            </a:r>
            <a:r>
              <a:rPr lang="zh-CN" altLang="en-US" dirty="0" smtClean="0"/>
              <a:t>非，则</a:t>
            </a:r>
            <a:r>
              <a:rPr lang="zh-CN" altLang="en-US" dirty="0"/>
              <a:t>有悲魔入心失正受矣。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87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48072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>
                <a:latin typeface="+mn-ea"/>
              </a:rPr>
              <a:t>   </a:t>
            </a:r>
            <a:r>
              <a:rPr lang="en-US" altLang="zh-CN" dirty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长</a:t>
            </a:r>
            <a:r>
              <a:rPr lang="zh-CN" altLang="en-US" dirty="0">
                <a:latin typeface="+mn-ea"/>
              </a:rPr>
              <a:t>水云：奢摩他中，定光发现，狂慧既起，内抑太过，忧悲种子在藏识者，忽焉现起。凡见生类，皆如自己所生赤子</a:t>
            </a:r>
            <a:r>
              <a:rPr lang="zh-CN" altLang="en-US" dirty="0" smtClean="0">
                <a:latin typeface="+mn-ea"/>
              </a:rPr>
              <a:t>。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zh-CN" dirty="0" smtClean="0">
                <a:latin typeface="+mn-ea"/>
              </a:rPr>
              <a:t>心</a:t>
            </a:r>
            <a:r>
              <a:rPr lang="zh-CN" altLang="zh-CN" dirty="0">
                <a:latin typeface="+mn-ea"/>
              </a:rPr>
              <a:t>光忽现，内抑太过，忧悲种发，非为圣证，取即引魔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***当</a:t>
            </a:r>
            <a:r>
              <a:rPr lang="zh-CN" altLang="en-US" dirty="0">
                <a:latin typeface="+mn-ea"/>
              </a:rPr>
              <a:t>在此色阴已尽，受阴未破之定境中，得到大光耀。其心中发明，自心即同于佛心，一切众生，亦皆具有这般光明妙理，与佛无异，却枉受轮回之苦，内心中克责压抑自己，何不早发起度脱众生之心，内抑过分，以致失于正受，忽于有众生之处，发起无穷的相似同体大悲心，如是乃至于观见蚊虻，亦犹如父母观于赤子，心生怜愍，不觉流泪。此为用功抑责自己过分所显的现象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047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5527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）感激生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勇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迷于乐受，慢种现行，感狂魔，慧过于定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阿难，又彼定中诸善男子，见色阴销，受阴明白，胜相现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住在虚明境界中，多有轻安胜相出现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感激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过分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欢喜激动无比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忽于其中生无限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勇。其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心猛利，志齐诸佛，谓三僧祇一念能越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名功用陵率过越。悟则无咎，非为圣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证；觉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了不迷，久自销歇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（长水：色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尽受现，定之胜相也。先未曾得，今既获得，遂生感激。感激太过，勇志便发，谓言三祇一念能越，我齐诸佛，更无如者。凌，谓蔑他。率，谓自强。由见胜相，因兹感激，遂有此生。斯则无始我慢种子被激而生，悟则无咎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作圣解，则有狂魔入其心腑，见人则夸，我慢无比，其心乃至上不见佛，下不见人，失于正受，当从沦坠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中见色阴消，则受阴明白，见此胜相，遂感激心生。若感激过分，则於定中生大勇猛志齐诸佛，自谓三祗一念能超。此名功用陵率过越。陵谓陵蔑，率谓自强。非圣证也。不悟其非，则狂魔入心，生大我慢）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04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480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蕅益云：于</a:t>
            </a:r>
            <a:r>
              <a:rPr lang="zh-CN" altLang="en-US" dirty="0"/>
              <a:t>观行定中，剥去一层色碍境界，露出一种虚明境界，故感激过分而生于勇。此缘自心乐受而发也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憨山云：定</a:t>
            </a:r>
            <a:r>
              <a:rPr lang="zh-CN" altLang="en-US" dirty="0"/>
              <a:t>中见色阴</a:t>
            </a:r>
            <a:r>
              <a:rPr lang="zh-CN" altLang="en-US" dirty="0" smtClean="0"/>
              <a:t>消，则</a:t>
            </a:r>
            <a:r>
              <a:rPr lang="zh-CN" altLang="en-US" dirty="0"/>
              <a:t>受阴</a:t>
            </a:r>
            <a:r>
              <a:rPr lang="zh-CN" altLang="en-US" dirty="0" smtClean="0"/>
              <a:t>明白，见</a:t>
            </a:r>
            <a:r>
              <a:rPr lang="zh-CN" altLang="en-US" dirty="0"/>
              <a:t>此胜</a:t>
            </a:r>
            <a:r>
              <a:rPr lang="zh-CN" altLang="en-US" dirty="0" smtClean="0"/>
              <a:t>相，遂</a:t>
            </a:r>
            <a:r>
              <a:rPr lang="zh-CN" altLang="en-US" dirty="0"/>
              <a:t>感激心生。若感激</a:t>
            </a:r>
            <a:r>
              <a:rPr lang="zh-CN" altLang="en-US" dirty="0" smtClean="0"/>
              <a:t>过分，则</a:t>
            </a:r>
            <a:r>
              <a:rPr lang="zh-CN" altLang="en-US" dirty="0"/>
              <a:t>於定中生大勇猛志齐诸</a:t>
            </a:r>
            <a:r>
              <a:rPr lang="zh-CN" altLang="en-US" dirty="0" smtClean="0"/>
              <a:t>佛，自</a:t>
            </a:r>
            <a:r>
              <a:rPr lang="zh-CN" altLang="en-US" dirty="0"/>
              <a:t>谓三祗一念能</a:t>
            </a:r>
            <a:r>
              <a:rPr lang="zh-CN" altLang="en-US" dirty="0" smtClean="0"/>
              <a:t>超。此</a:t>
            </a:r>
            <a:r>
              <a:rPr lang="zh-CN" altLang="en-US" dirty="0"/>
              <a:t>名功用陵率过越。陵谓陵</a:t>
            </a:r>
            <a:r>
              <a:rPr lang="zh-CN" altLang="en-US" dirty="0" smtClean="0"/>
              <a:t>蔑，率</a:t>
            </a:r>
            <a:r>
              <a:rPr lang="zh-CN" altLang="en-US" dirty="0"/>
              <a:t>谓自强。非圣证也。不悟其</a:t>
            </a:r>
            <a:r>
              <a:rPr lang="zh-CN" altLang="en-US" dirty="0" smtClean="0"/>
              <a:t>非，则</a:t>
            </a:r>
            <a:r>
              <a:rPr lang="zh-CN" altLang="en-US" dirty="0"/>
              <a:t>狂魔入</a:t>
            </a:r>
            <a:r>
              <a:rPr lang="zh-CN" altLang="en-US" dirty="0" smtClean="0"/>
              <a:t>心，生</a:t>
            </a:r>
            <a:r>
              <a:rPr lang="zh-CN" altLang="en-US" dirty="0"/>
              <a:t>大我慢。</a:t>
            </a:r>
          </a:p>
        </p:txBody>
      </p:sp>
    </p:spTree>
    <p:extLst>
      <p:ext uri="{BB962C8B-B14F-4D97-AF65-F5344CB8AC3E}">
        <p14:creationId xmlns:p14="http://schemas.microsoft.com/office/powerpoint/2010/main" val="423430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长</a:t>
            </a:r>
            <a:r>
              <a:rPr lang="zh-CN" altLang="en-US" dirty="0">
                <a:latin typeface="+mn-ea"/>
              </a:rPr>
              <a:t>水云：色尽受现，定之胜相也。先未曾得，今既获得，遂生感激。感激太过，勇志便发，谓言三祇一念能越，我齐诸佛，更无如者</a:t>
            </a:r>
            <a:r>
              <a:rPr lang="zh-CN" altLang="en-US" dirty="0" smtClean="0">
                <a:latin typeface="+mn-ea"/>
              </a:rPr>
              <a:t>。</a:t>
            </a:r>
            <a:r>
              <a:rPr lang="zh-CN" altLang="zh-CN" dirty="0"/>
              <a:t>凌，谓蔑他。率，谓自强。由见胜相，因兹感激，遂有此生。斯则</a:t>
            </a:r>
            <a:r>
              <a:rPr lang="zh-CN" altLang="zh-CN" dirty="0">
                <a:solidFill>
                  <a:srgbClr val="FF0000"/>
                </a:solidFill>
              </a:rPr>
              <a:t>无始我慢种子被激而生</a:t>
            </a:r>
            <a:r>
              <a:rPr lang="zh-CN" altLang="zh-CN" dirty="0"/>
              <a:t>，悟则无咎</a:t>
            </a:r>
            <a:r>
              <a:rPr lang="zh-CN" altLang="zh-CN" dirty="0" smtClean="0"/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***彼</a:t>
            </a:r>
            <a:r>
              <a:rPr lang="zh-CN" altLang="en-US" dirty="0">
                <a:latin typeface="+mn-ea"/>
              </a:rPr>
              <a:t>禅定中之诸善男子，见色阴已经消亡，受阴虚明的境界，明白显露，见诸佛心，如明镜现像，心佛同体之胜相得以现前，便一时感激过分，忽然于其过分感激的心中，生出无限的勇气，其心意非常猛利，志齐诸佛，以为诸佛三大阿僧祇劫艰苦修行方能成道，我今一念不生，即如如佛，一生便能超越三祇修证。这名为有功用之心，陵跨佛乘，轻率自大，过分越理所致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23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）定偏沉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忆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迷于舍受，落入枯寂，感忆魔，定过于慧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/>
              <a:t> 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彼定中诸善男子，见色阴销，受阴明白，前无新证，归失故居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（受阴未破，故前无新证。色阴既销，故归失故居）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智力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衰微，入中隳地，迥无所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见，心中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忽然生大枯渴，于一切时沈忆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不散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（沉溺于枯寂之静境，忆念执着于沉寂之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境。蕅益：受阴未破，故前无新证。色阴既销，故归失故居。此缘自心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舍受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而生枯渴也，病在定过于慧，所以沈忆悬心）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将此以为勤精进相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名修心无慧自失，悟则无咎，非为圣证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。若作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圣解，则有忆魔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（忆持静境不失，命终之后，滞魄不生，年久而成魔）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入其心腑，旦夕撮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心，悬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在一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处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（于一切时，执守于静境）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失于正受，当从沦坠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095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26469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蕅益云：受</a:t>
            </a:r>
            <a:r>
              <a:rPr lang="zh-CN" altLang="en-US" dirty="0"/>
              <a:t>阴未破，故前无新证。色阴既销，故归失故居</a:t>
            </a:r>
            <a:r>
              <a:rPr lang="zh-CN" altLang="en-US" dirty="0" smtClean="0"/>
              <a:t>。此</a:t>
            </a:r>
            <a:r>
              <a:rPr lang="zh-CN" altLang="en-US" dirty="0"/>
              <a:t>缘自心</a:t>
            </a:r>
            <a:r>
              <a:rPr lang="zh-CN" altLang="en-US" dirty="0">
                <a:solidFill>
                  <a:srgbClr val="0000FF"/>
                </a:solidFill>
              </a:rPr>
              <a:t>舍受</a:t>
            </a:r>
            <a:r>
              <a:rPr lang="zh-CN" altLang="en-US" dirty="0"/>
              <a:t>而生枯渴也，病在定过于慧，所以沈忆悬心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憨山云：受</a:t>
            </a:r>
            <a:r>
              <a:rPr lang="zh-CN" altLang="en-US" dirty="0"/>
              <a:t>阴未</a:t>
            </a:r>
            <a:r>
              <a:rPr lang="zh-CN" altLang="en-US" dirty="0" smtClean="0"/>
              <a:t>尽，故</a:t>
            </a:r>
            <a:r>
              <a:rPr lang="zh-CN" altLang="en-US" dirty="0"/>
              <a:t>无新证。色阴已</a:t>
            </a:r>
            <a:r>
              <a:rPr lang="zh-CN" altLang="en-US" dirty="0" smtClean="0"/>
              <a:t>尽，故</a:t>
            </a:r>
            <a:r>
              <a:rPr lang="zh-CN" altLang="en-US" dirty="0"/>
              <a:t>归失故居。当进退两难</a:t>
            </a:r>
            <a:r>
              <a:rPr lang="zh-CN" altLang="en-US" dirty="0" smtClean="0"/>
              <a:t>之间，智力衰微，中道</a:t>
            </a:r>
            <a:r>
              <a:rPr lang="zh-CN" altLang="en-US" dirty="0"/>
              <a:t>隳</a:t>
            </a:r>
            <a:r>
              <a:rPr lang="zh-CN" altLang="en-US" dirty="0" smtClean="0"/>
              <a:t>颓，心</a:t>
            </a:r>
            <a:r>
              <a:rPr lang="zh-CN" altLang="en-US" dirty="0"/>
              <a:t>无所</a:t>
            </a:r>
            <a:r>
              <a:rPr lang="zh-CN" altLang="en-US" dirty="0" smtClean="0"/>
              <a:t>措，故</a:t>
            </a:r>
            <a:r>
              <a:rPr lang="zh-CN" altLang="en-US" dirty="0"/>
              <a:t>生大枯</a:t>
            </a:r>
            <a:r>
              <a:rPr lang="zh-CN" altLang="en-US" dirty="0" smtClean="0"/>
              <a:t>渴，则</a:t>
            </a:r>
            <a:r>
              <a:rPr lang="zh-CN" altLang="en-US" dirty="0"/>
              <a:t>以沈忆为精进相。此名无慧自</a:t>
            </a:r>
            <a:r>
              <a:rPr lang="zh-CN" altLang="en-US" dirty="0" smtClean="0"/>
              <a:t>失，非</a:t>
            </a:r>
            <a:r>
              <a:rPr lang="zh-CN" altLang="en-US" dirty="0"/>
              <a:t>圣证也。不悟其</a:t>
            </a:r>
            <a:r>
              <a:rPr lang="zh-CN" altLang="en-US" dirty="0" smtClean="0"/>
              <a:t>非，则</a:t>
            </a:r>
            <a:r>
              <a:rPr lang="zh-CN" altLang="en-US" dirty="0"/>
              <a:t>忆魔入</a:t>
            </a:r>
            <a:r>
              <a:rPr lang="zh-CN" altLang="en-US" dirty="0" smtClean="0"/>
              <a:t>心，心</a:t>
            </a:r>
            <a:r>
              <a:rPr lang="zh-CN" altLang="en-US" dirty="0"/>
              <a:t>如悬</a:t>
            </a:r>
            <a:r>
              <a:rPr lang="zh-CN" altLang="en-US" dirty="0" smtClean="0"/>
              <a:t>撮，失</a:t>
            </a:r>
            <a:r>
              <a:rPr lang="zh-CN" altLang="en-US" dirty="0"/>
              <a:t>正受矣。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685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●阿难因闻请益，更断余疑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一、阿难因闻致疑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（一）问阴本妄想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（二）问并销次第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（三）问诣何为界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二、如来正答释疑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（一）正答所问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、广答阴本妄想（五阴生因）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、超答诣何为界（五阴修断，五阴边际）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、追答并销次第（灭除次第）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（二）结劝传示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34858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彼禅定中之诸善男子，见色阴已消，受阴虚明的境界，明白显露，于自心中见诸佛心。当此之际，因观察力弱，向前进步而不能照破受阴，无有新证之境；向后退归，则色阴已尽，又失故居之所。由于定强慧弱，智力衰微，入于色受之中间，进退二念俱隳的两难境地，迥然一无所见，心中忽然生大枯渴，如久旱望雨饥渴待饮一般，于一切时中，沉静其心，执着于枯寂之境，将此以为即是勤精进相，浑然忘记本修之三摩地。</a:t>
            </a: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忆魔者，为外道修行，得少为足，忆持静境不失，命终之后，滞魄不生，年久而成魔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长</a:t>
            </a:r>
            <a:r>
              <a:rPr lang="zh-CN" altLang="en-US" dirty="0">
                <a:latin typeface="+mn-ea"/>
              </a:rPr>
              <a:t>水云：受阴未空，前无新证；色阴已尽，归失故居。前后失准，堕在两楹，无所依倚，名中堕地。既于此处，心无所措，遂生沈忆，以此名攸，认为精进。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195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）慧偏成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狂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迷于喜受，知见狂发，感易知足魔，慧过于定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又彼定中诸善男子，见色阴销，受阴明白，慧力过定，失于猛利，以诸胜性，怀于心中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（以闻所见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心佛一如等胜性之法，恒常怀纳于心中）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，自心已疑是卢舍那，得少为足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名用心忘失恒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审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被虚明之受所控制，失去觉照，狂慧生起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溺于知见。悟则无咎，非为圣证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作圣解，则有下劣易知足魔入其心腑，见人自言我得无上第一义谛，失于正受，当从沦坠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（憨山：慧力过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定，失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於猛利也。以发胜性，自心疑己是卢舍那。妄以为足，更不前进。此名用心定少慧多，故失恒审，溺於知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见，非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圣证也。不悟其非，则有下劣易知足魔，入其心腑，自言已得第一义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谛）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6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336704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800" dirty="0" smtClean="0">
                <a:latin typeface="+mn-ea"/>
              </a:rPr>
              <a:t>【</a:t>
            </a:r>
            <a:r>
              <a:rPr lang="zh-CN" altLang="en-US" sz="3800" dirty="0">
                <a:latin typeface="+mn-ea"/>
              </a:rPr>
              <a:t>按</a:t>
            </a:r>
            <a:r>
              <a:rPr lang="en-US" altLang="zh-CN" sz="3800" dirty="0">
                <a:latin typeface="+mn-ea"/>
              </a:rPr>
              <a:t>】</a:t>
            </a:r>
            <a:r>
              <a:rPr lang="zh-CN" altLang="en-US" sz="3800" dirty="0">
                <a:latin typeface="+mn-ea"/>
              </a:rPr>
              <a:t>蕅益云：此缘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喜受</a:t>
            </a:r>
            <a:r>
              <a:rPr lang="zh-CN" altLang="en-US" sz="3800" dirty="0">
                <a:latin typeface="+mn-ea"/>
              </a:rPr>
              <a:t>而生胜性也，病在慧过于定，所以忘失恒审</a:t>
            </a:r>
            <a:r>
              <a:rPr lang="zh-CN" altLang="en-US" sz="3800" dirty="0" smtClean="0">
                <a:latin typeface="+mn-ea"/>
              </a:rPr>
              <a:t>。</a:t>
            </a:r>
            <a:endParaRPr lang="en-US" altLang="zh-CN" sz="3800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sz="3800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800" dirty="0">
                <a:latin typeface="+mn-ea"/>
              </a:rPr>
              <a:t>    </a:t>
            </a:r>
            <a:r>
              <a:rPr lang="zh-CN" altLang="en-US" sz="3800" dirty="0">
                <a:latin typeface="+mn-ea"/>
              </a:rPr>
              <a:t>长水云：失于猛利者，过在慧之猛利也。心怀胜性，疑是舍那，更不求进，得少为足</a:t>
            </a:r>
            <a:r>
              <a:rPr lang="zh-CN" altLang="en-US" sz="3800" dirty="0" smtClean="0">
                <a:latin typeface="+mn-ea"/>
              </a:rPr>
              <a:t>。</a:t>
            </a:r>
            <a:endParaRPr lang="en-US" altLang="zh-CN" sz="3800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sz="3800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800" dirty="0" smtClean="0">
                <a:latin typeface="+mn-ea"/>
              </a:rPr>
              <a:t>    憨山云：慧</a:t>
            </a:r>
            <a:r>
              <a:rPr lang="zh-CN" altLang="en-US" sz="3800" dirty="0">
                <a:latin typeface="+mn-ea"/>
              </a:rPr>
              <a:t>力过定失於猛利也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。以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发胜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性，自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心疑己是卢舍那。妄以为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足，更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不前进。此名用心定少慧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多，故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失恒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审，溺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於知见。非圣证也。不悟其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非，则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有下劣易知足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魔，入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其心</a:t>
            </a:r>
            <a:r>
              <a:rPr lang="zh-CN" altLang="en-US" sz="3800" dirty="0" smtClean="0">
                <a:solidFill>
                  <a:srgbClr val="FF0000"/>
                </a:solidFill>
                <a:latin typeface="+mn-ea"/>
              </a:rPr>
              <a:t>腑，自</a:t>
            </a:r>
            <a:r>
              <a:rPr lang="zh-CN" altLang="en-US" sz="3800" dirty="0">
                <a:solidFill>
                  <a:srgbClr val="FF0000"/>
                </a:solidFill>
                <a:latin typeface="+mn-ea"/>
              </a:rPr>
              <a:t>言已得第一义谛。</a:t>
            </a:r>
            <a:r>
              <a:rPr lang="zh-CN" altLang="en-US" sz="3800" dirty="0">
                <a:latin typeface="+mn-ea"/>
              </a:rPr>
              <a:t>故参禅须要定慧</a:t>
            </a:r>
            <a:r>
              <a:rPr lang="zh-CN" altLang="en-US" sz="3800" dirty="0" smtClean="0">
                <a:latin typeface="+mn-ea"/>
              </a:rPr>
              <a:t>均等，乃</a:t>
            </a:r>
            <a:r>
              <a:rPr lang="zh-CN" altLang="en-US" sz="3800" dirty="0">
                <a:latin typeface="+mn-ea"/>
              </a:rPr>
              <a:t>善用其心</a:t>
            </a:r>
            <a:r>
              <a:rPr lang="zh-CN" altLang="en-US" sz="3800" dirty="0" smtClean="0">
                <a:latin typeface="+mn-ea"/>
              </a:rPr>
              <a:t>。</a:t>
            </a:r>
            <a:r>
              <a:rPr lang="en-US" altLang="zh-CN" dirty="0" smtClean="0">
                <a:latin typeface="+mn-ea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264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39604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彼</a:t>
            </a:r>
            <a:r>
              <a:rPr lang="zh-CN" altLang="en-US" dirty="0">
                <a:latin typeface="+mn-ea"/>
              </a:rPr>
              <a:t>禅定中之诸善男子，见色阴消亡，受阴虚明的境界，明白显露，慧力过于定力，过失在于观智过于猛利，以诸定中所见心佛一如等胜性之法，恒常怀纳于心中，自心中已经暗</a:t>
            </a:r>
            <a:r>
              <a:rPr lang="zh-CN" altLang="en-US" dirty="0" smtClean="0">
                <a:latin typeface="+mn-ea"/>
              </a:rPr>
              <a:t>疑自身</a:t>
            </a:r>
            <a:r>
              <a:rPr lang="zh-CN" altLang="en-US" dirty="0">
                <a:latin typeface="+mn-ea"/>
              </a:rPr>
              <a:t>本来就是卢舍那佛，即以得少而为满足。这名为用心过猛，定力微弱，亡失恒常审察自己之分位，没溺于自己已经成佛的虚妄知见中，而成狂慧。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600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）失守生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迷于忧受，忧愁种子现行，感忧愁魔，定慧俱劣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彼定中诸善男子，见色阴销，受阴明白，新证未获，故心已亡。历览二际，自生艰险，于心忽然生无尽忧，如坐铁床，如饮毒药，心不欲活，常求于人令害其命，早取解脱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（蕅益：新证未获，亦指受阴未破。故心已亡，亦指色阴先销。此缘忧受而求自害，定慧俱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劣）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名修心失于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方便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没有圆顿信解，又有方便智慧，不能走出二难之境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则无咎，非为圣证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作圣解，则有一分常忧愁魔入其心腑，手执刀剑，自割其肉，欣其舍寿，或常忧愁，走入山林，不耐见人，失于正受，当从沦坠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039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43204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彼</a:t>
            </a:r>
            <a:r>
              <a:rPr lang="zh-CN" altLang="en-US" dirty="0">
                <a:latin typeface="+mn-ea"/>
              </a:rPr>
              <a:t>禅定中之诸善男子，见色阴消亡，受阴虚明的境界，明白显露，新证之境界尚未获得，故心所居之境已然消亡，历览前后二边之际，茫茫无寄，无所适从，油然自生前途艰险之感，于其心中忽然有无尽的忧愁焦虑，眠则如坐铁床，食则如饮毒药，心不欲活，以致常求于人，令人害死他的生命，希望早日取得解脱。此为修行人失于智慧观照之方便，恐惧过度所致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38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6693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长水云：“二际”者，未证、已亡之二也。定无方便，安忍其心，遂成忧恼，不耐活命也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蕅益云：新证未获，亦指受阴未破。故心已亡，亦指色阴先销。此缘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忧受</a:t>
            </a:r>
            <a:r>
              <a:rPr lang="zh-CN" altLang="en-US" dirty="0">
                <a:latin typeface="+mn-ea"/>
              </a:rPr>
              <a:t>而求自害，定慧俱劣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憨山云：</a:t>
            </a:r>
            <a:r>
              <a:rPr lang="zh-CN" altLang="zh-CN" dirty="0" smtClean="0">
                <a:latin typeface="+mn-ea"/>
              </a:rPr>
              <a:t>当</a:t>
            </a:r>
            <a:r>
              <a:rPr lang="zh-CN" altLang="zh-CN" dirty="0">
                <a:latin typeface="+mn-ea"/>
              </a:rPr>
              <a:t>色消受</a:t>
            </a:r>
            <a:r>
              <a:rPr lang="zh-CN" altLang="zh-CN" dirty="0" smtClean="0">
                <a:latin typeface="+mn-ea"/>
              </a:rPr>
              <a:t>明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二</a:t>
            </a:r>
            <a:r>
              <a:rPr lang="zh-CN" altLang="zh-CN" dirty="0">
                <a:latin typeface="+mn-ea"/>
              </a:rPr>
              <a:t>际</a:t>
            </a:r>
            <a:r>
              <a:rPr lang="zh-CN" altLang="zh-CN" dirty="0" smtClean="0">
                <a:latin typeface="+mn-ea"/>
              </a:rPr>
              <a:t>之间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已</a:t>
            </a:r>
            <a:r>
              <a:rPr lang="zh-CN" altLang="zh-CN" dirty="0">
                <a:latin typeface="+mn-ea"/>
              </a:rPr>
              <a:t>先前</a:t>
            </a:r>
            <a:r>
              <a:rPr lang="zh-CN" altLang="zh-CN" dirty="0" smtClean="0">
                <a:latin typeface="+mn-ea"/>
              </a:rPr>
              <a:t>心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未</a:t>
            </a:r>
            <a:r>
              <a:rPr lang="zh-CN" altLang="zh-CN" dirty="0">
                <a:latin typeface="+mn-ea"/>
              </a:rPr>
              <a:t>获新</a:t>
            </a:r>
            <a:r>
              <a:rPr lang="zh-CN" altLang="zh-CN" dirty="0" smtClean="0">
                <a:latin typeface="+mn-ea"/>
              </a:rPr>
              <a:t>证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如</a:t>
            </a:r>
            <a:r>
              <a:rPr lang="zh-CN" altLang="zh-CN" dirty="0">
                <a:latin typeface="+mn-ea"/>
              </a:rPr>
              <a:t>履</a:t>
            </a:r>
            <a:r>
              <a:rPr lang="zh-CN" altLang="zh-CN" dirty="0" smtClean="0">
                <a:latin typeface="+mn-ea"/>
              </a:rPr>
              <a:t>悬岩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自</a:t>
            </a:r>
            <a:r>
              <a:rPr lang="zh-CN" altLang="zh-CN" dirty="0">
                <a:latin typeface="+mn-ea"/>
              </a:rPr>
              <a:t>生</a:t>
            </a:r>
            <a:r>
              <a:rPr lang="zh-CN" altLang="zh-CN" dirty="0" smtClean="0">
                <a:latin typeface="+mn-ea"/>
              </a:rPr>
              <a:t>艰险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忧愁</a:t>
            </a:r>
            <a:r>
              <a:rPr lang="zh-CN" altLang="zh-CN" dirty="0">
                <a:latin typeface="+mn-ea"/>
              </a:rPr>
              <a:t>种子被定</a:t>
            </a:r>
            <a:r>
              <a:rPr lang="zh-CN" altLang="zh-CN" dirty="0" smtClean="0">
                <a:latin typeface="+mn-ea"/>
              </a:rPr>
              <a:t>激发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忽</a:t>
            </a:r>
            <a:r>
              <a:rPr lang="zh-CN" altLang="zh-CN" dirty="0">
                <a:latin typeface="+mn-ea"/>
              </a:rPr>
              <a:t>生忧</a:t>
            </a:r>
            <a:r>
              <a:rPr lang="zh-CN" altLang="zh-CN" dirty="0" smtClean="0">
                <a:latin typeface="+mn-ea"/>
              </a:rPr>
              <a:t>恼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欲</a:t>
            </a:r>
            <a:r>
              <a:rPr lang="zh-CN" altLang="zh-CN" dirty="0">
                <a:latin typeface="+mn-ea"/>
              </a:rPr>
              <a:t>早解脱。此名修行失於</a:t>
            </a:r>
            <a:r>
              <a:rPr lang="zh-CN" altLang="zh-CN" dirty="0" smtClean="0">
                <a:latin typeface="+mn-ea"/>
              </a:rPr>
              <a:t>方便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非</a:t>
            </a:r>
            <a:r>
              <a:rPr lang="zh-CN" altLang="zh-CN" dirty="0">
                <a:latin typeface="+mn-ea"/>
              </a:rPr>
              <a:t>圣证也。不悟其</a:t>
            </a:r>
            <a:r>
              <a:rPr lang="zh-CN" altLang="zh-CN" dirty="0" smtClean="0">
                <a:latin typeface="+mn-ea"/>
              </a:rPr>
              <a:t>非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则</a:t>
            </a:r>
            <a:r>
              <a:rPr lang="zh-CN" altLang="zh-CN" dirty="0">
                <a:latin typeface="+mn-ea"/>
              </a:rPr>
              <a:t>有常忧愁</a:t>
            </a:r>
            <a:r>
              <a:rPr lang="zh-CN" altLang="zh-CN" dirty="0" smtClean="0">
                <a:latin typeface="+mn-ea"/>
              </a:rPr>
              <a:t>魔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入</a:t>
            </a:r>
            <a:r>
              <a:rPr lang="zh-CN" altLang="zh-CN" dirty="0">
                <a:latin typeface="+mn-ea"/>
              </a:rPr>
              <a:t>其心</a:t>
            </a:r>
            <a:r>
              <a:rPr lang="zh-CN" altLang="zh-CN" dirty="0" smtClean="0">
                <a:latin typeface="+mn-ea"/>
              </a:rPr>
              <a:t>腑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失</a:t>
            </a:r>
            <a:r>
              <a:rPr lang="zh-CN" altLang="zh-CN" dirty="0">
                <a:latin typeface="+mn-ea"/>
              </a:rPr>
              <a:t>正受矣</a:t>
            </a:r>
            <a:r>
              <a:rPr lang="zh-CN" altLang="zh-CN" dirty="0" smtClean="0">
                <a:latin typeface="+mn-ea"/>
              </a:rPr>
              <a:t>。</a:t>
            </a:r>
            <a:r>
              <a:rPr lang="zh-CN" altLang="en-US" dirty="0" smtClean="0">
                <a:latin typeface="+mn-ea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93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）轻安生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喜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迷于轻安喜受，掉举种现行，感欢喜魔，定过于慧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又彼定中诸善男子，见色阴销，受阴明白，处清净中，心安隐后，忽然自有无限喜生，心中欢悦，不能自止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名轻安无慧自禁。悟则无咎，非为圣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作圣解，则有一分好喜乐魔入其心腑，见人则笑，于衢路傍，自歌自舞，自谓已得无碍解脱，失于正受，当从沦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（憨山：定力研穷，色消受明，故身心安隐，忽生欢喜，自不能止。此名轻安，无慧自持，非圣证也。不悟其非，则喜乐魔入其心腑。此慧少定多，不均之过也）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39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9"/>
            <a:ext cx="9144000" cy="3456384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彼</a:t>
            </a:r>
            <a:r>
              <a:rPr lang="zh-CN" altLang="en-US" dirty="0">
                <a:latin typeface="+mn-ea"/>
              </a:rPr>
              <a:t>禅定中之诸善男子，见色阴消亡，受阴虚明的境界，明白显露，处于清净境界中，内心宁谧</a:t>
            </a:r>
            <a:r>
              <a:rPr lang="en-US" altLang="zh-CN" dirty="0">
                <a:latin typeface="+mn-ea"/>
              </a:rPr>
              <a:t>(</a:t>
            </a:r>
            <a:r>
              <a:rPr lang="en-US" altLang="zh-CN" dirty="0" err="1">
                <a:latin typeface="+mn-ea"/>
              </a:rPr>
              <a:t>mì</a:t>
            </a:r>
            <a:r>
              <a:rPr lang="en-US" altLang="zh-CN" dirty="0">
                <a:latin typeface="+mn-ea"/>
              </a:rPr>
              <a:t>)</a:t>
            </a:r>
            <a:r>
              <a:rPr lang="zh-CN" altLang="en-US" dirty="0">
                <a:latin typeface="+mn-ea"/>
              </a:rPr>
              <a:t>，心得安隐之后，忽然会有无限的欢喜之心生起，认为已经得大自在，心中的欢悦，无法抑止。这名为定心成就，暂发轻安之相，因无智慧观照，不能自禁其心。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45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67328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长水云：轻安是禅支，虽因定生，须慧觉察。忽然过分，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掉举种生</a:t>
            </a:r>
            <a:r>
              <a:rPr lang="zh-CN" altLang="en-US" dirty="0">
                <a:latin typeface="+mn-ea"/>
              </a:rPr>
              <a:t>，好喜乐魔因兹得便。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蕅益云：此缘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轻安而生喜受</a:t>
            </a:r>
            <a:r>
              <a:rPr lang="zh-CN" altLang="en-US" dirty="0">
                <a:latin typeface="+mn-ea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亦是定过于慧</a:t>
            </a:r>
            <a:r>
              <a:rPr lang="zh-CN" altLang="en-US" dirty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憨山云：定</a:t>
            </a:r>
            <a:r>
              <a:rPr lang="zh-CN" altLang="en-US" dirty="0">
                <a:latin typeface="+mn-ea"/>
              </a:rPr>
              <a:t>力研</a:t>
            </a:r>
            <a:r>
              <a:rPr lang="zh-CN" altLang="en-US" dirty="0" smtClean="0">
                <a:latin typeface="+mn-ea"/>
              </a:rPr>
              <a:t>穷，色</a:t>
            </a:r>
            <a:r>
              <a:rPr lang="zh-CN" altLang="en-US" dirty="0">
                <a:latin typeface="+mn-ea"/>
              </a:rPr>
              <a:t>消受</a:t>
            </a:r>
            <a:r>
              <a:rPr lang="zh-CN" altLang="en-US" dirty="0" smtClean="0">
                <a:latin typeface="+mn-ea"/>
              </a:rPr>
              <a:t>明，故</a:t>
            </a:r>
            <a:r>
              <a:rPr lang="zh-CN" altLang="en-US" dirty="0">
                <a:latin typeface="+mn-ea"/>
              </a:rPr>
              <a:t>身心安</a:t>
            </a:r>
            <a:r>
              <a:rPr lang="zh-CN" altLang="en-US" dirty="0" smtClean="0">
                <a:latin typeface="+mn-ea"/>
              </a:rPr>
              <a:t>隐，忽</a:t>
            </a:r>
            <a:r>
              <a:rPr lang="zh-CN" altLang="en-US" dirty="0">
                <a:latin typeface="+mn-ea"/>
              </a:rPr>
              <a:t>生</a:t>
            </a:r>
            <a:r>
              <a:rPr lang="zh-CN" altLang="en-US" dirty="0" smtClean="0">
                <a:latin typeface="+mn-ea"/>
              </a:rPr>
              <a:t>欢喜，自</a:t>
            </a:r>
            <a:r>
              <a:rPr lang="zh-CN" altLang="en-US" dirty="0">
                <a:latin typeface="+mn-ea"/>
              </a:rPr>
              <a:t>不能止。此名轻</a:t>
            </a:r>
            <a:r>
              <a:rPr lang="zh-CN" altLang="en-US" dirty="0" smtClean="0">
                <a:latin typeface="+mn-ea"/>
              </a:rPr>
              <a:t>安，无</a:t>
            </a:r>
            <a:r>
              <a:rPr lang="zh-CN" altLang="en-US" dirty="0">
                <a:latin typeface="+mn-ea"/>
              </a:rPr>
              <a:t>慧</a:t>
            </a:r>
            <a:r>
              <a:rPr lang="zh-CN" altLang="en-US" dirty="0" smtClean="0">
                <a:latin typeface="+mn-ea"/>
              </a:rPr>
              <a:t>自持，非</a:t>
            </a:r>
            <a:r>
              <a:rPr lang="zh-CN" altLang="en-US" dirty="0">
                <a:latin typeface="+mn-ea"/>
              </a:rPr>
              <a:t>圣证也。不悟其</a:t>
            </a:r>
            <a:r>
              <a:rPr lang="zh-CN" altLang="en-US" dirty="0" smtClean="0">
                <a:latin typeface="+mn-ea"/>
              </a:rPr>
              <a:t>非，则</a:t>
            </a:r>
            <a:r>
              <a:rPr lang="zh-CN" altLang="en-US" dirty="0">
                <a:latin typeface="+mn-ea"/>
              </a:rPr>
              <a:t>喜乐魔入其心腑。此慧少定</a:t>
            </a:r>
            <a:r>
              <a:rPr lang="zh-CN" altLang="en-US" dirty="0" smtClean="0">
                <a:latin typeface="+mn-ea"/>
              </a:rPr>
              <a:t>多，不</a:t>
            </a:r>
            <a:r>
              <a:rPr lang="zh-CN" altLang="en-US" dirty="0">
                <a:latin typeface="+mn-ea"/>
              </a:rPr>
              <a:t>均之过也。</a:t>
            </a:r>
            <a:r>
              <a:rPr lang="en-US" altLang="zh-CN" dirty="0" smtClean="0">
                <a:latin typeface="+mn-ea"/>
              </a:rPr>
              <a:t>  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190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5301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一、总明魔事之由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dirty="0" smtClean="0">
                <a:latin typeface="+mn-ea"/>
              </a:rPr>
              <a:t>十方世界及十二类生，唯心虚妄。诸修行人证真之后，十方诸天魔王鬼神，见其宫殿震</a:t>
            </a:r>
            <a:r>
              <a:rPr lang="zh-CN" altLang="en-US" sz="2800" dirty="0">
                <a:latin typeface="+mn-ea"/>
              </a:rPr>
              <a:t>裂</a:t>
            </a:r>
            <a:r>
              <a:rPr lang="zh-CN" altLang="en-US" sz="2800" dirty="0" smtClean="0">
                <a:latin typeface="+mn-ea"/>
              </a:rPr>
              <a:t>，因与</a:t>
            </a:r>
            <a:r>
              <a:rPr lang="zh-CN" altLang="en-US" sz="2800" dirty="0">
                <a:latin typeface="+mn-ea"/>
              </a:rPr>
              <a:t>道不相应</a:t>
            </a:r>
            <a:r>
              <a:rPr lang="zh-CN" altLang="en-US" sz="2800" dirty="0" smtClean="0">
                <a:latin typeface="+mn-ea"/>
              </a:rPr>
              <a:t>，迷而执实，皆生惊怖。故心生恼怒，来干扰行人。</a:t>
            </a:r>
            <a:endParaRPr lang="en-US" altLang="zh-CN" sz="2800" dirty="0">
              <a:latin typeface="+mn-ea"/>
            </a:endParaRPr>
          </a:p>
          <a:p>
            <a:pPr marL="0" indent="0">
              <a:buNone/>
            </a:pPr>
            <a:r>
              <a:rPr lang="zh-CN" altLang="en-US" sz="2800" dirty="0" smtClean="0">
                <a:latin typeface="+mn-ea"/>
              </a:rPr>
              <a:t>    犹如世间仁王，为安天下故，倾贼人之窟，令迷途知返，成为良民，而贼人不悟，反以作乱相对。</a:t>
            </a:r>
            <a:r>
              <a:rPr lang="en-US" altLang="zh-CN" dirty="0" smtClean="0">
                <a:latin typeface="+mn-ea"/>
              </a:rPr>
              <a:t>    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12156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）见胜成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慢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迷于喜乐受，我慢种现行，感大我慢魔，慧过于定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彼定中诸善男子，见色阴销，受阴明白，自谓已足，忽有无端大我慢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（迷于自性本具、本来是佛，而不知迷悟有别，忽见定中胜相，因理废事，起大我慢），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如是乃至慢，与过慢，及慢过慢，或增上慢，或卑劣慢，一时俱发。心中尚轻十方如来，何况下位声闻缘觉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胜，无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自救。悟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则无咎，非为圣证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作圣解，则有一分大我慢魔入其心腑，不礼塔庙，摧毁经像，谓檀越言：此是金铜，或是土木，经是树叶，或是㲲华，肉身真常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自恭敬，却崇土木，实为颠倒。其深信者，从其毁碎，埋弃地中，疑误众生，入无间狱。失于正受，当从沦坠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（憨山：色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消受明，定力研穷，激发慢习，故起诸慢。谓恃己陵他，高举为性，通称我慢。其慢有七：称量自他，比校同德，但称为慢。谓己独胜，名过慢。於胜争胜，名慢过慢。未得谓得，名增上慢。虽知卑劣，返顾自矜，名卑劣慢。斥毁经像，名邪慢。总由慢习而发也，故轻佛如来。此名见胜无慧自救，非圣证也。不悟其非，则有大我慢魔入其心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58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552727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彼</a:t>
            </a:r>
            <a:r>
              <a:rPr lang="zh-CN" altLang="en-US" dirty="0">
                <a:latin typeface="+mn-ea"/>
              </a:rPr>
              <a:t>禅定中之诸善男子，见色阴消亡，受阴虚明的境界，明白显露，自谓已经具足一切最胜法，忽然有无端的大我慢心生起，如是乃至于慢与过慢，慢过慢，或增上慢，或卑劣慢，一时俱发，心中尚且轻慢十方一切如来，何况下位的声闻缘觉。此名唯见己灵之尊胜，无慧自救所致。若能悟知法性平等，生佛一如，尚不敢轻慢众生，更何况是轻慢诸佛圣贤，慢心自然消歇，就不会成为过咎。当知这只是受阴暂发的境相，非为圣者所实证的境界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憨山云：色</a:t>
            </a:r>
            <a:r>
              <a:rPr lang="zh-CN" altLang="en-US" dirty="0">
                <a:latin typeface="+mn-ea"/>
              </a:rPr>
              <a:t>消受</a:t>
            </a:r>
            <a:r>
              <a:rPr lang="zh-CN" altLang="en-US" dirty="0" smtClean="0">
                <a:latin typeface="+mn-ea"/>
              </a:rPr>
              <a:t>明，定</a:t>
            </a:r>
            <a:r>
              <a:rPr lang="zh-CN" altLang="en-US" dirty="0">
                <a:latin typeface="+mn-ea"/>
              </a:rPr>
              <a:t>力研</a:t>
            </a:r>
            <a:r>
              <a:rPr lang="zh-CN" altLang="en-US" dirty="0" smtClean="0">
                <a:latin typeface="+mn-ea"/>
              </a:rPr>
              <a:t>穷，激发</a:t>
            </a:r>
            <a:r>
              <a:rPr lang="zh-CN" altLang="en-US" dirty="0">
                <a:latin typeface="+mn-ea"/>
              </a:rPr>
              <a:t>慢</a:t>
            </a:r>
            <a:r>
              <a:rPr lang="zh-CN" altLang="en-US" dirty="0" smtClean="0">
                <a:latin typeface="+mn-ea"/>
              </a:rPr>
              <a:t>习，故</a:t>
            </a:r>
            <a:r>
              <a:rPr lang="zh-CN" altLang="en-US" dirty="0">
                <a:latin typeface="+mn-ea"/>
              </a:rPr>
              <a:t>起诸慢。谓恃己陵</a:t>
            </a:r>
            <a:r>
              <a:rPr lang="zh-CN" altLang="en-US" dirty="0" smtClean="0">
                <a:latin typeface="+mn-ea"/>
              </a:rPr>
              <a:t>他，高举</a:t>
            </a:r>
            <a:r>
              <a:rPr lang="zh-CN" altLang="en-US" dirty="0">
                <a:latin typeface="+mn-ea"/>
              </a:rPr>
              <a:t>为</a:t>
            </a:r>
            <a:r>
              <a:rPr lang="zh-CN" altLang="en-US" dirty="0" smtClean="0">
                <a:latin typeface="+mn-ea"/>
              </a:rPr>
              <a:t>性，通称</a:t>
            </a:r>
            <a:r>
              <a:rPr lang="zh-CN" altLang="en-US" dirty="0">
                <a:latin typeface="+mn-ea"/>
              </a:rPr>
              <a:t>我慢。其慢有</a:t>
            </a:r>
            <a:r>
              <a:rPr lang="zh-CN" altLang="en-US" dirty="0" smtClean="0">
                <a:latin typeface="+mn-ea"/>
              </a:rPr>
              <a:t>七：称量</a:t>
            </a:r>
            <a:r>
              <a:rPr lang="zh-CN" altLang="en-US" dirty="0">
                <a:latin typeface="+mn-ea"/>
              </a:rPr>
              <a:t>自</a:t>
            </a:r>
            <a:r>
              <a:rPr lang="zh-CN" altLang="en-US" dirty="0" smtClean="0">
                <a:latin typeface="+mn-ea"/>
              </a:rPr>
              <a:t>他，比</a:t>
            </a:r>
            <a:r>
              <a:rPr lang="zh-CN" altLang="en-US" dirty="0">
                <a:latin typeface="+mn-ea"/>
              </a:rPr>
              <a:t>校同</a:t>
            </a:r>
            <a:r>
              <a:rPr lang="zh-CN" altLang="en-US" dirty="0" smtClean="0">
                <a:latin typeface="+mn-ea"/>
              </a:rPr>
              <a:t>德，但</a:t>
            </a:r>
            <a:r>
              <a:rPr lang="zh-CN" altLang="en-US" dirty="0">
                <a:latin typeface="+mn-ea"/>
              </a:rPr>
              <a:t>称为慢。谓己独</a:t>
            </a:r>
            <a:r>
              <a:rPr lang="zh-CN" altLang="en-US" dirty="0" smtClean="0">
                <a:latin typeface="+mn-ea"/>
              </a:rPr>
              <a:t>胜，名</a:t>
            </a:r>
            <a:r>
              <a:rPr lang="zh-CN" altLang="en-US" dirty="0">
                <a:latin typeface="+mn-ea"/>
              </a:rPr>
              <a:t>过慢。於胜</a:t>
            </a:r>
            <a:r>
              <a:rPr lang="zh-CN" altLang="en-US" dirty="0" smtClean="0">
                <a:latin typeface="+mn-ea"/>
              </a:rPr>
              <a:t>争胜，名</a:t>
            </a:r>
            <a:r>
              <a:rPr lang="zh-CN" altLang="en-US" dirty="0">
                <a:latin typeface="+mn-ea"/>
              </a:rPr>
              <a:t>慢过慢。未得谓</a:t>
            </a:r>
            <a:r>
              <a:rPr lang="zh-CN" altLang="en-US" dirty="0" smtClean="0">
                <a:latin typeface="+mn-ea"/>
              </a:rPr>
              <a:t>得，名</a:t>
            </a:r>
            <a:r>
              <a:rPr lang="zh-CN" altLang="en-US" dirty="0">
                <a:latin typeface="+mn-ea"/>
              </a:rPr>
              <a:t>增上慢。虽知</a:t>
            </a:r>
            <a:r>
              <a:rPr lang="zh-CN" altLang="en-US" dirty="0" smtClean="0">
                <a:latin typeface="+mn-ea"/>
              </a:rPr>
              <a:t>卑劣，返顾自矜，名</a:t>
            </a:r>
            <a:r>
              <a:rPr lang="zh-CN" altLang="en-US" dirty="0">
                <a:latin typeface="+mn-ea"/>
              </a:rPr>
              <a:t>卑劣慢。斥毁经</a:t>
            </a:r>
            <a:r>
              <a:rPr lang="zh-CN" altLang="en-US" dirty="0" smtClean="0">
                <a:latin typeface="+mn-ea"/>
              </a:rPr>
              <a:t>像，名</a:t>
            </a:r>
            <a:r>
              <a:rPr lang="zh-CN" altLang="en-US" dirty="0">
                <a:latin typeface="+mn-ea"/>
              </a:rPr>
              <a:t>邪慢。总由慢习而发</a:t>
            </a:r>
            <a:r>
              <a:rPr lang="zh-CN" altLang="en-US" dirty="0" smtClean="0">
                <a:latin typeface="+mn-ea"/>
              </a:rPr>
              <a:t>也，故</a:t>
            </a:r>
            <a:r>
              <a:rPr lang="zh-CN" altLang="en-US" dirty="0">
                <a:latin typeface="+mn-ea"/>
              </a:rPr>
              <a:t>轻佛如来。此名见胜无慧</a:t>
            </a:r>
            <a:r>
              <a:rPr lang="zh-CN" altLang="en-US" dirty="0" smtClean="0">
                <a:latin typeface="+mn-ea"/>
              </a:rPr>
              <a:t>自救，非</a:t>
            </a:r>
            <a:r>
              <a:rPr lang="zh-CN" altLang="en-US" dirty="0">
                <a:latin typeface="+mn-ea"/>
              </a:rPr>
              <a:t>圣证也。不悟其</a:t>
            </a:r>
            <a:r>
              <a:rPr lang="zh-CN" altLang="en-US" dirty="0" smtClean="0">
                <a:latin typeface="+mn-ea"/>
              </a:rPr>
              <a:t>非，则</a:t>
            </a:r>
            <a:r>
              <a:rPr lang="zh-CN" altLang="en-US" dirty="0">
                <a:latin typeface="+mn-ea"/>
              </a:rPr>
              <a:t>有大我慢魔入</a:t>
            </a:r>
            <a:r>
              <a:rPr lang="zh-CN" altLang="en-US" dirty="0" smtClean="0">
                <a:latin typeface="+mn-ea"/>
              </a:rPr>
              <a:t>其心。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08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4087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此有七慢。恃己凌他，高举为性，名“我慢”。称量自他，比校同德，但称为“慢”。于他等，谓己胜，名为“过慢”。于他胜，谓己胜，名“慢过慢”。未得谓得，名“增上慢”。虽知下劣，返顾自矜，名“卑劣慢”。非毁经像，即是“邪慢”。此之七慢，由禅定中，忽生胜见，无正慧觉，是故起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蕅益云：自谓已足，亦缘喜乐而生诸慢也。恃己陵他，名大我慢。同德相傲，但名为慢。于同争胜，名为过慢。于胜争胜，名慢过慢。未得谓得，名增上慢。以劣自矜，名卑劣慢。不礼塔庙等，即是邪慢。共名七慢。此但见于定中胜相，故云无慧自救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>
              <a:latin typeface="+mn-ea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280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）轻安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自足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迷于轻安之乐受，狂慧顿发，得少为足，感好轻清魔，慧多定少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又彼定中诸善男子，见色阴销，受阴明白，于精明中，圆悟精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理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以受阴将破，圆悟作为因地真心的不二之精明理体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随顺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随便真如本觉的超越二边之空性，不再被根身之受所障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其心忽生无量轻安，己言成圣，得大自在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名因慧获诸轻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清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因慧观获得轻安清明之觉受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悟则无咎，非为圣证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作圣解，则有一分好轻清魔入其心腑，自谓满足，更不求进。此等多作无闻比丘，疑误众生，堕阿鼻狱。失于正受，当从沦坠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3606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彼</a:t>
            </a:r>
            <a:r>
              <a:rPr lang="zh-CN" altLang="en-US" dirty="0">
                <a:latin typeface="+mn-ea"/>
              </a:rPr>
              <a:t>禅定中之诸善男子，见色阴消亡，受阴虚明的境界，明白显露，于精明心中，圆悟至精之理体，于一切境，得大随心顺意，其心忽然生起无量的轻安，于是自言已经成就圣道，得大自在解脱。这名为因悟圆理所成之慧，暂时获得轻安清净的境界，悟之则不以轻安自守，乘此圆悟之慧，增修本定，自然不会有过咎，当知这并不是圣者所实证的境界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>
                <a:latin typeface="+mn-ea"/>
              </a:rPr>
              <a:t>憨山云：以定研</a:t>
            </a:r>
            <a:r>
              <a:rPr lang="zh-CN" altLang="en-US" dirty="0" smtClean="0">
                <a:latin typeface="+mn-ea"/>
              </a:rPr>
              <a:t>穷，受</a:t>
            </a:r>
            <a:r>
              <a:rPr lang="zh-CN" altLang="en-US" dirty="0">
                <a:latin typeface="+mn-ea"/>
              </a:rPr>
              <a:t>阴虚</a:t>
            </a:r>
            <a:r>
              <a:rPr lang="zh-CN" altLang="en-US" dirty="0" smtClean="0">
                <a:latin typeface="+mn-ea"/>
              </a:rPr>
              <a:t>薄，定心精明，於</a:t>
            </a:r>
            <a:r>
              <a:rPr lang="zh-CN" altLang="en-US" dirty="0">
                <a:latin typeface="+mn-ea"/>
              </a:rPr>
              <a:t>此定</a:t>
            </a:r>
            <a:r>
              <a:rPr lang="zh-CN" altLang="en-US" dirty="0" smtClean="0">
                <a:latin typeface="+mn-ea"/>
              </a:rPr>
              <a:t>中，圆</a:t>
            </a:r>
            <a:r>
              <a:rPr lang="zh-CN" altLang="en-US" dirty="0">
                <a:latin typeface="+mn-ea"/>
              </a:rPr>
              <a:t>悟精</a:t>
            </a:r>
            <a:r>
              <a:rPr lang="zh-CN" altLang="en-US" dirty="0" smtClean="0">
                <a:latin typeface="+mn-ea"/>
              </a:rPr>
              <a:t>理，理</a:t>
            </a:r>
            <a:r>
              <a:rPr lang="zh-CN" altLang="en-US" dirty="0">
                <a:latin typeface="+mn-ea"/>
              </a:rPr>
              <a:t>随观</a:t>
            </a:r>
            <a:r>
              <a:rPr lang="zh-CN" altLang="en-US" dirty="0" smtClean="0">
                <a:latin typeface="+mn-ea"/>
              </a:rPr>
              <a:t>显，受</a:t>
            </a:r>
            <a:r>
              <a:rPr lang="zh-CN" altLang="en-US" dirty="0">
                <a:latin typeface="+mn-ea"/>
              </a:rPr>
              <a:t>不能</a:t>
            </a:r>
            <a:r>
              <a:rPr lang="zh-CN" altLang="en-US" dirty="0" smtClean="0">
                <a:latin typeface="+mn-ea"/>
              </a:rPr>
              <a:t>障，故</a:t>
            </a:r>
            <a:r>
              <a:rPr lang="zh-CN" altLang="en-US" dirty="0">
                <a:latin typeface="+mn-ea"/>
              </a:rPr>
              <a:t>云得大随顺。身心调</a:t>
            </a:r>
            <a:r>
              <a:rPr lang="zh-CN" altLang="en-US" dirty="0" smtClean="0">
                <a:latin typeface="+mn-ea"/>
              </a:rPr>
              <a:t>畅，故</a:t>
            </a:r>
            <a:r>
              <a:rPr lang="zh-CN" altLang="en-US" dirty="0">
                <a:latin typeface="+mn-ea"/>
              </a:rPr>
              <a:t>忽生轻安。将谓成圣得大</a:t>
            </a:r>
            <a:r>
              <a:rPr lang="zh-CN" altLang="en-US" dirty="0" smtClean="0">
                <a:latin typeface="+mn-ea"/>
              </a:rPr>
              <a:t>自在，此</a:t>
            </a:r>
            <a:r>
              <a:rPr lang="zh-CN" altLang="en-US" dirty="0">
                <a:latin typeface="+mn-ea"/>
              </a:rPr>
              <a:t>名因慧获诸轻</a:t>
            </a:r>
            <a:r>
              <a:rPr lang="zh-CN" altLang="en-US" dirty="0" smtClean="0">
                <a:latin typeface="+mn-ea"/>
              </a:rPr>
              <a:t>清，非</a:t>
            </a:r>
            <a:r>
              <a:rPr lang="zh-CN" altLang="en-US" dirty="0">
                <a:latin typeface="+mn-ea"/>
              </a:rPr>
              <a:t>圣证也。不悟其</a:t>
            </a:r>
            <a:r>
              <a:rPr lang="zh-CN" altLang="en-US" dirty="0" smtClean="0">
                <a:latin typeface="+mn-ea"/>
              </a:rPr>
              <a:t>非，则</a:t>
            </a:r>
            <a:r>
              <a:rPr lang="zh-CN" altLang="en-US" dirty="0">
                <a:latin typeface="+mn-ea"/>
              </a:rPr>
              <a:t>有好轻清</a:t>
            </a:r>
            <a:r>
              <a:rPr lang="zh-CN" altLang="en-US" dirty="0" smtClean="0">
                <a:latin typeface="+mn-ea"/>
              </a:rPr>
              <a:t>魔，入</a:t>
            </a:r>
            <a:r>
              <a:rPr lang="zh-CN" altLang="en-US" dirty="0">
                <a:latin typeface="+mn-ea"/>
              </a:rPr>
              <a:t>其心</a:t>
            </a:r>
            <a:r>
              <a:rPr lang="zh-CN" altLang="en-US" dirty="0" smtClean="0">
                <a:latin typeface="+mn-ea"/>
              </a:rPr>
              <a:t>腑，自</a:t>
            </a:r>
            <a:r>
              <a:rPr lang="zh-CN" altLang="en-US" dirty="0">
                <a:latin typeface="+mn-ea"/>
              </a:rPr>
              <a:t>谓</a:t>
            </a:r>
            <a:r>
              <a:rPr lang="zh-CN" altLang="en-US" dirty="0" smtClean="0">
                <a:latin typeface="+mn-ea"/>
              </a:rPr>
              <a:t>满足，更</a:t>
            </a:r>
            <a:r>
              <a:rPr lang="zh-CN" altLang="en-US" dirty="0">
                <a:latin typeface="+mn-ea"/>
              </a:rPr>
              <a:t>不求进。无闻</a:t>
            </a:r>
            <a:r>
              <a:rPr lang="zh-CN" altLang="en-US" dirty="0" smtClean="0">
                <a:latin typeface="+mn-ea"/>
              </a:rPr>
              <a:t>比丘，谓</a:t>
            </a:r>
            <a:r>
              <a:rPr lang="zh-CN" altLang="en-US" dirty="0">
                <a:latin typeface="+mn-ea"/>
              </a:rPr>
              <a:t>无多闻</a:t>
            </a:r>
            <a:r>
              <a:rPr lang="zh-CN" altLang="en-US" dirty="0" smtClean="0">
                <a:latin typeface="+mn-ea"/>
              </a:rPr>
              <a:t>慧，不</a:t>
            </a:r>
            <a:r>
              <a:rPr lang="zh-CN" altLang="en-US" dirty="0">
                <a:latin typeface="+mn-ea"/>
              </a:rPr>
              <a:t>达禅</a:t>
            </a:r>
            <a:r>
              <a:rPr lang="zh-CN" altLang="en-US" dirty="0" smtClean="0">
                <a:latin typeface="+mn-ea"/>
              </a:rPr>
              <a:t>支，妄</a:t>
            </a:r>
            <a:r>
              <a:rPr lang="zh-CN" altLang="en-US" dirty="0">
                <a:latin typeface="+mn-ea"/>
              </a:rPr>
              <a:t>生止足者也。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62495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长水云：精明中者，即圆定寂照中也。定中发慧，与理暂契，名“圆悟精理”。理智相冥，得无违拒，故云“随顺”。由随顺故，身心调畅，便谓成圣。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75938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629" y="14896"/>
            <a:ext cx="9036496" cy="6726471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）断空毁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戒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迷于舍受，拨无因果之断灭空知见现行，感空魔，慧多定少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彼定中诸善男子，见色阴销，受阴明白，于明悟中，得虚明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性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外不缘尘，分别心谢，空空如也，一片虚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明。长水：得虚明性者，即依圆定发于空慧，悟性空理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其中忽然归向永灭，拨无因果，一向入空，空心现前，乃至心生长断灭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解。悟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则无咎，非为圣证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作圣解，则有空魔入其心腑，乃谤持戒名为小乘，菩萨悟空，有何持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犯？其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人常于信心檀越，饮酒啖肉，广行淫秽，因魔力故，摄其前人，不生疑谤，鬼心久入，或食屎尿与酒肉等，一种俱空，破佛律仪，误入人罪，失于正受，当从沦坠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前定力，空慧现前，受阴将尽，得大明悟。忽起空见故，归向永灭，拨无因果，遂生长断灭见，非圣证也。不悟其非，则有空魔入其心腑，遂谤持戒、破佛律仪。以由定力内激邪见，外引空魔，失於正受）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67752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彼</a:t>
            </a:r>
            <a:r>
              <a:rPr lang="zh-CN" altLang="en-US" dirty="0">
                <a:latin typeface="+mn-ea"/>
              </a:rPr>
              <a:t>禅定中之诸善男子，见色阴消亡，受阴虚明的境界，明白显露，而于明白领悟自心中，观受阴虚明之性，廓尔显现，无有一法可得，其心中忽然生起，空净之念，归向永沉断灭，遂致拨无因果，谓人死后断灭，既无因果报应，亦无轮回，上无佛道可求，下无众生可度，一向入于断灭空境，空心现前，乃至心生，亦只有增长断灭之谬解。此名为定心，沉空滞寂，过于沉没，失于智慧察照。若悟此断空非是，仍依本修，则无过咎，并非同于圣者所实证的真空境界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51244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长水云：得虚明性者，即依圆定发于空慧，悟性空理，依此起见，成恶取空，故拨无因果，生断灭解。此即由无方便，邪见忽发也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蕅益云：明悟中，即是色阴既销之观慧中。虚明性，即是受阴性也。此亦缘于舍受而成空解，乃慧多定少之咎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憨山云：因</a:t>
            </a:r>
            <a:r>
              <a:rPr lang="zh-CN" altLang="en-US" dirty="0">
                <a:latin typeface="+mn-ea"/>
              </a:rPr>
              <a:t>前定</a:t>
            </a:r>
            <a:r>
              <a:rPr lang="zh-CN" altLang="en-US" dirty="0" smtClean="0">
                <a:latin typeface="+mn-ea"/>
              </a:rPr>
              <a:t>力，空</a:t>
            </a:r>
            <a:r>
              <a:rPr lang="zh-CN" altLang="en-US" dirty="0">
                <a:latin typeface="+mn-ea"/>
              </a:rPr>
              <a:t>慧现</a:t>
            </a:r>
            <a:r>
              <a:rPr lang="zh-CN" altLang="en-US" dirty="0" smtClean="0">
                <a:latin typeface="+mn-ea"/>
              </a:rPr>
              <a:t>前，受</a:t>
            </a:r>
            <a:r>
              <a:rPr lang="zh-CN" altLang="en-US" dirty="0">
                <a:latin typeface="+mn-ea"/>
              </a:rPr>
              <a:t>阴将</a:t>
            </a:r>
            <a:r>
              <a:rPr lang="zh-CN" altLang="en-US" dirty="0" smtClean="0">
                <a:latin typeface="+mn-ea"/>
              </a:rPr>
              <a:t>尽，得</a:t>
            </a:r>
            <a:r>
              <a:rPr lang="zh-CN" altLang="en-US" dirty="0">
                <a:latin typeface="+mn-ea"/>
              </a:rPr>
              <a:t>大明悟。忽起空</a:t>
            </a:r>
            <a:r>
              <a:rPr lang="zh-CN" altLang="en-US" dirty="0" smtClean="0">
                <a:latin typeface="+mn-ea"/>
              </a:rPr>
              <a:t>见故，归向</a:t>
            </a:r>
            <a:r>
              <a:rPr lang="zh-CN" altLang="en-US" dirty="0">
                <a:latin typeface="+mn-ea"/>
              </a:rPr>
              <a:t>永</a:t>
            </a:r>
            <a:r>
              <a:rPr lang="zh-CN" altLang="en-US" dirty="0" smtClean="0">
                <a:latin typeface="+mn-ea"/>
              </a:rPr>
              <a:t>灭，拨</a:t>
            </a:r>
            <a:r>
              <a:rPr lang="zh-CN" altLang="en-US" dirty="0">
                <a:latin typeface="+mn-ea"/>
              </a:rPr>
              <a:t>无</a:t>
            </a:r>
            <a:r>
              <a:rPr lang="zh-CN" altLang="en-US" dirty="0" smtClean="0">
                <a:latin typeface="+mn-ea"/>
              </a:rPr>
              <a:t>因果，遂</a:t>
            </a:r>
            <a:r>
              <a:rPr lang="zh-CN" altLang="en-US" dirty="0">
                <a:latin typeface="+mn-ea"/>
              </a:rPr>
              <a:t>生长断灭</a:t>
            </a:r>
            <a:r>
              <a:rPr lang="zh-CN" altLang="en-US" dirty="0" smtClean="0">
                <a:latin typeface="+mn-ea"/>
              </a:rPr>
              <a:t>见，非</a:t>
            </a:r>
            <a:r>
              <a:rPr lang="zh-CN" altLang="en-US" dirty="0">
                <a:latin typeface="+mn-ea"/>
              </a:rPr>
              <a:t>圣证也。不悟其</a:t>
            </a:r>
            <a:r>
              <a:rPr lang="zh-CN" altLang="en-US" dirty="0" smtClean="0">
                <a:latin typeface="+mn-ea"/>
              </a:rPr>
              <a:t>非，则</a:t>
            </a:r>
            <a:r>
              <a:rPr lang="zh-CN" altLang="en-US" dirty="0">
                <a:latin typeface="+mn-ea"/>
              </a:rPr>
              <a:t>有空魔入其心</a:t>
            </a:r>
            <a:r>
              <a:rPr lang="zh-CN" altLang="en-US" dirty="0" smtClean="0">
                <a:latin typeface="+mn-ea"/>
              </a:rPr>
              <a:t>腑，遂</a:t>
            </a:r>
            <a:r>
              <a:rPr lang="zh-CN" altLang="en-US" dirty="0">
                <a:latin typeface="+mn-ea"/>
              </a:rPr>
              <a:t>谤持</a:t>
            </a:r>
            <a:r>
              <a:rPr lang="zh-CN" altLang="en-US" dirty="0" smtClean="0">
                <a:latin typeface="+mn-ea"/>
              </a:rPr>
              <a:t>戒、破</a:t>
            </a:r>
            <a:r>
              <a:rPr lang="zh-CN" altLang="en-US" dirty="0">
                <a:latin typeface="+mn-ea"/>
              </a:rPr>
              <a:t>佛律仪。以由定力内</a:t>
            </a:r>
            <a:r>
              <a:rPr lang="zh-CN" altLang="en-US" dirty="0" smtClean="0">
                <a:latin typeface="+mn-ea"/>
              </a:rPr>
              <a:t>激邪见，外引空魔，失</a:t>
            </a:r>
            <a:r>
              <a:rPr lang="zh-CN" altLang="en-US" dirty="0">
                <a:latin typeface="+mn-ea"/>
              </a:rPr>
              <a:t>於正受。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 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49656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）爱极成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贪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迷于喜乐受，贪爱种子现行，感欲魔，有定无慧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又彼定中诸善男子，见色阴销，受阴明白，味其虚明，深入心骨，其心忽有无限爱生，爱极发狂，便为贪欲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名定境安顺入心，无慧自持，误入诸欲。悟则无咎，非为圣证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作圣解，则有欲魔入其心腑，一向说欲为菩提道，化诸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白衣，平等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行欲，其行淫者，名持法子。神鬼力故，于末世中，摄其凡愚，其数至百，如是乃至一百二百，或五六百，多满千万。魔心生厌，离其身体，威德既无，陷于王难，疑误众生入无间狱，失于正受，当从沦坠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受阴将尽，内外虚明，以此虚明将为胜境，贪著生爱，深入心骨，爱极发狂，便为贪欲者，以定力激发贪习种子，因而发狂。此名定境安顺入心，以无慧照破，遂误入诸欲，非圣证也。不悟其非，则有欲魔入心，欲鬼所摄，广行淫欲，及魔厌遭难，必从沦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592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明迷悟之本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告阿难，及诸大众：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汝等当知，有漏世界，十二类生，本觉妙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圆心体，与十方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佛无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二无别。由汝妄想，迷理为咎，痴爱发生，生发遍迷，故有空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性化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迷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不息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妄上起妄，妄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迷转变而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不已，所谓“无明不觉生三细，境界为缘长六粗”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有世界生。则此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十方微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尘国土，非无漏者，皆是迷顽，妄想安立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示迷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知虚空，生汝心内，犹如片云，点太清里；况诸世界，在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虚空耶？汝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等一人，发真归元，此十方空，皆悉销殒，云何空中，所有国土，而不振裂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示悟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1609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33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彼</a:t>
            </a:r>
            <a:r>
              <a:rPr lang="zh-CN" altLang="en-US" dirty="0">
                <a:latin typeface="+mn-ea"/>
              </a:rPr>
              <a:t>禅定中之诸善男子，见色阴消亡，受阴虚明的境界，明白显露，味着其虚明之性，深入于心骨中，其心忽有无限的爱意产生，爱极生润，情动发狂，欲境当前，不能自持，便成贪欲。这名为于定境中，安乐顺适之境深入心骨，没有智慧以把持自心，故误入诸欲，若能及时觉悟，以智慧观照，此是妙触受用，不生耽恋执著，仍依本定进修，就不会形成过咎，当知这并不是圣者所实证的安然顺适之境界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399480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036496" cy="640871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长水云：“味其虚明”者，爱著禅中色阴尽处，以为胜境，由此起爱，无慧觉察，引其贪欲种子而发，遂成狂欲也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蕅益云：味受阴之虚明，生爱发狂。此亦缘喜乐受，有定无慧之过也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憨山云：受阴将</a:t>
            </a:r>
            <a:r>
              <a:rPr lang="zh-CN" altLang="en-US" dirty="0" smtClean="0">
                <a:latin typeface="+mn-ea"/>
              </a:rPr>
              <a:t>尽，内外</a:t>
            </a:r>
            <a:r>
              <a:rPr lang="zh-CN" altLang="en-US" dirty="0">
                <a:latin typeface="+mn-ea"/>
              </a:rPr>
              <a:t>虚</a:t>
            </a:r>
            <a:r>
              <a:rPr lang="zh-CN" altLang="en-US" dirty="0" smtClean="0">
                <a:latin typeface="+mn-ea"/>
              </a:rPr>
              <a:t>明，以此</a:t>
            </a:r>
            <a:r>
              <a:rPr lang="zh-CN" altLang="en-US" dirty="0">
                <a:latin typeface="+mn-ea"/>
              </a:rPr>
              <a:t>虚明将为</a:t>
            </a:r>
            <a:r>
              <a:rPr lang="zh-CN" altLang="en-US" dirty="0" smtClean="0">
                <a:latin typeface="+mn-ea"/>
              </a:rPr>
              <a:t>胜境，贪</a:t>
            </a:r>
            <a:r>
              <a:rPr lang="zh-CN" altLang="en-US" dirty="0">
                <a:latin typeface="+mn-ea"/>
              </a:rPr>
              <a:t>著生</a:t>
            </a:r>
            <a:r>
              <a:rPr lang="zh-CN" altLang="en-US" dirty="0" smtClean="0">
                <a:latin typeface="+mn-ea"/>
              </a:rPr>
              <a:t>爱，深入</a:t>
            </a:r>
            <a:r>
              <a:rPr lang="zh-CN" altLang="en-US" dirty="0">
                <a:latin typeface="+mn-ea"/>
              </a:rPr>
              <a:t>心</a:t>
            </a:r>
            <a:r>
              <a:rPr lang="zh-CN" altLang="en-US" dirty="0" smtClean="0">
                <a:latin typeface="+mn-ea"/>
              </a:rPr>
              <a:t>骨，爱</a:t>
            </a:r>
            <a:r>
              <a:rPr lang="zh-CN" altLang="en-US" dirty="0">
                <a:latin typeface="+mn-ea"/>
              </a:rPr>
              <a:t>极</a:t>
            </a:r>
            <a:r>
              <a:rPr lang="zh-CN" altLang="en-US" dirty="0" smtClean="0">
                <a:latin typeface="+mn-ea"/>
              </a:rPr>
              <a:t>发狂，便</a:t>
            </a:r>
            <a:r>
              <a:rPr lang="zh-CN" altLang="en-US" dirty="0">
                <a:latin typeface="+mn-ea"/>
              </a:rPr>
              <a:t>为贪欲</a:t>
            </a:r>
            <a:r>
              <a:rPr lang="zh-CN" altLang="en-US" dirty="0" smtClean="0">
                <a:latin typeface="+mn-ea"/>
              </a:rPr>
              <a:t>者，以</a:t>
            </a:r>
            <a:r>
              <a:rPr lang="zh-CN" altLang="en-US" dirty="0">
                <a:latin typeface="+mn-ea"/>
              </a:rPr>
              <a:t>定力激发贪习</a:t>
            </a:r>
            <a:r>
              <a:rPr lang="zh-CN" altLang="en-US" dirty="0" smtClean="0">
                <a:latin typeface="+mn-ea"/>
              </a:rPr>
              <a:t>种子，因而</a:t>
            </a:r>
            <a:r>
              <a:rPr lang="zh-CN" altLang="en-US" dirty="0">
                <a:latin typeface="+mn-ea"/>
              </a:rPr>
              <a:t>发狂。此名定境安顺入</a:t>
            </a:r>
            <a:r>
              <a:rPr lang="zh-CN" altLang="en-US" dirty="0" smtClean="0">
                <a:latin typeface="+mn-ea"/>
              </a:rPr>
              <a:t>心，以</a:t>
            </a:r>
            <a:r>
              <a:rPr lang="zh-CN" altLang="en-US" dirty="0">
                <a:latin typeface="+mn-ea"/>
              </a:rPr>
              <a:t>无慧照</a:t>
            </a:r>
            <a:r>
              <a:rPr lang="zh-CN" altLang="en-US" dirty="0" smtClean="0">
                <a:latin typeface="+mn-ea"/>
              </a:rPr>
              <a:t>破，遂</a:t>
            </a:r>
            <a:r>
              <a:rPr lang="zh-CN" altLang="en-US" dirty="0">
                <a:latin typeface="+mn-ea"/>
              </a:rPr>
              <a:t>误入诸</a:t>
            </a:r>
            <a:r>
              <a:rPr lang="zh-CN" altLang="en-US" dirty="0" smtClean="0">
                <a:latin typeface="+mn-ea"/>
              </a:rPr>
              <a:t>欲，非</a:t>
            </a:r>
            <a:r>
              <a:rPr lang="zh-CN" altLang="en-US" dirty="0">
                <a:latin typeface="+mn-ea"/>
              </a:rPr>
              <a:t>圣证也。不悟其</a:t>
            </a:r>
            <a:r>
              <a:rPr lang="zh-CN" altLang="en-US" dirty="0" smtClean="0">
                <a:latin typeface="+mn-ea"/>
              </a:rPr>
              <a:t>非，则</a:t>
            </a:r>
            <a:r>
              <a:rPr lang="zh-CN" altLang="en-US" dirty="0">
                <a:latin typeface="+mn-ea"/>
              </a:rPr>
              <a:t>有欲魔入</a:t>
            </a:r>
            <a:r>
              <a:rPr lang="zh-CN" altLang="en-US" dirty="0" smtClean="0">
                <a:latin typeface="+mn-ea"/>
              </a:rPr>
              <a:t>心，欲</a:t>
            </a:r>
            <a:r>
              <a:rPr lang="zh-CN" altLang="en-US" dirty="0">
                <a:latin typeface="+mn-ea"/>
              </a:rPr>
              <a:t>鬼所</a:t>
            </a:r>
            <a:r>
              <a:rPr lang="zh-CN" altLang="en-US" dirty="0" smtClean="0">
                <a:latin typeface="+mn-ea"/>
              </a:rPr>
              <a:t>摄，广</a:t>
            </a:r>
            <a:r>
              <a:rPr lang="zh-CN" altLang="en-US" dirty="0">
                <a:latin typeface="+mn-ea"/>
              </a:rPr>
              <a:t>行</a:t>
            </a:r>
            <a:r>
              <a:rPr lang="zh-CN" altLang="en-US" dirty="0" smtClean="0">
                <a:latin typeface="+mn-ea"/>
              </a:rPr>
              <a:t>淫欲，及</a:t>
            </a:r>
            <a:r>
              <a:rPr lang="zh-CN" altLang="en-US" dirty="0">
                <a:latin typeface="+mn-ea"/>
              </a:rPr>
              <a:t>魔厌</a:t>
            </a:r>
            <a:r>
              <a:rPr lang="zh-CN" altLang="en-US" dirty="0" smtClean="0">
                <a:latin typeface="+mn-ea"/>
              </a:rPr>
              <a:t>遭难，必</a:t>
            </a:r>
            <a:r>
              <a:rPr lang="zh-CN" altLang="en-US" dirty="0">
                <a:latin typeface="+mn-ea"/>
              </a:rPr>
              <a:t>从沦</a:t>
            </a:r>
            <a:r>
              <a:rPr lang="zh-CN" altLang="en-US" dirty="0" smtClean="0">
                <a:latin typeface="+mn-ea"/>
              </a:rPr>
              <a:t>坠。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>
              <a:latin typeface="+mn-ea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   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961335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、结过劝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示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难，如是十种禅那现境，皆是受阴用心交互，故现斯事。众生顽迷，不自忖量，逢此因缘，迷不自识，谓言登圣，大妄语成，堕无间狱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等亦当将如来语，于我灭后，传示末法，遍令众生开悟斯义，无令天魔得其方便，保持覆护，成无上道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长水云：“受阴交互”</a:t>
            </a:r>
            <a:r>
              <a:rPr lang="zh-CN" altLang="en-US" dirty="0">
                <a:latin typeface="+mn-ea"/>
              </a:rPr>
              <a:t>者，不能定慧均平，善巧安</a:t>
            </a:r>
            <a:r>
              <a:rPr lang="zh-CN" altLang="en-US" dirty="0" smtClean="0">
                <a:latin typeface="+mn-ea"/>
              </a:rPr>
              <a:t>忍。既</a:t>
            </a:r>
            <a:r>
              <a:rPr lang="zh-CN" altLang="en-US" dirty="0">
                <a:latin typeface="+mn-ea"/>
              </a:rPr>
              <a:t>失方便，异念即生。由此故有十种境界，皆是内心交互，外引诸魔。苟能识之，不落邪见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566308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400" b="1" dirty="0" smtClean="0">
                <a:latin typeface="黑体" pitchFamily="49" charset="-122"/>
                <a:ea typeface="黑体" pitchFamily="49" charset="-122"/>
              </a:rPr>
              <a:t>（三）明想阴境</a:t>
            </a:r>
            <a:endParaRPr lang="en-US" altLang="zh-CN" sz="34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、总示阴相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）结前受阴尽相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难，彼善男子修三摩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提，受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阴尽者，虽未漏尽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（观中伏惑，全未断故，名“漏未尽”）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，心离其形，如鸟出笼，已能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成就，从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是凡身，上历菩萨六十圣位，得意生身，随往无碍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长水云：观</a:t>
            </a:r>
            <a:r>
              <a:rPr lang="zh-CN" altLang="en-US" dirty="0">
                <a:latin typeface="+mn-ea"/>
              </a:rPr>
              <a:t>中伏惑，全未断故，名“漏未尽”。“心离形”者，受阴既破，无执受故。观心自在，如鸟出笼，无有障碍</a:t>
            </a:r>
            <a:r>
              <a:rPr lang="zh-CN" altLang="en-US" dirty="0" smtClean="0">
                <a:latin typeface="+mn-ea"/>
              </a:rPr>
              <a:t>。“</a:t>
            </a:r>
            <a:r>
              <a:rPr lang="zh-CN" altLang="en-US" dirty="0">
                <a:latin typeface="+mn-ea"/>
              </a:rPr>
              <a:t>已能成就，上历圣位”者，此是圆顿利根者，得受阴破，诸阴随破。于此凡身，即能入位，得意生身，更无魔惑令其退也。若钝根者，更须破下诸阴，随未尽处，犹有魔事，不得无碍。今约利者说耳</a:t>
            </a:r>
            <a:r>
              <a:rPr lang="zh-CN" altLang="en-US" dirty="0" smtClean="0">
                <a:latin typeface="+mn-ea"/>
              </a:rPr>
              <a:t>。若</a:t>
            </a:r>
            <a:r>
              <a:rPr lang="zh-CN" altLang="en-US" dirty="0">
                <a:latin typeface="+mn-ea"/>
              </a:rPr>
              <a:t>最钝者，至识阴破，得根互用，方入干慧。若以前后比望中间，合于想、行尽处，亦说入</a:t>
            </a:r>
            <a:r>
              <a:rPr lang="zh-CN" altLang="en-US" dirty="0" smtClean="0">
                <a:latin typeface="+mn-ea"/>
              </a:rPr>
              <a:t>位，是</a:t>
            </a:r>
            <a:r>
              <a:rPr lang="zh-CN" altLang="en-US" dirty="0">
                <a:latin typeface="+mn-ea"/>
              </a:rPr>
              <a:t>中根</a:t>
            </a:r>
            <a:r>
              <a:rPr lang="zh-CN" altLang="en-US" dirty="0" smtClean="0">
                <a:latin typeface="+mn-ea"/>
              </a:rPr>
              <a:t>者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  <a:p>
            <a:pPr marL="0" indent="0">
              <a:buNone/>
            </a:pP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12839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憨山云：</a:t>
            </a:r>
            <a:r>
              <a:rPr lang="zh-CN" altLang="en-US" dirty="0" smtClean="0">
                <a:solidFill>
                  <a:srgbClr val="FF0000"/>
                </a:solidFill>
              </a:rPr>
              <a:t>色</a:t>
            </a:r>
            <a:r>
              <a:rPr lang="zh-CN" altLang="en-US" dirty="0">
                <a:solidFill>
                  <a:srgbClr val="FF0000"/>
                </a:solidFill>
              </a:rPr>
              <a:t>受二阴既</a:t>
            </a:r>
            <a:r>
              <a:rPr lang="zh-CN" altLang="en-US" dirty="0" smtClean="0">
                <a:solidFill>
                  <a:srgbClr val="FF0000"/>
                </a:solidFill>
              </a:rPr>
              <a:t>破，则</a:t>
            </a:r>
            <a:r>
              <a:rPr lang="zh-CN" altLang="en-US" dirty="0">
                <a:solidFill>
                  <a:srgbClr val="FF0000"/>
                </a:solidFill>
              </a:rPr>
              <a:t>心无留</a:t>
            </a:r>
            <a:r>
              <a:rPr lang="zh-CN" altLang="en-US" dirty="0" smtClean="0">
                <a:solidFill>
                  <a:srgbClr val="FF0000"/>
                </a:solidFill>
              </a:rPr>
              <a:t>碍，如</a:t>
            </a:r>
            <a:r>
              <a:rPr lang="zh-CN" altLang="en-US" dirty="0">
                <a:solidFill>
                  <a:srgbClr val="FF0000"/>
                </a:solidFill>
              </a:rPr>
              <a:t>鸟出笼。从是凡</a:t>
            </a:r>
            <a:r>
              <a:rPr lang="zh-CN" altLang="en-US" dirty="0" smtClean="0">
                <a:solidFill>
                  <a:srgbClr val="FF0000"/>
                </a:solidFill>
              </a:rPr>
              <a:t>身，上</a:t>
            </a:r>
            <a:r>
              <a:rPr lang="zh-CN" altLang="en-US" dirty="0">
                <a:solidFill>
                  <a:srgbClr val="FF0000"/>
                </a:solidFill>
              </a:rPr>
              <a:t>历菩萨六十圣位</a:t>
            </a:r>
            <a:r>
              <a:rPr lang="zh-CN" altLang="en-US" dirty="0" smtClean="0">
                <a:solidFill>
                  <a:srgbClr val="FF0000"/>
                </a:solidFill>
              </a:rPr>
              <a:t>者，如干慧地，欲</a:t>
            </a:r>
            <a:r>
              <a:rPr lang="zh-CN" altLang="en-US" dirty="0">
                <a:solidFill>
                  <a:srgbClr val="FF0000"/>
                </a:solidFill>
              </a:rPr>
              <a:t>爱乾</a:t>
            </a:r>
            <a:r>
              <a:rPr lang="zh-CN" altLang="en-US" dirty="0" smtClean="0">
                <a:solidFill>
                  <a:srgbClr val="FF0000"/>
                </a:solidFill>
              </a:rPr>
              <a:t>枯，根</a:t>
            </a:r>
            <a:r>
              <a:rPr lang="zh-CN" altLang="en-US" dirty="0">
                <a:solidFill>
                  <a:srgbClr val="FF0000"/>
                </a:solidFill>
              </a:rPr>
              <a:t>境不</a:t>
            </a:r>
            <a:r>
              <a:rPr lang="zh-CN" altLang="en-US" dirty="0" smtClean="0">
                <a:solidFill>
                  <a:srgbClr val="FF0000"/>
                </a:solidFill>
              </a:rPr>
              <a:t>偶，则</a:t>
            </a:r>
            <a:r>
              <a:rPr lang="zh-CN" altLang="en-US" dirty="0">
                <a:solidFill>
                  <a:srgbClr val="FF0000"/>
                </a:solidFill>
              </a:rPr>
              <a:t>能从是安立圣</a:t>
            </a:r>
            <a:r>
              <a:rPr lang="zh-CN" altLang="en-US" dirty="0" smtClean="0">
                <a:solidFill>
                  <a:srgbClr val="FF0000"/>
                </a:solidFill>
              </a:rPr>
              <a:t>位，虽</a:t>
            </a:r>
            <a:r>
              <a:rPr lang="zh-CN" altLang="en-US" dirty="0">
                <a:solidFill>
                  <a:srgbClr val="FF0000"/>
                </a:solidFill>
              </a:rPr>
              <a:t>后三阴未</a:t>
            </a:r>
            <a:r>
              <a:rPr lang="zh-CN" altLang="en-US" dirty="0" smtClean="0">
                <a:solidFill>
                  <a:srgbClr val="FF0000"/>
                </a:solidFill>
              </a:rPr>
              <a:t>破，而</a:t>
            </a:r>
            <a:r>
              <a:rPr lang="zh-CN" altLang="en-US" dirty="0">
                <a:solidFill>
                  <a:srgbClr val="FF0000"/>
                </a:solidFill>
              </a:rPr>
              <a:t>色受已</a:t>
            </a:r>
            <a:r>
              <a:rPr lang="zh-CN" altLang="en-US" dirty="0" smtClean="0">
                <a:solidFill>
                  <a:srgbClr val="FF0000"/>
                </a:solidFill>
              </a:rPr>
              <a:t>尽，离</a:t>
            </a:r>
            <a:r>
              <a:rPr lang="zh-CN" altLang="en-US" dirty="0">
                <a:solidFill>
                  <a:srgbClr val="FF0000"/>
                </a:solidFill>
              </a:rPr>
              <a:t>欲界</a:t>
            </a:r>
            <a:r>
              <a:rPr lang="zh-CN" altLang="en-US" dirty="0" smtClean="0">
                <a:solidFill>
                  <a:srgbClr val="FF0000"/>
                </a:solidFill>
              </a:rPr>
              <a:t>系，无</a:t>
            </a:r>
            <a:r>
              <a:rPr lang="zh-CN" altLang="en-US" dirty="0">
                <a:solidFill>
                  <a:srgbClr val="FF0000"/>
                </a:solidFill>
              </a:rPr>
              <a:t>明虽</a:t>
            </a:r>
            <a:r>
              <a:rPr lang="zh-CN" altLang="en-US" dirty="0" smtClean="0">
                <a:solidFill>
                  <a:srgbClr val="FF0000"/>
                </a:solidFill>
              </a:rPr>
              <a:t>在，圣</a:t>
            </a:r>
            <a:r>
              <a:rPr lang="zh-CN" altLang="en-US" dirty="0">
                <a:solidFill>
                  <a:srgbClr val="FF0000"/>
                </a:solidFill>
              </a:rPr>
              <a:t>位可历也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言</a:t>
            </a:r>
            <a:r>
              <a:rPr lang="zh-CN" altLang="en-US" dirty="0"/>
              <a:t>六十</a:t>
            </a:r>
            <a:r>
              <a:rPr lang="zh-CN" altLang="en-US" dirty="0" smtClean="0"/>
              <a:t>者，连三</a:t>
            </a:r>
            <a:r>
              <a:rPr lang="zh-CN" altLang="en-US" dirty="0"/>
              <a:t>渐次至妙觉也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得意生身，如罗汉，山</a:t>
            </a:r>
            <a:r>
              <a:rPr lang="zh-CN" altLang="en-US" dirty="0"/>
              <a:t>壁由之直</a:t>
            </a:r>
            <a:r>
              <a:rPr lang="zh-CN" altLang="en-US" dirty="0" smtClean="0"/>
              <a:t>度，如意</a:t>
            </a:r>
            <a:r>
              <a:rPr lang="zh-CN" altLang="en-US" dirty="0"/>
              <a:t>速</a:t>
            </a:r>
            <a:r>
              <a:rPr lang="zh-CN" altLang="en-US" dirty="0" smtClean="0"/>
              <a:t>疾，故</a:t>
            </a:r>
            <a:r>
              <a:rPr lang="zh-CN" altLang="en-US" dirty="0"/>
              <a:t>云无</a:t>
            </a:r>
            <a:r>
              <a:rPr lang="zh-CN" altLang="en-US" dirty="0" smtClean="0"/>
              <a:t>碍，非</a:t>
            </a:r>
            <a:r>
              <a:rPr lang="zh-CN" altLang="en-US" dirty="0"/>
              <a:t>地上三种意生身也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脱根尘三结，干慧现前（圆教入初信，别教入初住），由是安立圣位，依</a:t>
            </a:r>
            <a:r>
              <a:rPr lang="zh-CN" altLang="en-US" dirty="0"/>
              <a:t>一心三</a:t>
            </a:r>
            <a:r>
              <a:rPr lang="zh-CN" altLang="en-US" dirty="0" smtClean="0"/>
              <a:t>观而修进，历六十位，而入妙觉。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09341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蕅益云：</a:t>
            </a:r>
            <a:r>
              <a:rPr lang="zh-CN" altLang="en-US" dirty="0" smtClean="0">
                <a:solidFill>
                  <a:srgbClr val="FF0000"/>
                </a:solidFill>
              </a:rPr>
              <a:t>今</a:t>
            </a:r>
            <a:r>
              <a:rPr lang="zh-CN" altLang="en-US" dirty="0">
                <a:solidFill>
                  <a:srgbClr val="FF0000"/>
                </a:solidFill>
              </a:rPr>
              <a:t>云虽未漏尽，一往且约圆教初信言之，即此根初解之境界也，俱生我执尚在，故未漏尽；分别我执已断，故心离其形，如鸟出笼。犹前文所谓去住自由也。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六十</a:t>
            </a:r>
            <a:r>
              <a:rPr lang="zh-CN" altLang="en-US" dirty="0">
                <a:solidFill>
                  <a:srgbClr val="FF0000"/>
                </a:solidFill>
              </a:rPr>
              <a:t>圣位者，三渐次为能增进，五十七位为所增进，能所合称，共成六十。于六十中，能进三</a:t>
            </a:r>
            <a:r>
              <a:rPr lang="zh-CN" altLang="en-US" dirty="0" smtClean="0">
                <a:solidFill>
                  <a:srgbClr val="FF0000"/>
                </a:solidFill>
              </a:rPr>
              <a:t>法，通</a:t>
            </a:r>
            <a:r>
              <a:rPr lang="zh-CN" altLang="en-US" dirty="0">
                <a:solidFill>
                  <a:srgbClr val="FF0000"/>
                </a:solidFill>
              </a:rPr>
              <a:t>于凡圣，所进干慧是外凡，十信是内凡，余四十六，方名为圣。今通名为圣者，以其从凡入圣，因果理同故也。既登初信，先断见惑，则势如破竹，有进无退，由后圣位，令前凡位功行，亦不唐捐，所以名为六十圣位耳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意</a:t>
            </a:r>
            <a:r>
              <a:rPr lang="zh-CN" altLang="en-US" dirty="0">
                <a:solidFill>
                  <a:srgbClr val="FF0000"/>
                </a:solidFill>
              </a:rPr>
              <a:t>生身者，随意所到，身则便到，故云随往无碍。此有三种：一者入三昧乐意生身，初信能得。二者觉法自性意生身，八信能得。三者种类俱生无作意生身，十信能得。若至初住，分证如来一身无量身，所谓中道法身应化之本，如天上月，普印千江，不复名意生身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42258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）正示想阴区宇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譬如有人，熟寐寱言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（想阴未破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，虽有理悟之慧，然未达真，故如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人熟寐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呓语，清楚分明，然自己却浑然不解）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是人虽则无别所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（思惑未断，未达真境）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其言已成音韵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伦次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（以见惑已伏，已得理悟，邻于圣位）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令不寐者咸悟其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语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诸佛圣人闻其言语，知其近于圣位，然未真悟，以想阴未破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此则名为想阴区宇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（憨山：以想阴未破，故如人熟寐呓语。以悟明圆理，但未实证故，如言已成音。今参禅少有开悟，未得大彻，故但知解禅，闻者虽悟，而己实未了，以落忆想窠臼，乃想阴未破，正此类也）。</a:t>
            </a:r>
            <a:endParaRPr lang="en-US" altLang="zh-CN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蕅益云：想阴未破，喻如熟寐；受阴虚妙，喻如寱言。无别所知者，以喻思惑未断，不达真境也。言成韵次者，以喻观行功深，见惑永伏，能邻圣位也。诸佛菩萨，喻如不寐之人，悉知悉见此善男子，与其观</a:t>
            </a:r>
            <a:r>
              <a:rPr lang="zh-CN" altLang="en-US" dirty="0" smtClean="0">
                <a:latin typeface="+mn-ea"/>
              </a:rPr>
              <a:t>行，心</a:t>
            </a:r>
            <a:r>
              <a:rPr lang="zh-CN" altLang="en-US" dirty="0">
                <a:latin typeface="+mn-ea"/>
              </a:rPr>
              <a:t>精通㳷，喻如咸悟其</a:t>
            </a:r>
            <a:r>
              <a:rPr lang="zh-CN" altLang="en-US" dirty="0" smtClean="0">
                <a:latin typeface="+mn-ea"/>
              </a:rPr>
              <a:t>语</a:t>
            </a:r>
            <a:r>
              <a:rPr lang="zh-CN" altLang="en-US" dirty="0">
                <a:latin typeface="+mn-ea"/>
              </a:rPr>
              <a:t>。</a:t>
            </a:r>
            <a:r>
              <a:rPr lang="zh-CN" altLang="en-US" dirty="0" smtClean="0">
                <a:latin typeface="+mn-ea"/>
              </a:rPr>
              <a:t>但</a:t>
            </a:r>
            <a:r>
              <a:rPr lang="zh-CN" altLang="en-US" dirty="0">
                <a:latin typeface="+mn-ea"/>
              </a:rPr>
              <a:t>以虚妄想阴所隔，故如醒者能知寐语，寐者不知醒人耳。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48892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55272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 《</a:t>
            </a:r>
            <a:r>
              <a:rPr lang="zh-CN" altLang="en-US" dirty="0"/>
              <a:t>楞严文句</a:t>
            </a:r>
            <a:r>
              <a:rPr lang="en-US" altLang="zh-CN" dirty="0"/>
              <a:t>》</a:t>
            </a:r>
            <a:r>
              <a:rPr lang="zh-CN" altLang="en-US" dirty="0"/>
              <a:t>说：“利根之人，受阴尽时，一尽一切尽，便能朗然大觉。若想阴习强者，于观行中，受阴虽复虚妙，又现寐寱区宇。”受等四阴，同是心法，故利根人，若破受阴，三蕴随破，不同破色阴；而钝根之人，因观力弱故，未能破想阴，故堕在想阴区宇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/>
              <a:t>憨山云：以</a:t>
            </a:r>
            <a:r>
              <a:rPr lang="zh-CN" altLang="en-US" dirty="0"/>
              <a:t>想阴未破，故如人熟寐</a:t>
            </a:r>
            <a:r>
              <a:rPr lang="zh-CN" altLang="en-US" dirty="0" smtClean="0"/>
              <a:t>呓语</a:t>
            </a:r>
            <a:r>
              <a:rPr lang="zh-CN" altLang="en-US" dirty="0"/>
              <a:t>。</a:t>
            </a:r>
            <a:r>
              <a:rPr lang="zh-CN" altLang="en-US" dirty="0" smtClean="0">
                <a:solidFill>
                  <a:srgbClr val="FF0000"/>
                </a:solidFill>
              </a:rPr>
              <a:t>以</a:t>
            </a:r>
            <a:r>
              <a:rPr lang="zh-CN" altLang="en-US" dirty="0">
                <a:solidFill>
                  <a:srgbClr val="FF0000"/>
                </a:solidFill>
              </a:rPr>
              <a:t>悟明圆理，但未实证故，如言已成音。</a:t>
            </a:r>
            <a:r>
              <a:rPr lang="zh-CN" altLang="en-US" dirty="0"/>
              <a:t>今参禅少有开悟，未得大彻，故但知解禅，闻者虽悟，而己实未了，以落忆想窠臼，乃想阴未破，正此类也。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98306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水云：此喻钝根观力微弱，虽受阴尽，有成就圣位之分，然不破想阴，故如熟寐寱言也。音韵伦次者，如有成就，圣位分也。无别所知，想阴盖故。</a:t>
            </a:r>
            <a:r>
              <a:rPr lang="zh-CN" altLang="en-US" dirty="0">
                <a:solidFill>
                  <a:srgbClr val="FF0000"/>
                </a:solidFill>
              </a:rPr>
              <a:t>不寐人者，如证圣人，则知此人已有升进圣位之分。</a:t>
            </a:r>
            <a:r>
              <a:rPr lang="en-US" altLang="zh-CN" dirty="0"/>
              <a:t>《</a:t>
            </a:r>
            <a:r>
              <a:rPr lang="zh-CN" altLang="en-US" dirty="0"/>
              <a:t>般若</a:t>
            </a:r>
            <a:r>
              <a:rPr lang="en-US" altLang="zh-CN" dirty="0"/>
              <a:t>》</a:t>
            </a:r>
            <a:r>
              <a:rPr lang="zh-CN" altLang="en-US" dirty="0"/>
              <a:t>云：“如来悉知悉见，是人皆得成就阿耨菩提也。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>
                <a:solidFill>
                  <a:srgbClr val="FF0000"/>
                </a:solidFill>
              </a:rPr>
              <a:t>受阴已破，明悟圆理，虽破见惑，然未实证、荡尽思惑，所讲之理，虽无差失，但毕竟未是亲</a:t>
            </a:r>
            <a:r>
              <a:rPr lang="zh-CN" altLang="en-US" dirty="0">
                <a:solidFill>
                  <a:srgbClr val="FF0000"/>
                </a:solidFill>
              </a:rPr>
              <a:t>证</a:t>
            </a:r>
            <a:r>
              <a:rPr lang="zh-CN" altLang="en-US" dirty="0" smtClean="0">
                <a:solidFill>
                  <a:srgbClr val="FF0000"/>
                </a:solidFill>
              </a:rPr>
              <a:t>，只是相似觉，非真</a:t>
            </a:r>
            <a:r>
              <a:rPr lang="zh-CN" altLang="en-US" dirty="0">
                <a:solidFill>
                  <a:srgbClr val="FF0000"/>
                </a:solidFill>
              </a:rPr>
              <a:t>觉也，故如人熟寐</a:t>
            </a:r>
            <a:r>
              <a:rPr lang="zh-CN" altLang="en-US" dirty="0" smtClean="0">
                <a:solidFill>
                  <a:srgbClr val="FF0000"/>
                </a:solidFill>
              </a:rPr>
              <a:t>呓语。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85705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805664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）悬示想阴尽相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若动念尽，浮想销除，于觉明心，如去尘垢，一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（所有伦类众生）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生死，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首尾圆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者，穷其所自始；尾者，究其所由终，了知二种生死，来无所从，去无所至，名为首尾圆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照。言所有伦类的众生，其生死何来何去，皆能圆满觉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照。长水：以行是迁流，迁流即生灭，今无想隔，故本末皆现，即生灭体露，观心明见，故云“圆照”）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名想阴尽，是人则能超烦恼浊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（想相为尘，识情为垢，故想消如去尘垢。想消行现，故一伦生死，首尾圆照。以烦恼浊依想阴而有，由妄想浊乱故，想阴消则超烦恼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浊）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【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按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dirty="0" smtClean="0">
                <a:latin typeface="+mn-ea"/>
              </a:rPr>
              <a:t>若</a:t>
            </a:r>
            <a:r>
              <a:rPr lang="zh-CN" altLang="en-US" dirty="0">
                <a:latin typeface="+mn-ea"/>
              </a:rPr>
              <a:t>六识种子之动念已尽，则六识枝末的浮想自然消除，于觉明心中，如明镜洗</a:t>
            </a:r>
            <a:r>
              <a:rPr lang="zh-CN" altLang="en-US" dirty="0" smtClean="0">
                <a:latin typeface="+mn-ea"/>
              </a:rPr>
              <a:t>去尘垢</a:t>
            </a:r>
            <a:r>
              <a:rPr lang="zh-CN" altLang="en-US" dirty="0">
                <a:latin typeface="+mn-ea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一切伦类，十二类众生，生灭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根源（行阴），从此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披露，首从卵生，尾至非无想，皆能圆满觉照，知其生从何来，死归何处，这就名为想阴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尽、行阴现。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行人到此境地，就能超越烦恼浊。</a:t>
            </a:r>
            <a:r>
              <a:rPr lang="zh-CN" altLang="en-US" dirty="0">
                <a:latin typeface="+mn-ea"/>
              </a:rPr>
              <a:t>再来反观想阴的来由，原来是由融通妄想，以为其根本。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十二类众生的生灭根源，即是行</a:t>
            </a:r>
            <a:r>
              <a:rPr lang="zh-CN" altLang="en-US" dirty="0" smtClean="0">
                <a:latin typeface="+mn-ea"/>
              </a:rPr>
              <a:t>阴。行</a:t>
            </a:r>
            <a:r>
              <a:rPr lang="zh-CN" altLang="en-US" dirty="0">
                <a:latin typeface="+mn-ea"/>
              </a:rPr>
              <a:t>阴既现，即超出了想阴。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504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憨山云：将明动魔之由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先示一真为迷悟之本也</a:t>
            </a:r>
            <a:r>
              <a:rPr lang="zh-CN" altLang="en-US" dirty="0" smtClean="0">
                <a:latin typeface="+mn-ea"/>
              </a:rPr>
              <a:t>。一真</a:t>
            </a:r>
            <a:r>
              <a:rPr lang="zh-CN" altLang="en-US" dirty="0">
                <a:latin typeface="+mn-ea"/>
              </a:rPr>
              <a:t>法</a:t>
            </a:r>
            <a:r>
              <a:rPr lang="zh-CN" altLang="en-US" dirty="0" smtClean="0">
                <a:latin typeface="+mn-ea"/>
              </a:rPr>
              <a:t>界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心</a:t>
            </a:r>
            <a:r>
              <a:rPr lang="zh-CN" altLang="en-US" dirty="0">
                <a:latin typeface="+mn-ea"/>
              </a:rPr>
              <a:t>佛</a:t>
            </a:r>
            <a:r>
              <a:rPr lang="zh-CN" altLang="en-US" dirty="0" smtClean="0">
                <a:latin typeface="+mn-ea"/>
              </a:rPr>
              <a:t>众生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三</a:t>
            </a:r>
            <a:r>
              <a:rPr lang="zh-CN" altLang="en-US" dirty="0">
                <a:latin typeface="+mn-ea"/>
              </a:rPr>
              <a:t>无</a:t>
            </a:r>
            <a:r>
              <a:rPr lang="zh-CN" altLang="en-US" dirty="0" smtClean="0">
                <a:latin typeface="+mn-ea"/>
              </a:rPr>
              <a:t>差别。迷</a:t>
            </a:r>
            <a:r>
              <a:rPr lang="zh-CN" altLang="en-US" dirty="0">
                <a:latin typeface="+mn-ea"/>
              </a:rPr>
              <a:t>悟</a:t>
            </a:r>
            <a:r>
              <a:rPr lang="zh-CN" altLang="en-US" dirty="0" smtClean="0">
                <a:latin typeface="+mn-ea"/>
              </a:rPr>
              <a:t>转变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不</a:t>
            </a:r>
            <a:r>
              <a:rPr lang="zh-CN" altLang="en-US" dirty="0">
                <a:latin typeface="+mn-ea"/>
              </a:rPr>
              <a:t>出此</a:t>
            </a:r>
            <a:r>
              <a:rPr lang="zh-CN" altLang="en-US" dirty="0" smtClean="0">
                <a:latin typeface="+mn-ea"/>
              </a:rPr>
              <a:t>心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虚空</a:t>
            </a:r>
            <a:r>
              <a:rPr lang="zh-CN" altLang="en-US" dirty="0">
                <a:latin typeface="+mn-ea"/>
              </a:rPr>
              <a:t>世界依之而立。心本妙</a:t>
            </a:r>
            <a:r>
              <a:rPr lang="zh-CN" altLang="en-US" dirty="0" smtClean="0">
                <a:latin typeface="+mn-ea"/>
              </a:rPr>
              <a:t>明，良</a:t>
            </a:r>
            <a:r>
              <a:rPr lang="zh-CN" altLang="en-US" dirty="0">
                <a:latin typeface="+mn-ea"/>
              </a:rPr>
              <a:t>由一念无明</a:t>
            </a:r>
            <a:r>
              <a:rPr lang="zh-CN" altLang="en-US" dirty="0" smtClean="0">
                <a:latin typeface="+mn-ea"/>
              </a:rPr>
              <a:t>妄想，迷</a:t>
            </a:r>
            <a:r>
              <a:rPr lang="zh-CN" altLang="en-US" dirty="0">
                <a:latin typeface="+mn-ea"/>
              </a:rPr>
              <a:t>真</a:t>
            </a:r>
            <a:r>
              <a:rPr lang="zh-CN" altLang="en-US" dirty="0" smtClean="0">
                <a:latin typeface="+mn-ea"/>
              </a:rPr>
              <a:t>背理，故</a:t>
            </a:r>
            <a:r>
              <a:rPr lang="zh-CN" altLang="en-US" dirty="0">
                <a:latin typeface="+mn-ea"/>
              </a:rPr>
              <a:t>痴爱发生。此言无明通为四惑之本也。生相既</a:t>
            </a:r>
            <a:r>
              <a:rPr lang="zh-CN" altLang="en-US" dirty="0" smtClean="0">
                <a:latin typeface="+mn-ea"/>
              </a:rPr>
              <a:t>发，则</a:t>
            </a:r>
            <a:r>
              <a:rPr lang="zh-CN" altLang="en-US" dirty="0">
                <a:latin typeface="+mn-ea"/>
              </a:rPr>
              <a:t>全体皆</a:t>
            </a:r>
            <a:r>
              <a:rPr lang="zh-CN" altLang="en-US" dirty="0" smtClean="0">
                <a:latin typeface="+mn-ea"/>
              </a:rPr>
              <a:t>迷，故</a:t>
            </a:r>
            <a:r>
              <a:rPr lang="zh-CN" altLang="en-US" dirty="0">
                <a:latin typeface="+mn-ea"/>
              </a:rPr>
              <a:t>云遍迷。空性依无明所</a:t>
            </a:r>
            <a:r>
              <a:rPr lang="zh-CN" altLang="en-US" dirty="0" smtClean="0">
                <a:latin typeface="+mn-ea"/>
              </a:rPr>
              <a:t>变，所谓“迷</a:t>
            </a:r>
            <a:r>
              <a:rPr lang="zh-CN" altLang="en-US" dirty="0">
                <a:latin typeface="+mn-ea"/>
              </a:rPr>
              <a:t>妄有</a:t>
            </a:r>
            <a:r>
              <a:rPr lang="zh-CN" altLang="en-US" dirty="0" smtClean="0">
                <a:latin typeface="+mn-ea"/>
              </a:rPr>
              <a:t>虚空”也</a:t>
            </a:r>
            <a:r>
              <a:rPr lang="zh-CN" altLang="en-US" dirty="0">
                <a:latin typeface="+mn-ea"/>
              </a:rPr>
              <a:t>。妄迷转变而</a:t>
            </a:r>
            <a:r>
              <a:rPr lang="zh-CN" altLang="en-US" dirty="0" smtClean="0">
                <a:latin typeface="+mn-ea"/>
              </a:rPr>
              <a:t>不已，故</a:t>
            </a:r>
            <a:r>
              <a:rPr lang="zh-CN" altLang="en-US" dirty="0">
                <a:latin typeface="+mn-ea"/>
              </a:rPr>
              <a:t>云化迷</a:t>
            </a:r>
            <a:r>
              <a:rPr lang="zh-CN" altLang="en-US" dirty="0" smtClean="0">
                <a:latin typeface="+mn-ea"/>
              </a:rPr>
              <a:t>不息，有</a:t>
            </a:r>
            <a:r>
              <a:rPr lang="zh-CN" altLang="en-US" dirty="0">
                <a:latin typeface="+mn-ea"/>
              </a:rPr>
              <a:t>世界</a:t>
            </a:r>
            <a:r>
              <a:rPr lang="zh-CN" altLang="en-US" dirty="0" smtClean="0">
                <a:latin typeface="+mn-ea"/>
              </a:rPr>
              <a:t>生，所谓“结</a:t>
            </a:r>
            <a:r>
              <a:rPr lang="zh-CN" altLang="en-US" dirty="0">
                <a:latin typeface="+mn-ea"/>
              </a:rPr>
              <a:t>暗为</a:t>
            </a:r>
            <a:r>
              <a:rPr lang="zh-CN" altLang="en-US" dirty="0" smtClean="0">
                <a:latin typeface="+mn-ea"/>
              </a:rPr>
              <a:t>色”，依</a:t>
            </a:r>
            <a:r>
              <a:rPr lang="zh-CN" altLang="en-US" dirty="0">
                <a:latin typeface="+mn-ea"/>
              </a:rPr>
              <a:t>空立</a:t>
            </a:r>
            <a:r>
              <a:rPr lang="zh-CN" altLang="en-US" dirty="0" smtClean="0">
                <a:latin typeface="+mn-ea"/>
              </a:rPr>
              <a:t>世界，是</a:t>
            </a:r>
            <a:r>
              <a:rPr lang="zh-CN" altLang="en-US" dirty="0">
                <a:latin typeface="+mn-ea"/>
              </a:rPr>
              <a:t>则十方国土皆依妄想安立也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真心</a:t>
            </a:r>
            <a:r>
              <a:rPr lang="zh-CN" altLang="en-US" dirty="0">
                <a:latin typeface="+mn-ea"/>
              </a:rPr>
              <a:t>至</a:t>
            </a:r>
            <a:r>
              <a:rPr lang="zh-CN" altLang="en-US" dirty="0" smtClean="0">
                <a:latin typeface="+mn-ea"/>
              </a:rPr>
              <a:t>大，故</a:t>
            </a:r>
            <a:r>
              <a:rPr lang="zh-CN" altLang="en-US" dirty="0">
                <a:latin typeface="+mn-ea"/>
              </a:rPr>
              <a:t>虚空生於妙</a:t>
            </a:r>
            <a:r>
              <a:rPr lang="zh-CN" altLang="en-US" dirty="0" smtClean="0">
                <a:latin typeface="+mn-ea"/>
              </a:rPr>
              <a:t>心，如</a:t>
            </a:r>
            <a:r>
              <a:rPr lang="zh-CN" altLang="en-US" dirty="0">
                <a:latin typeface="+mn-ea"/>
              </a:rPr>
              <a:t>片云点於太</a:t>
            </a:r>
            <a:r>
              <a:rPr lang="zh-CN" altLang="en-US" dirty="0" smtClean="0">
                <a:latin typeface="+mn-ea"/>
              </a:rPr>
              <a:t>清，眇</a:t>
            </a:r>
            <a:r>
              <a:rPr lang="zh-CN" altLang="en-US" dirty="0">
                <a:latin typeface="+mn-ea"/>
              </a:rPr>
              <a:t>乎小矣。况空中之</a:t>
            </a:r>
            <a:r>
              <a:rPr lang="zh-CN" altLang="en-US" dirty="0" smtClean="0">
                <a:latin typeface="+mn-ea"/>
              </a:rPr>
              <a:t>世界，岂不</a:t>
            </a:r>
            <a:r>
              <a:rPr lang="zh-CN" altLang="en-US" dirty="0">
                <a:latin typeface="+mn-ea"/>
              </a:rPr>
              <a:t>至微</a:t>
            </a:r>
            <a:r>
              <a:rPr lang="zh-CN" altLang="en-US" dirty="0" smtClean="0">
                <a:latin typeface="+mn-ea"/>
              </a:rPr>
              <a:t>哉！今</a:t>
            </a:r>
            <a:r>
              <a:rPr lang="zh-CN" altLang="en-US" dirty="0">
                <a:latin typeface="+mn-ea"/>
              </a:rPr>
              <a:t>行人发真归</a:t>
            </a:r>
            <a:r>
              <a:rPr lang="zh-CN" altLang="en-US" dirty="0" smtClean="0">
                <a:latin typeface="+mn-ea"/>
              </a:rPr>
              <a:t>元，无</a:t>
            </a:r>
            <a:r>
              <a:rPr lang="zh-CN" altLang="en-US" dirty="0">
                <a:latin typeface="+mn-ea"/>
              </a:rPr>
              <a:t>明一</a:t>
            </a:r>
            <a:r>
              <a:rPr lang="zh-CN" altLang="en-US" dirty="0" smtClean="0">
                <a:latin typeface="+mn-ea"/>
              </a:rPr>
              <a:t>破，则</a:t>
            </a:r>
            <a:r>
              <a:rPr lang="zh-CN" altLang="en-US" dirty="0">
                <a:latin typeface="+mn-ea"/>
              </a:rPr>
              <a:t>虚空消</a:t>
            </a:r>
            <a:r>
              <a:rPr lang="zh-CN" altLang="en-US" dirty="0" smtClean="0">
                <a:latin typeface="+mn-ea"/>
              </a:rPr>
              <a:t>殒，而</a:t>
            </a:r>
            <a:r>
              <a:rPr lang="zh-CN" altLang="en-US" dirty="0">
                <a:latin typeface="+mn-ea"/>
              </a:rPr>
              <a:t>空中国土无不振裂。魔以暗昧为</a:t>
            </a:r>
            <a:r>
              <a:rPr lang="zh-CN" altLang="en-US" dirty="0" smtClean="0">
                <a:latin typeface="+mn-ea"/>
              </a:rPr>
              <a:t>体，世界</a:t>
            </a:r>
            <a:r>
              <a:rPr lang="zh-CN" altLang="en-US" dirty="0">
                <a:latin typeface="+mn-ea"/>
              </a:rPr>
              <a:t>为所</a:t>
            </a:r>
            <a:r>
              <a:rPr lang="zh-CN" altLang="en-US" dirty="0" smtClean="0">
                <a:latin typeface="+mn-ea"/>
              </a:rPr>
              <a:t>依，今</a:t>
            </a:r>
            <a:r>
              <a:rPr lang="zh-CN" altLang="en-US" dirty="0">
                <a:latin typeface="+mn-ea"/>
              </a:rPr>
              <a:t>国土振裂而魔宫必</a:t>
            </a:r>
            <a:r>
              <a:rPr lang="zh-CN" altLang="en-US" dirty="0" smtClean="0">
                <a:latin typeface="+mn-ea"/>
              </a:rPr>
              <a:t>隳，此</a:t>
            </a:r>
            <a:r>
              <a:rPr lang="zh-CN" altLang="en-US" dirty="0">
                <a:latin typeface="+mn-ea"/>
              </a:rPr>
              <a:t>实动魔之由也。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98895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1"/>
            <a:ext cx="9144000" cy="648071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蕅益云：于</a:t>
            </a:r>
            <a:r>
              <a:rPr lang="zh-CN" altLang="en-US" dirty="0"/>
              <a:t>觉明心，如去尘垢，即</a:t>
            </a:r>
            <a:r>
              <a:rPr lang="zh-CN" altLang="en-US" dirty="0" smtClean="0"/>
              <a:t>所谓“觉</a:t>
            </a:r>
            <a:r>
              <a:rPr lang="zh-CN" altLang="en-US" dirty="0"/>
              <a:t>所觉</a:t>
            </a:r>
            <a:r>
              <a:rPr lang="zh-CN" altLang="en-US" dirty="0" smtClean="0"/>
              <a:t>空”也。一</a:t>
            </a:r>
            <a:r>
              <a:rPr lang="zh-CN" altLang="en-US" dirty="0"/>
              <a:t>伦生死者，伦是类义，分段生死，自为一类，变易生死，复为一类。</a:t>
            </a:r>
          </a:p>
          <a:p>
            <a:pPr marL="0" indent="0">
              <a:buNone/>
            </a:pPr>
            <a:r>
              <a:rPr lang="zh-CN" altLang="en-US" dirty="0" smtClean="0"/>
              <a:t>        首</a:t>
            </a:r>
            <a:r>
              <a:rPr lang="zh-CN" altLang="en-US" dirty="0"/>
              <a:t>者，穷其所自始；尾者，究其所由终，了知二种生死，来无所从，去无所至，名为首尾圆照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憨山云：</a:t>
            </a:r>
            <a:r>
              <a:rPr lang="zh-CN" altLang="en-US" dirty="0" smtClean="0">
                <a:solidFill>
                  <a:srgbClr val="FF0000"/>
                </a:solidFill>
              </a:rPr>
              <a:t>想</a:t>
            </a:r>
            <a:r>
              <a:rPr lang="zh-CN" altLang="en-US" dirty="0">
                <a:solidFill>
                  <a:srgbClr val="FF0000"/>
                </a:solidFill>
              </a:rPr>
              <a:t>相为</a:t>
            </a:r>
            <a:r>
              <a:rPr lang="zh-CN" altLang="en-US" dirty="0" smtClean="0">
                <a:solidFill>
                  <a:srgbClr val="FF0000"/>
                </a:solidFill>
              </a:rPr>
              <a:t>尘，识</a:t>
            </a:r>
            <a:r>
              <a:rPr lang="zh-CN" altLang="en-US" dirty="0">
                <a:solidFill>
                  <a:srgbClr val="FF0000"/>
                </a:solidFill>
              </a:rPr>
              <a:t>情为</a:t>
            </a:r>
            <a:r>
              <a:rPr lang="zh-CN" altLang="en-US" dirty="0" smtClean="0">
                <a:solidFill>
                  <a:srgbClr val="FF0000"/>
                </a:solidFill>
              </a:rPr>
              <a:t>垢，故想</a:t>
            </a:r>
            <a:r>
              <a:rPr lang="zh-CN" altLang="en-US" dirty="0">
                <a:solidFill>
                  <a:srgbClr val="FF0000"/>
                </a:solidFill>
              </a:rPr>
              <a:t>消如去尘垢。想消行</a:t>
            </a:r>
            <a:r>
              <a:rPr lang="zh-CN" altLang="en-US" dirty="0" smtClean="0">
                <a:solidFill>
                  <a:srgbClr val="FF0000"/>
                </a:solidFill>
              </a:rPr>
              <a:t>现，故</a:t>
            </a:r>
            <a:r>
              <a:rPr lang="zh-CN" altLang="en-US" dirty="0">
                <a:solidFill>
                  <a:srgbClr val="FF0000"/>
                </a:solidFill>
              </a:rPr>
              <a:t>一伦</a:t>
            </a:r>
            <a:r>
              <a:rPr lang="zh-CN" altLang="en-US" dirty="0" smtClean="0">
                <a:solidFill>
                  <a:srgbClr val="FF0000"/>
                </a:solidFill>
              </a:rPr>
              <a:t>生死，首尾</a:t>
            </a:r>
            <a:r>
              <a:rPr lang="zh-CN" altLang="en-US" dirty="0">
                <a:solidFill>
                  <a:srgbClr val="FF0000"/>
                </a:solidFill>
              </a:rPr>
              <a:t>圆</a:t>
            </a:r>
            <a:r>
              <a:rPr lang="zh-CN" altLang="en-US" dirty="0" smtClean="0">
                <a:solidFill>
                  <a:srgbClr val="FF0000"/>
                </a:solidFill>
              </a:rPr>
              <a:t>照。以</a:t>
            </a:r>
            <a:r>
              <a:rPr lang="zh-CN" altLang="en-US" dirty="0">
                <a:solidFill>
                  <a:srgbClr val="FF0000"/>
                </a:solidFill>
              </a:rPr>
              <a:t>烦恼浊依想阴而</a:t>
            </a:r>
            <a:r>
              <a:rPr lang="zh-CN" altLang="en-US" dirty="0" smtClean="0">
                <a:solidFill>
                  <a:srgbClr val="FF0000"/>
                </a:solidFill>
              </a:rPr>
              <a:t>有，由</a:t>
            </a:r>
            <a:r>
              <a:rPr lang="zh-CN" altLang="en-US" dirty="0">
                <a:solidFill>
                  <a:srgbClr val="FF0000"/>
                </a:solidFill>
              </a:rPr>
              <a:t>妄想浊乱</a:t>
            </a:r>
            <a:r>
              <a:rPr lang="zh-CN" altLang="en-US" dirty="0" smtClean="0">
                <a:solidFill>
                  <a:srgbClr val="FF0000"/>
                </a:solidFill>
              </a:rPr>
              <a:t>故，想</a:t>
            </a:r>
            <a:r>
              <a:rPr lang="zh-CN" altLang="en-US" dirty="0">
                <a:solidFill>
                  <a:srgbClr val="FF0000"/>
                </a:solidFill>
              </a:rPr>
              <a:t>阴消则超烦恼浊。</a:t>
            </a:r>
            <a:r>
              <a:rPr lang="zh-CN" altLang="en-US" dirty="0"/>
              <a:t>以想能</a:t>
            </a:r>
            <a:r>
              <a:rPr lang="zh-CN" altLang="en-US" dirty="0" smtClean="0"/>
              <a:t>融通，心</a:t>
            </a:r>
            <a:r>
              <a:rPr lang="zh-CN" altLang="en-US" dirty="0"/>
              <a:t>生形</a:t>
            </a:r>
            <a:r>
              <a:rPr lang="zh-CN" altLang="en-US" dirty="0" smtClean="0"/>
              <a:t>取，故</a:t>
            </a:r>
            <a:r>
              <a:rPr lang="zh-CN" altLang="en-US" dirty="0"/>
              <a:t>云融通妄想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971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长</a:t>
            </a:r>
            <a:r>
              <a:rPr lang="zh-CN" altLang="en-US" dirty="0">
                <a:latin typeface="+mn-ea"/>
              </a:rPr>
              <a:t>水云：想</a:t>
            </a:r>
            <a:r>
              <a:rPr lang="zh-CN" altLang="en-US" dirty="0" smtClean="0">
                <a:latin typeface="+mn-ea"/>
              </a:rPr>
              <a:t>者，取</a:t>
            </a:r>
            <a:r>
              <a:rPr lang="zh-CN" altLang="en-US" dirty="0">
                <a:latin typeface="+mn-ea"/>
              </a:rPr>
              <a:t>像，谓要先安立境分剂相，方能随起种种名言，念缘不息，即名浮动。念即想也。浮想既除，观心转净，故云“如去尘垢”。一伦生死，谓行阴伦类也。首尾，本末也。以行是迁流，迁流即生灭，今无想隔，故本末皆现，即生灭体露，观心明见，故云“圆照”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92511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59735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）结示本惟妄想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观其所由，融通妄想以为其本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融通妄想者，想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阴能融通变化，使心随境转，或使境随心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转，心境互相作用、互相转化。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如心想醋梅，口中水出；思踏悬崖，足心酸涩；心忆前人，或怜或恨，目中泪盈；这些都是妄想，使动色身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蕅</a:t>
            </a:r>
            <a:r>
              <a:rPr lang="zh-CN" altLang="en-US" dirty="0">
                <a:latin typeface="+mn-ea"/>
              </a:rPr>
              <a:t>益云：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惟此想阴，能为融变，使心随境，使境随心，只此融通，实惟妄想，更非别有融通之性可得也。知此想阴虚妄无本，则不被其所迷矣。</a:t>
            </a:r>
          </a:p>
          <a:p>
            <a:pPr marL="0" indent="0">
              <a:buNone/>
            </a:pP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34679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1"/>
            <a:ext cx="8928992" cy="46085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水云：一切烦恼，以想为本。扰恼身心，汩乱真性，故名为浊。如前文云：“又汝今者，忆识诵习，性发知见，容现六尘，离尘无体，离觉无性，相织妄成，名烦恼浊。”今想阴尽，此浊亦超也。</a:t>
            </a:r>
          </a:p>
          <a:p>
            <a:pPr marL="0" indent="0">
              <a:buNone/>
            </a:pPr>
            <a:r>
              <a:rPr lang="zh-CN" altLang="en-US" dirty="0"/>
              <a:t>   </a:t>
            </a:r>
            <a:r>
              <a:rPr lang="zh-CN" altLang="en-US" dirty="0" smtClean="0"/>
              <a:t>      </a:t>
            </a:r>
            <a:r>
              <a:rPr lang="zh-CN" altLang="en-US" dirty="0"/>
              <a:t>融通妄想者，想能融变，身随于心，心想酢梅，口中流水，融通质碍，故名“融通”。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907986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dirty="0" smtClean="0">
                <a:latin typeface="+mn-ea"/>
              </a:rPr>
              <a:t>前言色阴十境，唯行人内心所现，识之则善；若不识其妄，谓为证圣，必招恶报。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受阴十境，因行人定慧偏过，依行人根身之苦乐喜忧舍等五受而立，纯为外魔。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想阴当中，因行人已破受阴、身见，外魔不能亲附行人身上，唯依行人想阴中所生十种贪求，贪求善巧、经历、契合、辨析、冥感、静谧、宿命、神力、深空、长寿等，相应附在他人身上，伪装为善知识，迎合行人内心所求，现十种魔境。行人不辨前现善知识实为魔之附体，惑为菩萨，追随受教，潜行贪欲，破佛律仪，魔厌弃去，行人、伪师，俱遭王难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心有所求，贪着善巧、神异等，失本修定，必遭魔扰。</a:t>
            </a:r>
            <a:r>
              <a:rPr lang="en-US" altLang="zh-CN" dirty="0" smtClean="0">
                <a:latin typeface="+mn-ea"/>
              </a:rPr>
              <a:t> </a:t>
            </a:r>
          </a:p>
          <a:p>
            <a:pPr marL="0" indent="0"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13474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sz="35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5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500" b="1" dirty="0">
                <a:latin typeface="黑体" pitchFamily="49" charset="-122"/>
                <a:ea typeface="黑体" pitchFamily="49" charset="-122"/>
              </a:rPr>
              <a:t>）贪求善</a:t>
            </a: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巧</a:t>
            </a:r>
            <a:r>
              <a:rPr lang="en-US" altLang="zh-CN" sz="35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感怪鬼来扰，落入邪道</a:t>
            </a:r>
            <a:endParaRPr lang="en-US" altLang="zh-CN" sz="35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    阿难，彼善男子，受阴虚妙，不遭邪虑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（蕅益：了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知受阴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本空，本如来藏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，不发十种魔事，或虽发而觉悟不惑，故云不遭邪虑也）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圆定发明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（蕅益：本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以圆解而修圆定，今既不遭受阴中之邪虑，则将转有漏受成无漏之正受，故云圆定发明也），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三摩地中，</a:t>
            </a:r>
            <a:r>
              <a:rPr lang="zh-CN" altLang="en-US" sz="3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心爱圆明，锐其精思，贪求善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巧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（因急求妙果妙用，投机取巧，不肯切实用功，远离平常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。蕅益：夫圆定既得发明，只须如法精进，从观行三昧，策入相似、分真、究竟三昧，则有何善巧之不得，有何法界之不历，有何机理之不契，有何根本之不析，有何感应之不成，有何静谧之不入，有何宿命之不知，有何神通之不具，有何深空之不证，有何常住之不获？而乃忽生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心爱，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著意贪求，譬如鳞角未成，辄思飞跃，羽毛未备，便拟抟扶，学未优而求仕，丹未成而先服，其可乎哉？故知招魔成堕，皆是自心妄想为咎耳）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5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5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尔时天魔候得其便，飞精附人，口说经法。</a:t>
            </a:r>
            <a:r>
              <a:rPr lang="zh-CN" altLang="en-US" sz="3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其人不觉是其魔著，自言谓得无上涅槃，来彼求巧善男子处，敷座说法。其形斯须或作比丘，令彼人见，或为帝释，或为妇女，或比丘尼，或寝暗室，身有光明。</a:t>
            </a:r>
            <a:endParaRPr lang="en-US" altLang="zh-CN" sz="35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5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是人愚迷，惑为菩萨，信其教化，摇荡其心，</a:t>
            </a:r>
            <a:r>
              <a:rPr lang="zh-CN" altLang="en-US" sz="3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破佛律仪，潜行贪欲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5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5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口中好言灾祥变异，或言如来某处出世，或言劫火，或说刀兵，恐怖于人，令其家资无故耗散。</a:t>
            </a:r>
            <a:endParaRPr lang="en-US" altLang="zh-CN" sz="35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5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此名怪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鬼，年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老成魔，恼乱是人。厌足心生，去彼人体。弟子与师，俱陷王难。</a:t>
            </a:r>
            <a:endParaRPr lang="en-US" altLang="zh-CN" sz="35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5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汝当先觉，不入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轮回；迷惑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不知，堕无间狱。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68623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b="1" dirty="0" smtClean="0"/>
              <a:t>【</a:t>
            </a:r>
            <a:r>
              <a:rPr lang="zh-CN" altLang="en-US" b="1" dirty="0" smtClean="0"/>
              <a:t>按</a:t>
            </a:r>
            <a:r>
              <a:rPr lang="en-US" altLang="zh-CN" b="1" dirty="0" smtClean="0"/>
              <a:t>】</a:t>
            </a:r>
            <a:r>
              <a:rPr lang="zh-CN" altLang="en-US" dirty="0" smtClean="0"/>
              <a:t>憨山云：受</a:t>
            </a:r>
            <a:r>
              <a:rPr lang="zh-CN" altLang="en-US" dirty="0"/>
              <a:t>阴已</a:t>
            </a:r>
            <a:r>
              <a:rPr lang="zh-CN" altLang="en-US" dirty="0" smtClean="0"/>
              <a:t>尽，故</a:t>
            </a:r>
            <a:r>
              <a:rPr lang="zh-CN" altLang="en-US" dirty="0"/>
              <a:t>不遭邪</a:t>
            </a:r>
            <a:r>
              <a:rPr lang="zh-CN" altLang="en-US" dirty="0" smtClean="0"/>
              <a:t>虑。谓</a:t>
            </a:r>
            <a:r>
              <a:rPr lang="zh-CN" altLang="en-US" dirty="0"/>
              <a:t>已离前十种</a:t>
            </a:r>
            <a:r>
              <a:rPr lang="zh-CN" altLang="en-US" dirty="0" smtClean="0"/>
              <a:t>境界，故</a:t>
            </a:r>
            <a:r>
              <a:rPr lang="zh-CN" altLang="en-US" dirty="0"/>
              <a:t>定力圆</a:t>
            </a:r>
            <a:r>
              <a:rPr lang="zh-CN" altLang="en-US" dirty="0" smtClean="0"/>
              <a:t>明，激发</a:t>
            </a:r>
            <a:r>
              <a:rPr lang="zh-CN" altLang="en-US" dirty="0"/>
              <a:t>贪</a:t>
            </a:r>
            <a:r>
              <a:rPr lang="zh-CN" altLang="en-US" dirty="0" smtClean="0"/>
              <a:t>习，心爱</a:t>
            </a:r>
            <a:r>
              <a:rPr lang="zh-CN" altLang="en-US" dirty="0"/>
              <a:t>圆</a:t>
            </a:r>
            <a:r>
              <a:rPr lang="zh-CN" altLang="en-US" dirty="0" smtClean="0"/>
              <a:t>明，故</a:t>
            </a:r>
            <a:r>
              <a:rPr lang="zh-CN" altLang="en-US" dirty="0"/>
              <a:t>云求巧。乃精锐其</a:t>
            </a:r>
            <a:r>
              <a:rPr lang="zh-CN" altLang="en-US" dirty="0" smtClean="0"/>
              <a:t>思，贪求</a:t>
            </a:r>
            <a:r>
              <a:rPr lang="zh-CN" altLang="en-US" dirty="0"/>
              <a:t>善巧。内心既</a:t>
            </a:r>
            <a:r>
              <a:rPr lang="zh-CN" altLang="en-US" dirty="0" smtClean="0"/>
              <a:t>著，故</a:t>
            </a:r>
            <a:r>
              <a:rPr lang="zh-CN" altLang="en-US" dirty="0"/>
              <a:t>外魔</a:t>
            </a:r>
            <a:r>
              <a:rPr lang="zh-CN" altLang="en-US" dirty="0" smtClean="0"/>
              <a:t>得便，而</a:t>
            </a:r>
            <a:r>
              <a:rPr lang="zh-CN" altLang="en-US" dirty="0"/>
              <a:t>飞精先附</a:t>
            </a:r>
            <a:r>
              <a:rPr lang="zh-CN" altLang="en-US" dirty="0" smtClean="0"/>
              <a:t>他人，来</a:t>
            </a:r>
            <a:r>
              <a:rPr lang="zh-CN" altLang="en-US" dirty="0"/>
              <a:t>求巧人</a:t>
            </a:r>
            <a:r>
              <a:rPr lang="zh-CN" altLang="en-US" dirty="0" smtClean="0"/>
              <a:t>前说法，现</a:t>
            </a:r>
            <a:r>
              <a:rPr lang="zh-CN" altLang="en-US" dirty="0"/>
              <a:t>种种相。求巧之</a:t>
            </a:r>
            <a:r>
              <a:rPr lang="zh-CN" altLang="en-US" dirty="0" smtClean="0"/>
              <a:t>人，信</a:t>
            </a:r>
            <a:r>
              <a:rPr lang="zh-CN" altLang="en-US" dirty="0"/>
              <a:t>为菩萨。口中好</a:t>
            </a:r>
            <a:r>
              <a:rPr lang="zh-CN" altLang="en-US" dirty="0" smtClean="0"/>
              <a:t>言者，乃</a:t>
            </a:r>
            <a:r>
              <a:rPr lang="zh-CN" altLang="en-US" dirty="0"/>
              <a:t>所说之事也。此怪鬼本于贪</a:t>
            </a:r>
            <a:r>
              <a:rPr lang="zh-CN" altLang="en-US" dirty="0" smtClean="0"/>
              <a:t>习，因而</a:t>
            </a:r>
            <a:r>
              <a:rPr lang="zh-CN" altLang="en-US" dirty="0"/>
              <a:t>附</a:t>
            </a:r>
            <a:r>
              <a:rPr lang="zh-CN" altLang="en-US" dirty="0" smtClean="0"/>
              <a:t>入，去</a:t>
            </a:r>
            <a:r>
              <a:rPr lang="zh-CN" altLang="en-US" dirty="0"/>
              <a:t>则</a:t>
            </a:r>
            <a:r>
              <a:rPr lang="zh-CN" altLang="en-US" dirty="0" smtClean="0"/>
              <a:t>留难。觉</a:t>
            </a:r>
            <a:r>
              <a:rPr lang="zh-CN" altLang="en-US" dirty="0"/>
              <a:t>则无咎。</a:t>
            </a:r>
          </a:p>
        </p:txBody>
      </p:sp>
    </p:spTree>
    <p:extLst>
      <p:ext uri="{BB962C8B-B14F-4D97-AF65-F5344CB8AC3E}">
        <p14:creationId xmlns:p14="http://schemas.microsoft.com/office/powerpoint/2010/main" val="206136042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受</a:t>
            </a:r>
            <a:r>
              <a:rPr lang="zh-CN" altLang="en-US" dirty="0"/>
              <a:t>阴虚妙者，谓于观行位中，了知受阴本如来藏，不发十种魔事，或虽发而觉悟不惑，故云不遭邪虑也。本以圆解而修圆定，今既不遭受阴中之邪虑，则将转有漏受成无漏之正受，故云圆定发明也。夫圆定既得发明，只须如法精进，从观行三昧，策入相似、分真、究竟三昧，则有何善巧之不得，有何法界之不历，有何机理之不契，有何根本之不析，有何感应之不成，有何静谧之不入，有何宿命之不知，有何神通之不具，有何深空之不证，有何常住之不获？而乃忽生心爱，著意贪求，譬如鳞角未成，辄思飞跃，羽毛未备，便拟抟扶，学未优而求仕，丹未成而先服，其可乎哉？故知招魔成堕，皆是自心妄想为咎</a:t>
            </a:r>
            <a:r>
              <a:rPr lang="zh-CN" altLang="en-US" dirty="0" smtClean="0"/>
              <a:t>耳</a:t>
            </a:r>
            <a:r>
              <a:rPr lang="en-US" altLang="zh-CN" dirty="0" smtClean="0"/>
              <a:t>……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77141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067" y="116632"/>
            <a:ext cx="9036496" cy="6513587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初</a:t>
            </a:r>
            <a:r>
              <a:rPr lang="zh-CN" altLang="en-US" dirty="0"/>
              <a:t>言候得其便者，谓得此行人贪想之间隙而可乘也。飞精附人者，以此行人受阴虚妙，魔不能附，所以转附他人也。其人者，即魔附之人。虽被魔附，彼不自觉，乘于魔力，至此行人之前，现诸善巧，以逗其所贪求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 </a:t>
            </a:r>
            <a:r>
              <a:rPr lang="zh-CN" altLang="en-US" dirty="0" smtClean="0"/>
              <a:t>   次</a:t>
            </a:r>
            <a:r>
              <a:rPr lang="zh-CN" altLang="en-US" dirty="0"/>
              <a:t>是人者，指修定之行人，惑彼魔附之人以为菩萨，故信其教化而潜行贪欲也。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</a:t>
            </a:r>
            <a:r>
              <a:rPr lang="zh-CN" altLang="en-US" dirty="0" smtClean="0"/>
              <a:t>    三</a:t>
            </a:r>
            <a:r>
              <a:rPr lang="zh-CN" altLang="en-US" dirty="0"/>
              <a:t>口中好言者，仍是魔附之人，不惟惑乱此一行人，亦复遍惑一切也。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     </a:t>
            </a:r>
            <a:r>
              <a:rPr lang="zh-CN" altLang="en-US" dirty="0" smtClean="0"/>
              <a:t>    四</a:t>
            </a:r>
            <a:r>
              <a:rPr lang="zh-CN" altLang="en-US" dirty="0"/>
              <a:t>此名怪鬼者，出其魔鬼之名，意令行人先觉而骂破之也。弟子，指修定行人。师，即指魔附人。魔业既炽，故魔去每先遭于王难，然后堕无间也。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汝</a:t>
            </a:r>
            <a:r>
              <a:rPr lang="zh-CN" altLang="en-US" dirty="0"/>
              <a:t>当先觉二句，劝其觉则成得。迷惑不知二句，诫其迷则成失。所云先觉者，或防检其心，令不起贪，或贪心初起，便能觉破，或魔人现巧，不受其惑。此皆可免轮回。倘一信其教化，破佛律仪，纵令从此觉知是魔，亦已悔之晚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97671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3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3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300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经历</a:t>
            </a:r>
            <a:r>
              <a:rPr lang="en-US" altLang="zh-CN" sz="23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300" b="1" dirty="0">
                <a:latin typeface="黑体" pitchFamily="49" charset="-122"/>
                <a:ea typeface="黑体" pitchFamily="49" charset="-122"/>
              </a:rPr>
              <a:t>感魃</a:t>
            </a: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鬼，淫心放逸游荡</a:t>
            </a:r>
            <a:endParaRPr lang="zh-CN" altLang="en-US" sz="23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300" dirty="0" smtClean="0"/>
              <a:t>      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难，又善男子，受阴虚妙，不遭邪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虑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蕅益：了知受阴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本空，本如来藏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，不发十种魔事，或虽发而觉悟不惑，故云不遭邪虑也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圆定发明，三摩地中，</a:t>
            </a:r>
            <a:r>
              <a:rPr lang="zh-CN" altLang="en-US" sz="2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心爱游荡，飞其精思，贪求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经历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（定力研穷，激发淫习，以淫心浩荡，动乱身心，故贪求经历，好行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游荡）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3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3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时天魔候得其便，飞精附人，口说经法。其人亦不觉知魔著，亦言自得无上涅槃，来彼求游善男子处，敷座说法。</a:t>
            </a:r>
            <a:r>
              <a:rPr lang="zh-CN" altLang="en-US" sz="2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自形无变，其听法者，忽自见身坐宝莲华，全体化成紫金光聚。一众听人，各各如是，得未曾有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3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3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人愚迷，惑为菩萨，淫逸其心，</a:t>
            </a:r>
            <a:r>
              <a:rPr lang="zh-CN" altLang="en-US" sz="2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破佛律仪，潜行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贪欲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3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3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口中</a:t>
            </a:r>
            <a:r>
              <a:rPr lang="zh-CN" altLang="en-US" sz="2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好言诸佛应世，某处某人当是某佛化身来此，某人即是某菩萨等，来化人间。其人见故，心生倾渴，邪见密兴，种智销灭</a:t>
            </a:r>
            <a:r>
              <a:rPr lang="zh-CN" altLang="en-US" sz="23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3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3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名魃鬼年老成魔，恼乱是人。厌足心生，去彼人体，弟子与师，俱陷王难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3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3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188710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明动魔之由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汝辈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修禅，饰三摩地，十方菩萨，及诸无漏，大阿罗汉，心精通㳷，当处湛然。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一切魔王，及与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鬼神、诸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凡夫天，见其宫殿无故崩裂，大地振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坼，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水陆飞腾，无不惊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慑。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凡夫昏暗，不觉迁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讹。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彼等咸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得五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种神通，唯除漏尽，恋此尘劳，如何令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汝摧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裂其处？是故鬼神，及诸天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魔、魍魉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妖精，于三昧时，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佥来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恼汝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【</a:t>
            </a:r>
            <a:r>
              <a:rPr lang="zh-CN" altLang="en-US" dirty="0" smtClean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憨山云：此言</a:t>
            </a:r>
            <a:r>
              <a:rPr lang="zh-CN" altLang="en-US" dirty="0">
                <a:latin typeface="+mn-ea"/>
              </a:rPr>
              <a:t>动魔致扰也。上云发真归元则虚空消殒。今修禅</a:t>
            </a:r>
            <a:r>
              <a:rPr lang="zh-CN" altLang="en-US" dirty="0" smtClean="0">
                <a:latin typeface="+mn-ea"/>
              </a:rPr>
              <a:t>定</a:t>
            </a:r>
            <a:r>
              <a:rPr lang="en-US" altLang="zh-CN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乃</a:t>
            </a:r>
            <a:r>
              <a:rPr lang="zh-CN" altLang="en-US" dirty="0">
                <a:latin typeface="+mn-ea"/>
              </a:rPr>
              <a:t>归元之行也。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菩萨罗汉与能修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人，心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精通㳷，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谓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妄想既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破，心境一如，无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生体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露，故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当处湛然。虚空消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殒，而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魔宫自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振，此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实动魔之由也。魔具五通有大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神力，魔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以害善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得名，恋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此欲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境，岂肯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甘心令汝破坏其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处？是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故於三昧中皆来恼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汝，理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必然也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dirty="0" smtClean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881527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23762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憨山云：定</a:t>
            </a:r>
            <a:r>
              <a:rPr lang="zh-CN" altLang="en-US" dirty="0"/>
              <a:t>力研</a:t>
            </a:r>
            <a:r>
              <a:rPr lang="zh-CN" altLang="en-US" dirty="0" smtClean="0"/>
              <a:t>穷，激发</a:t>
            </a:r>
            <a:r>
              <a:rPr lang="zh-CN" altLang="en-US" dirty="0"/>
              <a:t>淫</a:t>
            </a:r>
            <a:r>
              <a:rPr lang="zh-CN" altLang="en-US" dirty="0" smtClean="0"/>
              <a:t>习，以</a:t>
            </a:r>
            <a:r>
              <a:rPr lang="zh-CN" altLang="en-US" dirty="0"/>
              <a:t>淫心</a:t>
            </a:r>
            <a:r>
              <a:rPr lang="zh-CN" altLang="en-US" dirty="0" smtClean="0"/>
              <a:t>浩荡，动乱身心，故</a:t>
            </a:r>
            <a:r>
              <a:rPr lang="zh-CN" altLang="en-US" dirty="0"/>
              <a:t>贪求</a:t>
            </a:r>
            <a:r>
              <a:rPr lang="zh-CN" altLang="en-US" dirty="0" smtClean="0"/>
              <a:t>经历，好</a:t>
            </a:r>
            <a:r>
              <a:rPr lang="zh-CN" altLang="en-US" dirty="0"/>
              <a:t>行游荡。故魃鬼本於淫</a:t>
            </a:r>
            <a:r>
              <a:rPr lang="zh-CN" altLang="en-US" dirty="0" smtClean="0"/>
              <a:t>习，因而</a:t>
            </a:r>
            <a:r>
              <a:rPr lang="zh-CN" altLang="en-US" dirty="0"/>
              <a:t>附</a:t>
            </a:r>
            <a:r>
              <a:rPr lang="zh-CN" altLang="en-US" dirty="0" smtClean="0"/>
              <a:t>人，成就</a:t>
            </a:r>
            <a:r>
              <a:rPr lang="zh-CN" altLang="en-US" dirty="0"/>
              <a:t>破坏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549969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契合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感魅鬼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心爱绵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（心中贪爱与真如冥合）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澄其精思，贪求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契合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贪求快速契入理体，急求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开悟。长水：夫亡机寂照，相念不生，理自冥会；若希求㳷合，爱念潜增，拟心即差，遂招魔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惑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时天魔候得其便，飞精附人，口说经法。其人实不觉知魔著，亦言自得无上涅槃，来彼求合善男子处，敷座说法。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其形及彼听法之人，外无迁变，令其听者，未闻法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自开悟，念念移易，或得宿命，或有他心，或见地狱，或知人间好恶诸事，或口说偈，或自诵经，各各欢娱，得未曾有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人愚迷，惑为菩萨，绵爱其心，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破佛律仪，潜行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贪欲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口中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好言佛有大小，某佛先佛，某佛后佛，其中亦有真佛假佛，男佛女佛，菩萨亦然。其人见故，洗涤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（迷失了自己的菩提心）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易入邪悟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名魅鬼年老成魔，恼乱是人。厌足心生，去彼人体，弟子与师，俱陷王难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162870681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332656"/>
            <a:ext cx="8856984" cy="61926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憨山云：定</a:t>
            </a:r>
            <a:r>
              <a:rPr lang="zh-CN" altLang="en-US" dirty="0"/>
              <a:t>力研</a:t>
            </a:r>
            <a:r>
              <a:rPr lang="zh-CN" altLang="en-US" dirty="0" smtClean="0"/>
              <a:t>穷，激发</a:t>
            </a:r>
            <a:r>
              <a:rPr lang="zh-CN" altLang="en-US" dirty="0"/>
              <a:t>诈</a:t>
            </a:r>
            <a:r>
              <a:rPr lang="zh-CN" altLang="en-US" dirty="0" smtClean="0"/>
              <a:t>习，故</a:t>
            </a:r>
            <a:r>
              <a:rPr lang="zh-CN" altLang="en-US" dirty="0"/>
              <a:t>心爱</a:t>
            </a:r>
            <a:r>
              <a:rPr lang="zh-CN" altLang="en-US" dirty="0" smtClean="0"/>
              <a:t>绵</a:t>
            </a:r>
            <a:r>
              <a:rPr lang="zh-CN" altLang="en-US" dirty="0">
                <a:latin typeface="+mn-ea"/>
              </a:rPr>
              <a:t>㳷</a:t>
            </a:r>
            <a:r>
              <a:rPr lang="zh-CN" altLang="en-US" dirty="0" smtClean="0"/>
              <a:t>，贪求</a:t>
            </a:r>
            <a:r>
              <a:rPr lang="zh-CN" altLang="en-US" dirty="0"/>
              <a:t>契合。以诈伪欺</a:t>
            </a:r>
            <a:r>
              <a:rPr lang="zh-CN" altLang="en-US" dirty="0" smtClean="0"/>
              <a:t>人，而</a:t>
            </a:r>
            <a:r>
              <a:rPr lang="zh-CN" altLang="en-US" dirty="0"/>
              <a:t>欲求合。故魅鬼本於诈</a:t>
            </a:r>
            <a:r>
              <a:rPr lang="zh-CN" altLang="en-US" dirty="0" smtClean="0"/>
              <a:t>习，今年</a:t>
            </a:r>
            <a:r>
              <a:rPr lang="zh-CN" altLang="en-US" dirty="0"/>
              <a:t>老成魔破坏定心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en-US" dirty="0"/>
              <a:t>长水云：绵，密也。㳷，合也。澄，凝寂也。精思，即前爱心也。</a:t>
            </a:r>
            <a:r>
              <a:rPr lang="zh-CN" altLang="en-US" dirty="0">
                <a:solidFill>
                  <a:srgbClr val="FF0000"/>
                </a:solidFill>
              </a:rPr>
              <a:t>夫亡机寂照，相念不生，理自冥会；若希求淴合，爱念潜增</a:t>
            </a:r>
            <a:r>
              <a:rPr lang="zh-CN" altLang="en-US" dirty="0" smtClean="0">
                <a:solidFill>
                  <a:srgbClr val="FF0000"/>
                </a:solidFill>
              </a:rPr>
              <a:t>，拟心</a:t>
            </a:r>
            <a:r>
              <a:rPr lang="zh-CN" altLang="en-US" dirty="0">
                <a:solidFill>
                  <a:srgbClr val="FF0000"/>
                </a:solidFill>
              </a:rPr>
              <a:t>即差，遂招魔惑。心希契合，令未闻法便自开悟，乃至得通，自诵经等，颇合其心，故多绵爱。</a:t>
            </a:r>
            <a:r>
              <a:rPr lang="zh-CN" altLang="en-US" dirty="0"/>
              <a:t>男女佛者，贵引行人，行贪欲事，无妨成佛。洗涤本心者，本心修行，俾离贪欲，今反行之，本心遂去，故云洗涤。</a:t>
            </a:r>
          </a:p>
        </p:txBody>
      </p:sp>
    </p:spTree>
    <p:extLst>
      <p:ext uri="{BB962C8B-B14F-4D97-AF65-F5344CB8AC3E}">
        <p14:creationId xmlns:p14="http://schemas.microsoft.com/office/powerpoint/2010/main" val="270360162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0"/>
            <a:ext cx="9144000" cy="685800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5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5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500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sz="2500" b="1" dirty="0" smtClean="0">
                <a:latin typeface="黑体" pitchFamily="49" charset="-122"/>
                <a:ea typeface="黑体" pitchFamily="49" charset="-122"/>
              </a:rPr>
              <a:t>辨析</a:t>
            </a:r>
            <a:r>
              <a:rPr lang="en-US" altLang="zh-CN" sz="25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500" b="1" dirty="0" smtClean="0">
                <a:latin typeface="黑体" pitchFamily="49" charset="-122"/>
                <a:ea typeface="黑体" pitchFamily="49" charset="-122"/>
              </a:rPr>
              <a:t>落入思维辨析，破坏本定，感蛊毒</a:t>
            </a:r>
            <a:r>
              <a:rPr lang="zh-CN" altLang="en-US" sz="2500" b="1" dirty="0">
                <a:latin typeface="黑体" pitchFamily="49" charset="-122"/>
                <a:ea typeface="黑体" pitchFamily="49" charset="-122"/>
              </a:rPr>
              <a:t>魇胜恶鬼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500" dirty="0" smtClean="0"/>
              <a:t>        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心爱根本</a:t>
            </a:r>
            <a:r>
              <a:rPr lang="zh-CN" altLang="en-US" sz="2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（求根寻本，究物之元底）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，穷览物化性之终始，精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爽</a:t>
            </a:r>
            <a:r>
              <a:rPr lang="zh-CN" altLang="en-US" sz="2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（爽者，明也）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心，贪求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辨析</a:t>
            </a:r>
            <a:r>
              <a:rPr lang="zh-CN" altLang="en-US" sz="2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（宿世思辨习气被激发，探求事物始终之理，落入思惟辨析，破坏本所习</a:t>
            </a:r>
            <a:r>
              <a:rPr lang="zh-CN" altLang="en-US" sz="2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定。憨山：定力研穷，想阴渐消，行阴将现，故定中爱穷根本，物化始终，贪求辨析）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5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5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时天魔候得其便，飞精附人，口说经法。其人先不觉知魔著，亦言自得无上涅槃，来彼求元善男子处，敷座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说法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身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有威神，摧伏求者，令其座下虽未闻法，自然心伏。是诸人等，将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佛、涅槃、菩提、法身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，即是现前我肉身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上；父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父子子，递代相生，即是法身常住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不绝；都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指现在即为佛国，无别净居及金色相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5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5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人信受，亡失先心，身命归依，得未曾有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。是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等愚迷，惑为菩萨，推究其心，</a:t>
            </a:r>
            <a:r>
              <a:rPr lang="zh-CN" altLang="en-US" sz="2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破佛律仪，潜行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贪欲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3760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口中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好言眼耳鼻舌皆为净土，男女二根即是菩提涅槃真处。彼无知者，信是秽言。</a:t>
            </a: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此名蛊毒魇胜恶鬼，年老成魔，恼乱是人。厌足心生，去彼人体，弟子与师，俱陷王难。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汝当先觉，不入轮回；迷惑不知，堕无间狱。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/>
              <a:t>憨山云：定力研</a:t>
            </a:r>
            <a:r>
              <a:rPr lang="zh-CN" altLang="en-US" dirty="0" smtClean="0"/>
              <a:t>穷，想</a:t>
            </a:r>
            <a:r>
              <a:rPr lang="zh-CN" altLang="en-US" dirty="0"/>
              <a:t>阴渐</a:t>
            </a:r>
            <a:r>
              <a:rPr lang="zh-CN" altLang="en-US" dirty="0" smtClean="0"/>
              <a:t>消，行</a:t>
            </a:r>
            <a:r>
              <a:rPr lang="zh-CN" altLang="en-US" dirty="0"/>
              <a:t>阴将</a:t>
            </a:r>
            <a:r>
              <a:rPr lang="zh-CN" altLang="en-US" dirty="0" smtClean="0"/>
              <a:t>现，故</a:t>
            </a:r>
            <a:r>
              <a:rPr lang="zh-CN" altLang="en-US" dirty="0"/>
              <a:t>定中爱穷根</a:t>
            </a:r>
            <a:r>
              <a:rPr lang="zh-CN" altLang="en-US" dirty="0" smtClean="0"/>
              <a:t>本，物化始终，贪求</a:t>
            </a:r>
            <a:r>
              <a:rPr lang="zh-CN" altLang="en-US" dirty="0"/>
              <a:t>辨析。蛊毒恶鬼本乎怨</a:t>
            </a:r>
            <a:r>
              <a:rPr lang="zh-CN" altLang="en-US" dirty="0" smtClean="0"/>
              <a:t>习，以</a:t>
            </a:r>
            <a:r>
              <a:rPr lang="zh-CN" altLang="en-US" dirty="0"/>
              <a:t>怨本深</a:t>
            </a:r>
            <a:r>
              <a:rPr lang="zh-CN" altLang="en-US" dirty="0" smtClean="0"/>
              <a:t>求，今</a:t>
            </a:r>
            <a:r>
              <a:rPr lang="zh-CN" altLang="en-US" dirty="0"/>
              <a:t>附人坏</a:t>
            </a:r>
            <a:r>
              <a:rPr lang="zh-CN" altLang="en-US" dirty="0" smtClean="0"/>
              <a:t>定，盖</a:t>
            </a:r>
            <a:r>
              <a:rPr lang="zh-CN" altLang="en-US" dirty="0"/>
              <a:t>有因也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根本者，求根寻本，究物之元底也。物化，万境也。爽，明也。心欲求元，魔精附物，说肉身为三德之本，指相生为常住之因，清净之方只此秽境，相好之体全是我身。妄本既宣，邪信便发；魔力所制，更不推移；尽命归心，从邪败正。</a:t>
            </a:r>
          </a:p>
        </p:txBody>
      </p:sp>
    </p:spTree>
    <p:extLst>
      <p:ext uri="{BB962C8B-B14F-4D97-AF65-F5344CB8AC3E}">
        <p14:creationId xmlns:p14="http://schemas.microsoft.com/office/powerpoint/2010/main" val="247144841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）贪求冥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感厉鬼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心爱悬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（心里追求神秘感应，预知未来）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周流精研，贪求冥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（追求种种神秘的感应）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时天魔候得其便，飞精附人，口说经法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（长水：夫功深行著，感应自冥；起念妄求，魔精暗入。希求既起，魔伺便来，影附他人，为善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知识）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。其人元不觉知魔著，亦言自得无上涅槃，来彼求应善男子处，敷座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说法。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令听众暂见其身，如百千岁，心生爱染，不能舍离。身为奴仆，四事供养，不觉疲劳。各各令其座下人心，知是先师本善知识，别生法爱，黏如胶漆，得未曾有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人愚迷，惑为菩萨，亲近其心，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破佛律仪，潜行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贪欲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口中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好言我于前世，于某生中，先度某人，当时是我妻妾兄弟，今来相度，与汝相随归某世界，供养某佛。或言别有大光明天，佛于中住，一切如来所休居地。彼无知者，信是虚诳，遗失本心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名厉鬼年老成魔，恼乱是人。厌足心生，去彼人体，弟子与师，俱陷王难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207298845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33670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憨山云：以</a:t>
            </a:r>
            <a:r>
              <a:rPr lang="zh-CN" altLang="en-US" dirty="0"/>
              <a:t>圆定</a:t>
            </a:r>
            <a:r>
              <a:rPr lang="zh-CN" altLang="en-US" dirty="0" smtClean="0"/>
              <a:t>发明，遂</a:t>
            </a:r>
            <a:r>
              <a:rPr lang="zh-CN" altLang="en-US" dirty="0"/>
              <a:t>生悬应之心。故贪求冥</a:t>
            </a:r>
            <a:r>
              <a:rPr lang="zh-CN" altLang="en-US" dirty="0" smtClean="0"/>
              <a:t>感，引</a:t>
            </a:r>
            <a:r>
              <a:rPr lang="zh-CN" altLang="en-US" dirty="0"/>
              <a:t>魔入心。厉鬼本於嗔</a:t>
            </a:r>
            <a:r>
              <a:rPr lang="zh-CN" altLang="en-US" dirty="0" smtClean="0"/>
              <a:t>习，虽</a:t>
            </a:r>
            <a:r>
              <a:rPr lang="zh-CN" altLang="en-US" dirty="0"/>
              <a:t>与定境不</a:t>
            </a:r>
            <a:r>
              <a:rPr lang="zh-CN" altLang="en-US" dirty="0" smtClean="0"/>
              <a:t>类，附</a:t>
            </a:r>
            <a:r>
              <a:rPr lang="zh-CN" altLang="en-US" dirty="0"/>
              <a:t>必有由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en-US" dirty="0"/>
              <a:t>长水云：夫功深行著，感应自冥；起念妄求，魔精暗入。希求既起，魔伺便来，影附他人，为善知识。感心激切，认是先师，法爱倍生，胶漆何异！休居地者，涅槃处也。真实涅槃，岂有处耶？今指天为圆寂之地，非魔是何？信则堕魔，师弟俱坠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30372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静谧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感大力鬼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（心里贪求深入寂定），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克己辛勤，乐处阴寂，贪求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静谧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（厌离喧嚣，追求独处之静谧）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时天魔候得其便，飞精附人，口说经法。其人本不觉知魔著，亦言自得无上涅槃，来彼求阴善男子处，敷座说法，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令其听人，各知本业。或于其处，语一人言：“汝今未死，已作畜生。”敕使一人于后蹋尾，顿令其人起不能得，于是一众倾心钦伏。有人起心，已知其肇。佛律仪外，重加精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（于佛的戒律之外，增加一些精苦的修行方法，显示与众不同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诽谤比丘，骂詈徒众，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讦（</a:t>
            </a:r>
            <a:r>
              <a:rPr lang="en-US" altLang="zh-CN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jié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）露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人事，不避讥嫌。口中好言未然祸福，及至其时，毫发无失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大力鬼年老成魔，恼乱是人。厌足心生，去彼人体，弟子与师，俱陷王难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</p:txBody>
      </p:sp>
    </p:spTree>
    <p:extLst>
      <p:ext uri="{BB962C8B-B14F-4D97-AF65-F5344CB8AC3E}">
        <p14:creationId xmlns:p14="http://schemas.microsoft.com/office/powerpoint/2010/main" val="160849717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憨山云：以</a:t>
            </a:r>
            <a:r>
              <a:rPr lang="zh-CN" altLang="en-US" dirty="0"/>
              <a:t>定力渐深</a:t>
            </a:r>
            <a:r>
              <a:rPr lang="zh-CN" altLang="en-US" dirty="0" smtClean="0"/>
              <a:t>故，心爱</a:t>
            </a:r>
            <a:r>
              <a:rPr lang="zh-CN" altLang="en-US" dirty="0"/>
              <a:t>深入。想阴烦</a:t>
            </a:r>
            <a:r>
              <a:rPr lang="zh-CN" altLang="en-US" dirty="0" smtClean="0"/>
              <a:t>动，今</a:t>
            </a:r>
            <a:r>
              <a:rPr lang="zh-CN" altLang="en-US" dirty="0"/>
              <a:t>想渐</a:t>
            </a:r>
            <a:r>
              <a:rPr lang="zh-CN" altLang="en-US" dirty="0" smtClean="0"/>
              <a:t>消，故</a:t>
            </a:r>
            <a:r>
              <a:rPr lang="zh-CN" altLang="en-US" dirty="0"/>
              <a:t>乐处阴</a:t>
            </a:r>
            <a:r>
              <a:rPr lang="zh-CN" altLang="en-US" dirty="0" smtClean="0"/>
              <a:t>寂，贪求</a:t>
            </a:r>
            <a:r>
              <a:rPr lang="zh-CN" altLang="en-US" dirty="0"/>
              <a:t>静谧。</a:t>
            </a:r>
            <a:r>
              <a:rPr lang="zh-CN" altLang="en-US" dirty="0" smtClean="0"/>
              <a:t>谧，深</a:t>
            </a:r>
            <a:r>
              <a:rPr lang="zh-CN" altLang="en-US" dirty="0"/>
              <a:t>静也。内兴</a:t>
            </a:r>
            <a:r>
              <a:rPr lang="zh-CN" altLang="en-US" dirty="0" smtClean="0"/>
              <a:t>邪念，则</a:t>
            </a:r>
            <a:r>
              <a:rPr lang="zh-CN" altLang="en-US" dirty="0"/>
              <a:t>外魔潜</a:t>
            </a:r>
            <a:r>
              <a:rPr lang="zh-CN" altLang="en-US" dirty="0" smtClean="0"/>
              <a:t>兴，故</a:t>
            </a:r>
            <a:r>
              <a:rPr lang="zh-CN" altLang="en-US" dirty="0"/>
              <a:t>乘便附人。言大力</a:t>
            </a:r>
            <a:r>
              <a:rPr lang="zh-CN" altLang="en-US" dirty="0" smtClean="0"/>
              <a:t>鬼，即</a:t>
            </a:r>
            <a:r>
              <a:rPr lang="zh-CN" altLang="en-US" dirty="0"/>
              <a:t>饿鬼</a:t>
            </a:r>
            <a:r>
              <a:rPr lang="zh-CN" altLang="en-US" dirty="0" smtClean="0"/>
              <a:t>也，本</a:t>
            </a:r>
            <a:r>
              <a:rPr lang="zh-CN" altLang="en-US" dirty="0"/>
              <a:t>於慢习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云：爱深寂境，为真修处，故云“深入”。夫心亡则境寂，岂间尘喧；念动则缘繁，任居谷隐。静欲才举，魔精即来，束约身心，故曰“克己”。令“知本业”者，宿命事也。令“蹋尾”者，现后报也。“起心知肇”，即他心也。“讦露人事”，天眼天耳也。魔得邪定，故有此通。作此异端，谁不信伏？攻发私事曰讦。未然者，然，生也，预说凶吉，应无毫差。</a:t>
            </a:r>
          </a:p>
        </p:txBody>
      </p:sp>
    </p:spTree>
    <p:extLst>
      <p:ext uri="{BB962C8B-B14F-4D97-AF65-F5344CB8AC3E}">
        <p14:creationId xmlns:p14="http://schemas.microsoft.com/office/powerpoint/2010/main" val="165939665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）贪求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宿命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感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山林土地城隍川岳鬼神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善男子，受阴虚妙，不遭邪虑，圆定发明，三摩地中，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心爱知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（心里贪求对超常的神通知见），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勤苦研寻，贪求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宿命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（追求宿命通，能知过去未来）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时天魔候得其便，飞精附人，口说经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法（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憨山：以定中忽起一念好知见心，贪求宿命，故魔得其便。是皆妄有希求，忘失正行，故招魔扰。长水：夫宿命等通，禅者自有离欲静虑，任运现前。若起念先求，无功强取，非唯丧本，亦乃成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其人殊不觉知魔著，亦言自得无上涅槃，来彼求知善男子处，敷座说法。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是人无端于说法处，得大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宝珠。其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魔或时化为畜生，口衔其珠，及杂珍宝简册符牍诸奇异物，先授彼人，后著其体。或诱听人，藏于地下，有明月珠，照耀其处。是诸听者，得未曾有。多食药草，不餐嘉馔。或时日餐一麻一麦，其形肥充，魔力持故。诽谤比丘，骂詈徒众，不避讥嫌，口中好言他方宝藏，十方圣贤潜匿之处。随其后者，往往见有奇异之人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名山林土地城隍川岳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鬼神，年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老成魔，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或有宣淫，破佛戒律，与承事者，潜行五欲，或有精进，纯食草木，无定行事，恼乱是人。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厌足心生，去彼人体，弟子与师，俱陷王难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当先觉，不入轮回；迷惑不知，堕无间狱。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8172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</TotalTime>
  <Words>50599</Words>
  <Application>Microsoft Office PowerPoint</Application>
  <PresentationFormat>全屏显示(4:3)</PresentationFormat>
  <Paragraphs>816</Paragraphs>
  <Slides>222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222</vt:i4>
      </vt:variant>
    </vt:vector>
  </HeadingPairs>
  <TitlesOfParts>
    <vt:vector size="2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471</cp:revision>
  <dcterms:created xsi:type="dcterms:W3CDTF">2017-05-18T03:34:36Z</dcterms:created>
  <dcterms:modified xsi:type="dcterms:W3CDTF">2021-10-01T02:50:48Z</dcterms:modified>
</cp:coreProperties>
</file>