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57" r:id="rId4"/>
    <p:sldId id="258" r:id="rId5"/>
    <p:sldId id="259" r:id="rId6"/>
    <p:sldId id="300" r:id="rId7"/>
    <p:sldId id="261" r:id="rId8"/>
    <p:sldId id="301" r:id="rId9"/>
    <p:sldId id="262" r:id="rId10"/>
    <p:sldId id="345" r:id="rId11"/>
    <p:sldId id="302" r:id="rId12"/>
    <p:sldId id="263" r:id="rId13"/>
    <p:sldId id="346" r:id="rId14"/>
    <p:sldId id="347" r:id="rId15"/>
    <p:sldId id="297" r:id="rId16"/>
    <p:sldId id="298" r:id="rId17"/>
    <p:sldId id="299" r:id="rId18"/>
    <p:sldId id="264" r:id="rId19"/>
    <p:sldId id="348" r:id="rId20"/>
    <p:sldId id="265" r:id="rId21"/>
    <p:sldId id="349" r:id="rId22"/>
    <p:sldId id="266" r:id="rId23"/>
    <p:sldId id="350" r:id="rId24"/>
    <p:sldId id="267" r:id="rId25"/>
    <p:sldId id="351" r:id="rId26"/>
    <p:sldId id="268" r:id="rId27"/>
    <p:sldId id="352" r:id="rId28"/>
    <p:sldId id="269" r:id="rId29"/>
    <p:sldId id="353" r:id="rId30"/>
    <p:sldId id="303" r:id="rId31"/>
    <p:sldId id="283" r:id="rId32"/>
    <p:sldId id="304" r:id="rId33"/>
    <p:sldId id="270" r:id="rId34"/>
    <p:sldId id="293" r:id="rId35"/>
    <p:sldId id="294" r:id="rId36"/>
    <p:sldId id="388" r:id="rId37"/>
    <p:sldId id="295" r:id="rId38"/>
    <p:sldId id="291" r:id="rId39"/>
    <p:sldId id="272" r:id="rId40"/>
    <p:sldId id="305" r:id="rId41"/>
    <p:sldId id="273" r:id="rId42"/>
    <p:sldId id="292" r:id="rId43"/>
    <p:sldId id="306" r:id="rId44"/>
    <p:sldId id="354" r:id="rId45"/>
    <p:sldId id="334" r:id="rId46"/>
    <p:sldId id="373" r:id="rId47"/>
    <p:sldId id="365" r:id="rId48"/>
    <p:sldId id="366" r:id="rId49"/>
    <p:sldId id="375" r:id="rId50"/>
    <p:sldId id="376" r:id="rId51"/>
    <p:sldId id="368" r:id="rId52"/>
    <p:sldId id="371" r:id="rId53"/>
    <p:sldId id="369" r:id="rId54"/>
    <p:sldId id="372" r:id="rId55"/>
    <p:sldId id="377" r:id="rId56"/>
    <p:sldId id="378" r:id="rId57"/>
    <p:sldId id="374" r:id="rId58"/>
    <p:sldId id="274" r:id="rId59"/>
    <p:sldId id="307" r:id="rId60"/>
    <p:sldId id="308" r:id="rId61"/>
    <p:sldId id="296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282" r:id="rId71"/>
    <p:sldId id="309" r:id="rId72"/>
    <p:sldId id="310" r:id="rId73"/>
    <p:sldId id="311" r:id="rId74"/>
    <p:sldId id="312" r:id="rId75"/>
    <p:sldId id="313" r:id="rId76"/>
    <p:sldId id="275" r:id="rId77"/>
    <p:sldId id="314" r:id="rId78"/>
    <p:sldId id="315" r:id="rId79"/>
    <p:sldId id="316" r:id="rId80"/>
    <p:sldId id="319" r:id="rId81"/>
    <p:sldId id="320" r:id="rId82"/>
    <p:sldId id="276" r:id="rId83"/>
    <p:sldId id="317" r:id="rId84"/>
    <p:sldId id="318" r:id="rId85"/>
    <p:sldId id="277" r:id="rId86"/>
    <p:sldId id="321" r:id="rId87"/>
    <p:sldId id="322" r:id="rId88"/>
    <p:sldId id="278" r:id="rId89"/>
    <p:sldId id="323" r:id="rId90"/>
    <p:sldId id="324" r:id="rId91"/>
    <p:sldId id="279" r:id="rId92"/>
    <p:sldId id="325" r:id="rId93"/>
    <p:sldId id="328" r:id="rId94"/>
    <p:sldId id="329" r:id="rId95"/>
    <p:sldId id="280" r:id="rId96"/>
    <p:sldId id="326" r:id="rId97"/>
    <p:sldId id="327" r:id="rId98"/>
    <p:sldId id="330" r:id="rId99"/>
    <p:sldId id="281" r:id="rId100"/>
    <p:sldId id="331" r:id="rId101"/>
    <p:sldId id="332" r:id="rId102"/>
    <p:sldId id="343" r:id="rId10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8" autoAdjust="0"/>
    <p:restoredTop sz="94660"/>
  </p:normalViewPr>
  <p:slideViewPr>
    <p:cSldViewPr>
      <p:cViewPr>
        <p:scale>
          <a:sx n="69" d="100"/>
          <a:sy n="69" d="100"/>
        </p:scale>
        <p:origin x="-59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4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3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18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38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0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2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88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29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60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83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24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74F2B-5084-4D5F-AFB9-C702D567D6C7}" type="datetimeFigureOut">
              <a:rPr lang="zh-CN" altLang="en-US" smtClean="0"/>
              <a:t>2022/1/2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20715-0F63-4104-82D7-FCAD493E33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280920" cy="720080"/>
          </a:xfrm>
        </p:spPr>
        <p:txBody>
          <a:bodyPr>
            <a:norm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ea typeface="黑体" pitchFamily="2" charset="-122"/>
              </a:rPr>
              <a:t>悟倒妄，证圆果（证道</a:t>
            </a:r>
            <a:r>
              <a:rPr lang="zh-CN" altLang="en-US" sz="2800" b="1" dirty="0">
                <a:solidFill>
                  <a:schemeClr val="tx1"/>
                </a:solidFill>
                <a:ea typeface="黑体" pitchFamily="2" charset="-122"/>
              </a:rPr>
              <a:t>分</a:t>
            </a:r>
            <a:r>
              <a:rPr lang="zh-CN" altLang="en-US" sz="2800" b="1" dirty="0" smtClean="0">
                <a:solidFill>
                  <a:schemeClr val="tx1"/>
                </a:solidFill>
                <a:ea typeface="黑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此有所有，非因所因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（蕅益：非因所因一句，即所谓迷本无因也），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住所住相，了无根本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指生相、转相、现相均为虚妄无根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憨山云：此有者，无明也。所有者，众生、世界也。非因所因，谓无明与众生、世界，本无所因，与之为因也。能住者，众生；所住者，世界，谓此众生、世界全一虚妄，了无根本，则显众生、世界之本无也。谓一真法界本无所住之相，本此无住之真，建立众生、世界之妄法耳，是所谓从无住本立一切法也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而示三细六粗之相，但就众生颠倒身心，以明从真起妄，要显妄元无因，所谓达妄元虚，即凡心而见佛，故五十六位依十二类而立也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。本此无住，建立世界及诸众生。迷本圆明，是生虚妄。妄性无体，非有所依。将欲复真，欲真已非真真如性，非真求复，宛成非相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真妄二边未破，依旧是妄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。非生非住，非心非法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无明非属生相，业识亦非住相，见分非为心相，相分亦非实法，一一虚妄不实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，展转发生，生力发明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（智相、相续相），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熏以成业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（执取相、计名字相）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，同业相感，因有感业，相灭相生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（起业相、业系苦相）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，由是故有众生颠倒。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按</a:t>
            </a:r>
            <a:r>
              <a:rPr lang="en-US" altLang="zh-CN" b="1" dirty="0">
                <a:latin typeface="+mn-ea"/>
              </a:rPr>
              <a:t>】</a:t>
            </a:r>
            <a:r>
              <a:rPr lang="zh-CN" altLang="en-US" b="1" dirty="0">
                <a:latin typeface="+mn-ea"/>
              </a:rPr>
              <a:t>此段文字，义同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大论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“无明不觉生三细，境界为缘长六粗”。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30333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蕅益：种</a:t>
            </a:r>
            <a:r>
              <a:rPr lang="zh-CN" altLang="en-US" dirty="0"/>
              <a:t>种地者，指干慧地乃至妙觉地也。金刚者，喻能观之智。如幻者，喻所观之境。一切观智，皆是称性所起，能坏一切，不为一切所坏，故名金刚。一切境界，皆是唯心所现，非断非常，非空非有，故名如幻也。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十</a:t>
            </a:r>
            <a:r>
              <a:rPr lang="zh-CN" altLang="en-US" dirty="0"/>
              <a:t>种深喻者，一幻人，二阳焰，三水月，四空华，五谷响，六干城，七梦，八影，九像，十化也。然诸大乘经，所列稍殊，不必融会，贵在得意而已。又即如幻人一喻，通于四教。若以正因缘生，无我我所，故名如幻，是藏教意。因缘即空，故名如幻，是通教意。幻法不实，随心转变，假名无量，是别教意。幻即法界，一切法趣幻，幻即中道第一义谛，不可思议，是圆教意。今正取圆教意，故名深喻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奢</a:t>
            </a:r>
            <a:r>
              <a:rPr lang="zh-CN" altLang="en-US" dirty="0"/>
              <a:t>摩他，即是一心三止。毗婆舍那，即是一心三观。言用诸如来毗婆舍那者，正是全以果觉而为因心也，全性起修，全性成证，故名清净修证。即而常六，故云渐次。六而常即，故云深入。斯则彻果通因，总惟圆顿止观。乃有既弘此经，复毁止观，譬如供养帝释，毁憍尸迦，其为愚惑，亦已甚矣</a:t>
            </a:r>
            <a:r>
              <a:rPr lang="zh-CN" altLang="en-US" dirty="0" smtClean="0"/>
              <a:t>！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534068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……</a:t>
            </a:r>
            <a:r>
              <a:rPr lang="zh-CN" altLang="en-US" dirty="0"/>
              <a:t>三增进，即前三种增进修行渐次也。正助合行，故能成就真菩提路。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言</a:t>
            </a:r>
            <a:r>
              <a:rPr lang="zh-CN" altLang="en-US" dirty="0"/>
              <a:t>五十五位者，十信、十住、十行、十向、四加行、十地，及等觉也。始终皆以三增进故而能成就，则知三行，不局初心明矣。干慧是路而非真，妙觉是真而非路，故不说之。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复</a:t>
            </a:r>
            <a:r>
              <a:rPr lang="zh-CN" altLang="en-US" dirty="0"/>
              <a:t>次干慧虽是所成，而位在观行，兼有能成之功。妙觉虽亦所成，而位在究竟，并无所成之相。故前文但曰方尽妙觉，以妙觉即是众生本有之性，今令彻底究竟而已。如达多之头，衣里之珠，本不曾失，今何所得，故下文又云“圆满菩提，归无所得”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……</a:t>
            </a:r>
            <a:r>
              <a:rPr lang="zh-CN" altLang="en-US" dirty="0"/>
              <a:t>是观，即指如来毗婆舍那而言之也。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须</a:t>
            </a:r>
            <a:r>
              <a:rPr lang="zh-CN" altLang="en-US" dirty="0"/>
              <a:t>以三事，别其邪正：一者知圆顿止观，性修不二，名之为正，否则为邪。二者知六而常即，不生退屈，即而常六，不生增慢，名之为正，否则为邪。三者知由三增进行，正助并修，戒乘俱急，名之为正，否则为邪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81847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课后思考题</a:t>
            </a:r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1.《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中，佛在回答阿难关于五十七位菩提路之前，先开示十二类生，有何用意？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请简述十二类生的具体内容及其各自所由之颠倒妄想。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从功夫的角度，谈谈你对除其助因的理解。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从功夫的角度，谈谈你对刳其正性的理解。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从功夫的角度，谈谈你对违其现业的理解。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楞严对修行位次的理解，与华严、别教等并不相同，请结合经文“是种种地，皆以金刚观察如幻十种深喻，奢摩他中，用诸如来毗婆舍那，清净修证，渐次深入。阿难，如是皆以三增进故，善能成就五十五位真菩提路”，谈谈你对楞严经所谈修行之特色的理解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谈谈你对干慧地的理解。</a:t>
            </a:r>
            <a:endParaRPr lang="en-US" altLang="zh-CN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endParaRPr lang="zh-CN" altLang="en-US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40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/>
              <a:t>《</a:t>
            </a:r>
            <a:r>
              <a:rPr lang="zh-CN" altLang="en-US" dirty="0"/>
              <a:t>通议</a:t>
            </a:r>
            <a:r>
              <a:rPr lang="en-US" altLang="zh-CN" dirty="0"/>
              <a:t>》</a:t>
            </a:r>
            <a:r>
              <a:rPr lang="zh-CN" altLang="en-US" dirty="0" smtClean="0"/>
              <a:t>云：</a:t>
            </a:r>
            <a:r>
              <a:rPr lang="zh-CN" altLang="en-US" dirty="0" smtClean="0">
                <a:solidFill>
                  <a:srgbClr val="FF0000"/>
                </a:solidFill>
              </a:rPr>
              <a:t>由</a:t>
            </a:r>
            <a:r>
              <a:rPr lang="zh-CN" altLang="en-US" dirty="0">
                <a:solidFill>
                  <a:srgbClr val="FF0000"/>
                </a:solidFill>
              </a:rPr>
              <a:t>迷本圆明湛寂之真心，是生虚妄之妄相，而此妄性无体，非有所依，但了妄无</a:t>
            </a:r>
            <a:r>
              <a:rPr lang="zh-CN" altLang="en-US" dirty="0" smtClean="0">
                <a:solidFill>
                  <a:srgbClr val="FF0000"/>
                </a:solidFill>
              </a:rPr>
              <a:t>依，则</a:t>
            </a:r>
            <a:r>
              <a:rPr lang="zh-CN" altLang="en-US" dirty="0">
                <a:solidFill>
                  <a:srgbClr val="FF0000"/>
                </a:solidFill>
              </a:rPr>
              <a:t>真常顿复，不假更起修为</a:t>
            </a:r>
            <a:r>
              <a:rPr lang="zh-CN" altLang="en-US" dirty="0" smtClean="0">
                <a:solidFill>
                  <a:srgbClr val="FF0000"/>
                </a:solidFill>
              </a:rPr>
              <a:t>也。以</a:t>
            </a:r>
            <a:r>
              <a:rPr lang="zh-CN" altLang="en-US" dirty="0">
                <a:solidFill>
                  <a:srgbClr val="FF0000"/>
                </a:solidFill>
              </a:rPr>
              <a:t>众生本空，不容有心求</a:t>
            </a:r>
            <a:r>
              <a:rPr lang="zh-CN" altLang="en-US" dirty="0" smtClean="0">
                <a:solidFill>
                  <a:srgbClr val="FF0000"/>
                </a:solidFill>
              </a:rPr>
              <a:t>复；将</a:t>
            </a:r>
            <a:r>
              <a:rPr lang="zh-CN" altLang="en-US" dirty="0">
                <a:solidFill>
                  <a:srgbClr val="FF0000"/>
                </a:solidFill>
              </a:rPr>
              <a:t>欲复真</a:t>
            </a:r>
            <a:r>
              <a:rPr lang="zh-CN" altLang="en-US" dirty="0" smtClean="0">
                <a:solidFill>
                  <a:srgbClr val="FF0000"/>
                </a:solidFill>
              </a:rPr>
              <a:t>，才有</a:t>
            </a:r>
            <a:r>
              <a:rPr lang="zh-CN" altLang="en-US" dirty="0">
                <a:solidFill>
                  <a:srgbClr val="FF0000"/>
                </a:solidFill>
              </a:rPr>
              <a:t>欲真之</a:t>
            </a:r>
            <a:r>
              <a:rPr lang="zh-CN" altLang="en-US" dirty="0" smtClean="0">
                <a:solidFill>
                  <a:srgbClr val="FF0000"/>
                </a:solidFill>
              </a:rPr>
              <a:t>心，则</a:t>
            </a:r>
            <a:r>
              <a:rPr lang="zh-CN" altLang="en-US" dirty="0">
                <a:solidFill>
                  <a:srgbClr val="FF0000"/>
                </a:solidFill>
              </a:rPr>
              <a:t>早堕生灭，已非真真如性</a:t>
            </a:r>
            <a:r>
              <a:rPr lang="zh-CN" altLang="en-US" dirty="0" smtClean="0">
                <a:solidFill>
                  <a:srgbClr val="FF0000"/>
                </a:solidFill>
              </a:rPr>
              <a:t>矣。</a:t>
            </a:r>
            <a:r>
              <a:rPr lang="zh-CN" altLang="en-US" dirty="0" smtClean="0"/>
              <a:t>以</a:t>
            </a:r>
            <a:r>
              <a:rPr lang="zh-CN" altLang="en-US" dirty="0"/>
              <a:t>一真界中不容起见，举心即错，动念即</a:t>
            </a:r>
            <a:r>
              <a:rPr lang="zh-CN" altLang="en-US" dirty="0" smtClean="0"/>
              <a:t>乖。若</a:t>
            </a:r>
            <a:r>
              <a:rPr lang="zh-CN" altLang="en-US" dirty="0"/>
              <a:t>以生灭心求复真常之性，则真常之性亦成生灭，故曰：宛成非相。所谓未出轮回而辩圆觉，彼圆觉性即同流转</a:t>
            </a:r>
            <a:r>
              <a:rPr lang="zh-CN" altLang="en-US" dirty="0" smtClean="0"/>
              <a:t>矣。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以</a:t>
            </a:r>
            <a:r>
              <a:rPr lang="zh-CN" altLang="en-US" dirty="0"/>
              <a:t>众生本无，何有生住？生住尚无，何有心法？言生住，该异灭；言心法，该身受；意谓本无生灭众生</a:t>
            </a:r>
            <a:r>
              <a:rPr lang="zh-CN" altLang="en-US" dirty="0" smtClean="0"/>
              <a:t>也。</a:t>
            </a:r>
            <a:r>
              <a:rPr lang="zh-CN" altLang="en-US" dirty="0" smtClean="0">
                <a:solidFill>
                  <a:srgbClr val="FF0000"/>
                </a:solidFill>
              </a:rPr>
              <a:t>今</a:t>
            </a:r>
            <a:r>
              <a:rPr lang="zh-CN" altLang="en-US" dirty="0">
                <a:solidFill>
                  <a:srgbClr val="FF0000"/>
                </a:solidFill>
              </a:rPr>
              <a:t>于本无之中而妄见有生住心法之众生相，故总言非，但以无明生相未泯</a:t>
            </a:r>
            <a:r>
              <a:rPr lang="zh-CN" altLang="en-US" dirty="0" smtClean="0">
                <a:solidFill>
                  <a:srgbClr val="FF0000"/>
                </a:solidFill>
              </a:rPr>
              <a:t>耳。良</a:t>
            </a:r>
            <a:r>
              <a:rPr lang="zh-CN" altLang="en-US" dirty="0">
                <a:solidFill>
                  <a:srgbClr val="FF0000"/>
                </a:solidFill>
              </a:rPr>
              <a:t>由一念生相无明不觉，展转发生，积久而愈有力，由此生力发明，故六粗相显；以无明不思议</a:t>
            </a:r>
            <a:r>
              <a:rPr lang="zh-CN" altLang="en-US" dirty="0" smtClean="0">
                <a:solidFill>
                  <a:srgbClr val="FF0000"/>
                </a:solidFill>
              </a:rPr>
              <a:t>熏，以</a:t>
            </a:r>
            <a:r>
              <a:rPr lang="zh-CN" altLang="en-US" dirty="0">
                <a:solidFill>
                  <a:srgbClr val="FF0000"/>
                </a:solidFill>
              </a:rPr>
              <a:t>成业性，既因发</a:t>
            </a:r>
            <a:r>
              <a:rPr lang="zh-CN" altLang="en-US" dirty="0" smtClean="0">
                <a:solidFill>
                  <a:srgbClr val="FF0000"/>
                </a:solidFill>
              </a:rPr>
              <a:t>业，则</a:t>
            </a:r>
            <a:r>
              <a:rPr lang="zh-CN" altLang="en-US" dirty="0">
                <a:solidFill>
                  <a:srgbClr val="FF0000"/>
                </a:solidFill>
              </a:rPr>
              <a:t>有润生，故同业相感；因此所感之</a:t>
            </a:r>
            <a:r>
              <a:rPr lang="zh-CN" altLang="en-US" dirty="0" smtClean="0">
                <a:solidFill>
                  <a:srgbClr val="FF0000"/>
                </a:solidFill>
              </a:rPr>
              <a:t>业，相</a:t>
            </a:r>
            <a:r>
              <a:rPr lang="zh-CN" altLang="en-US" dirty="0">
                <a:solidFill>
                  <a:srgbClr val="FF0000"/>
                </a:solidFill>
              </a:rPr>
              <a:t>灭相生，由是故有众生颠倒</a:t>
            </a:r>
            <a:r>
              <a:rPr lang="zh-CN" altLang="en-US" dirty="0" smtClean="0">
                <a:solidFill>
                  <a:srgbClr val="FF0000"/>
                </a:solidFill>
              </a:rPr>
              <a:t>也。生</a:t>
            </a:r>
            <a:r>
              <a:rPr lang="zh-CN" altLang="en-US" dirty="0">
                <a:solidFill>
                  <a:srgbClr val="FF0000"/>
                </a:solidFill>
              </a:rPr>
              <a:t>力发明即六粗</a:t>
            </a:r>
            <a:r>
              <a:rPr lang="zh-CN" altLang="en-US" dirty="0" smtClean="0">
                <a:solidFill>
                  <a:srgbClr val="FF0000"/>
                </a:solidFill>
              </a:rPr>
              <a:t>中“智相”、“相续”也。熏</a:t>
            </a:r>
            <a:r>
              <a:rPr lang="zh-CN" altLang="en-US" dirty="0">
                <a:solidFill>
                  <a:srgbClr val="FF0000"/>
                </a:solidFill>
              </a:rPr>
              <a:t>以成业</a:t>
            </a:r>
            <a:r>
              <a:rPr lang="zh-CN" altLang="en-US" dirty="0" smtClean="0">
                <a:solidFill>
                  <a:srgbClr val="FF0000"/>
                </a:solidFill>
              </a:rPr>
              <a:t>即“执取”、“计名字”也。同业</a:t>
            </a:r>
            <a:r>
              <a:rPr lang="zh-CN" altLang="en-US" dirty="0">
                <a:solidFill>
                  <a:srgbClr val="FF0000"/>
                </a:solidFill>
              </a:rPr>
              <a:t>相感</a:t>
            </a:r>
            <a:r>
              <a:rPr lang="zh-CN" altLang="en-US" dirty="0" smtClean="0">
                <a:solidFill>
                  <a:srgbClr val="FF0000"/>
                </a:solidFill>
              </a:rPr>
              <a:t>则“起业”、“系苦”也。若</a:t>
            </a:r>
            <a:r>
              <a:rPr lang="zh-CN" altLang="en-US" dirty="0">
                <a:solidFill>
                  <a:srgbClr val="FF0000"/>
                </a:solidFill>
              </a:rPr>
              <a:t>了无明本空则生死顿绝，故指妄元无因为观行之要</a:t>
            </a:r>
            <a:r>
              <a:rPr lang="zh-CN" altLang="en-US" dirty="0" smtClean="0">
                <a:solidFill>
                  <a:srgbClr val="FF0000"/>
                </a:solidFill>
              </a:rPr>
              <a:t>耳。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95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（二）明世界颠倒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、总约因标名（轮回之因）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阿难，云何名为世界颠倒？是有所有，分段妄生，因此界立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是能有之见分与所有之相分，能所相对，因无明之力，揽尘结根，所以有分段之妄身生，因此有前、后、左、右四方之界成立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。非因所因，无住所住，迁流不住，因此世成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转相非能因，现相亦非所因，无明非能住，业相亦非所住，无所住则念念迁流不住，因此妄有过去、现在、未来三世成就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。三世四方和合相涉，变化众生，成十二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云“此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有所有，非因所因，住所住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相”，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了无根本，今牒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上“此有所有”一句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而成界，牒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上“非因所因”三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句而成世。言是妄有所有，则分段之形妄生，因此而四方之界遂立。然此妄有既非因于所因，则便无住所住，故复迁流不住，因此而三世之相遂成。即此三世，与彼四方和合互相涉入，因此变化众生成十二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404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是故世界因动有声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由是无明妄力之故，有情之世界，因于最初一念无明风动，而闻有动静之声尘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，因声有色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因此动念习气熏变，故见狂花，于湛精明，无因乱起，而有明暗之色尘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，因色有香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因色境返熏妄心，令生颠倒，而闻有通塞之香尘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，因香有触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因闻香欲取，而觉有离合之触尘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，因触有味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因相触故，而尝有恬变之味尘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，因味知法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因有味等五尘影子，而觉知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属意根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有生灭二种法尘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，六乱妄想成业性故，十二区分由此轮转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（根尘相对，遂生六识动乱之妄想，熏成染业的十二颠倒性故，十二区分受生的果，由此而随业轮转诸趣）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853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是故世间声香味触，穷十二变，为一旋复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（蕅益：色声香味触法，互为缘起，互具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互生。举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声为首，必具六尘。举色举香，无不咸尔。约尘对根，名为十二区分。穷尽十二类之变态，为业性之一旋复。是故十二类生，类类互具，类类互生。乃至等觉以下，一分微细无明未断，则于十二类中，各各尚有一分生因未尽，故此十二类生世界颠倒之相，敌体与大涅槃相翻，正所谓迷时转涅槃依生死，则有地狱分段生死，乃至菩萨变易生死。悟时转生死依涅槃，则有名字涅槃，乃至究竟涅槃。是故下文十二类生之相，一往虽似但约欲界，仍须约事约理，兼约界内界外以申明之，乃与后文重重单复十二，方尽妙觉，成无上道之旨合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。乘此轮转颠倒相故，是有世界卵生、胎生、湿生、化生，有色、无色，有想、无想，若非有色，若非无色，若非有想，若非无想。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9394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/>
              <a:t>：此别示世界颠倒</a:t>
            </a:r>
            <a:r>
              <a:rPr lang="zh-CN" altLang="en-US" dirty="0" smtClean="0"/>
              <a:t>也。</a:t>
            </a:r>
            <a:r>
              <a:rPr lang="zh-CN" altLang="en-US" dirty="0" smtClean="0">
                <a:solidFill>
                  <a:srgbClr val="FF0000"/>
                </a:solidFill>
              </a:rPr>
              <a:t>是</a:t>
            </a:r>
            <a:r>
              <a:rPr lang="zh-CN" altLang="en-US" dirty="0">
                <a:solidFill>
                  <a:srgbClr val="FF0000"/>
                </a:solidFill>
              </a:rPr>
              <a:t>有者：指无明妄心。所有者：指妄身。以无明妄心依真而立，本无分段，但由吸揽四大外色而成根身，则所妄既立，明理不踰，故分段妄生。因此而有左右前后一定之界限，故曰：因此界立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以</a:t>
            </a:r>
            <a:r>
              <a:rPr lang="zh-CN" altLang="en-US" dirty="0">
                <a:solidFill>
                  <a:srgbClr val="FF0000"/>
                </a:solidFill>
              </a:rPr>
              <a:t>妄心无体，非有因为之所因；妄身本空，故无有住为所住之世界，于无住中妄执为住，故妄心生灭迁流不住，遂形三世之妄相，故曰：因此世成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由</a:t>
            </a:r>
            <a:r>
              <a:rPr lang="zh-CN" altLang="en-US" dirty="0">
                <a:solidFill>
                  <a:srgbClr val="FF0000"/>
                </a:solidFill>
              </a:rPr>
              <a:t>方、世和合，不思议熏，不思议变，故变化众生成十二类；是知十二类生皆由一念无明妄心之所熏变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3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是</a:t>
            </a:r>
            <a:r>
              <a:rPr lang="zh-CN" altLang="en-US" dirty="0"/>
              <a:t>故世界</a:t>
            </a:r>
            <a:r>
              <a:rPr lang="zh-CN" altLang="en-US" dirty="0" smtClean="0"/>
              <a:t>下，正</a:t>
            </a:r>
            <a:r>
              <a:rPr lang="zh-CN" altLang="en-US" dirty="0"/>
              <a:t>示熏变之相：以妄心住于妄身之中，无明内熏，忆识诵习之</a:t>
            </a:r>
            <a:r>
              <a:rPr lang="zh-CN" altLang="en-US" dirty="0" smtClean="0"/>
              <a:t>习气，猛</a:t>
            </a:r>
            <a:r>
              <a:rPr lang="zh-CN" altLang="en-US" dirty="0"/>
              <a:t>发鼓动心体，则妄有缘</a:t>
            </a:r>
            <a:r>
              <a:rPr lang="zh-CN" altLang="en-US" dirty="0" smtClean="0"/>
              <a:t>气，于</a:t>
            </a:r>
            <a:r>
              <a:rPr lang="zh-CN" altLang="en-US" dirty="0"/>
              <a:t>中积聚，假名为心，故曰：因动有声。然声乃妄想风耳，非外境</a:t>
            </a:r>
            <a:r>
              <a:rPr lang="zh-CN" altLang="en-US" dirty="0" smtClean="0"/>
              <a:t>也。因此</a:t>
            </a:r>
            <a:r>
              <a:rPr lang="zh-CN" altLang="en-US" dirty="0"/>
              <a:t>动</a:t>
            </a:r>
            <a:r>
              <a:rPr lang="zh-CN" altLang="en-US" dirty="0" smtClean="0"/>
              <a:t>念，则</a:t>
            </a:r>
            <a:r>
              <a:rPr lang="zh-CN" altLang="en-US" dirty="0"/>
              <a:t>随其本</a:t>
            </a:r>
            <a:r>
              <a:rPr lang="zh-CN" altLang="en-US" dirty="0" smtClean="0"/>
              <a:t>习，容</a:t>
            </a:r>
            <a:r>
              <a:rPr lang="zh-CN" altLang="en-US" dirty="0"/>
              <a:t>现尘相，故因声有色。则习境妄现，因此妄</a:t>
            </a:r>
            <a:r>
              <a:rPr lang="zh-CN" altLang="en-US" dirty="0" smtClean="0"/>
              <a:t>境，返</a:t>
            </a:r>
            <a:r>
              <a:rPr lang="zh-CN" altLang="en-US" dirty="0"/>
              <a:t>熏自心，故曰：因色有香。香乃妄境之气分</a:t>
            </a:r>
            <a:r>
              <a:rPr lang="zh-CN" altLang="en-US" dirty="0" smtClean="0"/>
              <a:t>也。因此</a:t>
            </a:r>
            <a:r>
              <a:rPr lang="zh-CN" altLang="en-US" dirty="0"/>
              <a:t>缘</a:t>
            </a:r>
            <a:r>
              <a:rPr lang="zh-CN" altLang="en-US" dirty="0" smtClean="0"/>
              <a:t>气，返</a:t>
            </a:r>
            <a:r>
              <a:rPr lang="zh-CN" altLang="en-US" dirty="0"/>
              <a:t>触其</a:t>
            </a:r>
            <a:r>
              <a:rPr lang="zh-CN" altLang="en-US" dirty="0" smtClean="0"/>
              <a:t>心，而</a:t>
            </a:r>
            <a:r>
              <a:rPr lang="zh-CN" altLang="en-US" dirty="0"/>
              <a:t>心亦趣境，故因香有触。心境相</a:t>
            </a:r>
            <a:r>
              <a:rPr lang="zh-CN" altLang="en-US" dirty="0" smtClean="0"/>
              <a:t>触，则</a:t>
            </a:r>
            <a:r>
              <a:rPr lang="zh-CN" altLang="en-US" dirty="0"/>
              <a:t>绵着其味，爱而不吐，故曰：因触有味。因此味着，则知为法尘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总显一念妄想，由习气内发而为六尘，非外尘境，故不次</a:t>
            </a:r>
            <a:r>
              <a:rPr lang="zh-CN" altLang="en-US" dirty="0" smtClean="0">
                <a:solidFill>
                  <a:srgbClr val="FF0000"/>
                </a:solidFill>
              </a:rPr>
              <a:t>耳。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以此</a:t>
            </a:r>
            <a:r>
              <a:rPr lang="zh-CN" altLang="en-US" dirty="0">
                <a:solidFill>
                  <a:srgbClr val="FF0000"/>
                </a:solidFill>
              </a:rPr>
              <a:t>六乱之</a:t>
            </a:r>
            <a:r>
              <a:rPr lang="zh-CN" altLang="en-US" dirty="0" smtClean="0">
                <a:solidFill>
                  <a:srgbClr val="FF0000"/>
                </a:solidFill>
              </a:rPr>
              <a:t>妄想，熏</a:t>
            </a:r>
            <a:r>
              <a:rPr lang="zh-CN" altLang="en-US" dirty="0">
                <a:solidFill>
                  <a:srgbClr val="FF0000"/>
                </a:solidFill>
              </a:rPr>
              <a:t>成业</a:t>
            </a:r>
            <a:r>
              <a:rPr lang="zh-CN" altLang="en-US" dirty="0" smtClean="0">
                <a:solidFill>
                  <a:srgbClr val="FF0000"/>
                </a:solidFill>
              </a:rPr>
              <a:t>性，以</a:t>
            </a:r>
            <a:r>
              <a:rPr lang="zh-CN" altLang="en-US" dirty="0">
                <a:solidFill>
                  <a:srgbClr val="FF0000"/>
                </a:solidFill>
              </a:rPr>
              <a:t>为生因，所熏不出身心之外，故十二</a:t>
            </a:r>
            <a:r>
              <a:rPr lang="zh-CN" altLang="en-US" dirty="0" smtClean="0">
                <a:solidFill>
                  <a:srgbClr val="FF0000"/>
                </a:solidFill>
              </a:rPr>
              <a:t>区分，以为</a:t>
            </a:r>
            <a:r>
              <a:rPr lang="zh-CN" altLang="en-US" dirty="0">
                <a:solidFill>
                  <a:srgbClr val="FF0000"/>
                </a:solidFill>
              </a:rPr>
              <a:t>受生之果；</a:t>
            </a:r>
            <a:r>
              <a:rPr lang="zh-CN" altLang="en-US" dirty="0"/>
              <a:t>故下结</a:t>
            </a:r>
            <a:r>
              <a:rPr lang="zh-CN" altLang="en-US" dirty="0" smtClean="0"/>
              <a:t>云：</a:t>
            </a:r>
            <a:r>
              <a:rPr lang="zh-CN" altLang="en-US" dirty="0" smtClean="0">
                <a:solidFill>
                  <a:srgbClr val="FF0000"/>
                </a:solidFill>
              </a:rPr>
              <a:t>由此</a:t>
            </a:r>
            <a:r>
              <a:rPr lang="zh-CN" altLang="en-US" dirty="0">
                <a:solidFill>
                  <a:srgbClr val="FF0000"/>
                </a:solidFill>
              </a:rPr>
              <a:t>六乱</a:t>
            </a:r>
            <a:r>
              <a:rPr lang="zh-CN" altLang="en-US" dirty="0" smtClean="0">
                <a:solidFill>
                  <a:srgbClr val="FF0000"/>
                </a:solidFill>
              </a:rPr>
              <a:t>妄想，生</a:t>
            </a:r>
            <a:r>
              <a:rPr lang="zh-CN" altLang="en-US" dirty="0">
                <a:solidFill>
                  <a:srgbClr val="FF0000"/>
                </a:solidFill>
              </a:rPr>
              <a:t>灭不停，是故众生世界但以声、香、味、</a:t>
            </a:r>
            <a:r>
              <a:rPr lang="zh-CN" altLang="en-US" dirty="0" smtClean="0">
                <a:solidFill>
                  <a:srgbClr val="FF0000"/>
                </a:solidFill>
              </a:rPr>
              <a:t>触，习染</a:t>
            </a:r>
            <a:r>
              <a:rPr lang="zh-CN" altLang="en-US" dirty="0">
                <a:solidFill>
                  <a:srgbClr val="FF0000"/>
                </a:solidFill>
              </a:rPr>
              <a:t>之六尘，穷十二变为一旋复。是知一念</a:t>
            </a:r>
            <a:r>
              <a:rPr lang="zh-CN" altLang="en-US" dirty="0" smtClean="0">
                <a:solidFill>
                  <a:srgbClr val="FF0000"/>
                </a:solidFill>
              </a:rPr>
              <a:t>妄想，则</a:t>
            </a:r>
            <a:r>
              <a:rPr lang="zh-CN" altLang="en-US" dirty="0">
                <a:solidFill>
                  <a:srgbClr val="FF0000"/>
                </a:solidFill>
              </a:rPr>
              <a:t>为十二类生之因，所谓熏以成业，不待更</a:t>
            </a:r>
            <a:r>
              <a:rPr lang="zh-CN" altLang="en-US" dirty="0" smtClean="0">
                <a:solidFill>
                  <a:srgbClr val="FF0000"/>
                </a:solidFill>
              </a:rPr>
              <a:t>造，而</a:t>
            </a:r>
            <a:r>
              <a:rPr lang="zh-CN" altLang="en-US" dirty="0">
                <a:solidFill>
                  <a:srgbClr val="FF0000"/>
                </a:solidFill>
              </a:rPr>
              <a:t>生死</a:t>
            </a:r>
            <a:r>
              <a:rPr lang="zh-CN" altLang="en-US" dirty="0" smtClean="0">
                <a:solidFill>
                  <a:srgbClr val="FF0000"/>
                </a:solidFill>
              </a:rPr>
              <a:t>苦果念念</a:t>
            </a:r>
            <a:r>
              <a:rPr lang="zh-CN" altLang="en-US" dirty="0">
                <a:solidFill>
                  <a:srgbClr val="FF0000"/>
                </a:solidFill>
              </a:rPr>
              <a:t>随之</a:t>
            </a:r>
            <a:r>
              <a:rPr lang="zh-CN" altLang="en-US" dirty="0" smtClean="0">
                <a:solidFill>
                  <a:srgbClr val="FF0000"/>
                </a:solidFill>
              </a:rPr>
              <a:t>矣。</a:t>
            </a:r>
            <a:r>
              <a:rPr lang="zh-CN" altLang="en-US" dirty="0" smtClean="0"/>
              <a:t>岂不</a:t>
            </a:r>
            <a:r>
              <a:rPr lang="zh-CN" altLang="en-US" dirty="0"/>
              <a:t>痛哉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下</a:t>
            </a:r>
            <a:r>
              <a:rPr lang="zh-CN" altLang="en-US" dirty="0"/>
              <a:t>正示轮回之状：以知见每欲留于世间，业运每常迁于国土，故曰乘此各具旋复轮转颠倒相故，是有十二类生之苦果，此先列名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旧</a:t>
            </a:r>
            <a:r>
              <a:rPr lang="zh-CN" altLang="en-US" dirty="0"/>
              <a:t>解卵唯想生，故卵居首，胎因情有，故因次之，湿以气合而感，化以离形而</a:t>
            </a:r>
            <a:r>
              <a:rPr lang="zh-CN" altLang="en-US" dirty="0" smtClean="0"/>
              <a:t>应。其余</a:t>
            </a:r>
            <a:r>
              <a:rPr lang="zh-CN" altLang="en-US" dirty="0"/>
              <a:t>八</a:t>
            </a:r>
            <a:r>
              <a:rPr lang="zh-CN" altLang="en-US" dirty="0" smtClean="0"/>
              <a:t>类，亦</a:t>
            </a:r>
            <a:r>
              <a:rPr lang="zh-CN" altLang="en-US" dirty="0"/>
              <a:t>各以情想熏变而成；此指众生日用现前之情状，殆非约理而推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6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4624"/>
            <a:ext cx="8784976" cy="68133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、别约果释相（轮回之果相）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）卵生相（动类）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阿难，由因世界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虚妄轮回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动颠倒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和合气成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飞沉乱想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卵羯逻蓝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流转国土，鱼鸟龟蛇，其类充塞。</a:t>
            </a:r>
            <a:endParaRPr lang="en-US" altLang="zh-CN" sz="26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长水：世界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</a:rPr>
              <a:t>初兴，元由虚妄，虚妄故动，动即是风，风即气也，故云“和合气成”。迷圆常理，成虚妄想，想气和合，成于卵生，故动念为初，卵生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居首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……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羯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</a:rPr>
              <a:t>逻蓝者，此云“凝滑”，入胎初位，胎卵未分。鱼鸟龟蛇，即飞沈类也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6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6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蕅</a:t>
            </a:r>
            <a:r>
              <a:rPr lang="zh-CN" altLang="en-US" sz="2600" b="1" dirty="0">
                <a:solidFill>
                  <a:srgbClr val="0000FF"/>
                </a:solidFill>
                <a:latin typeface="+mn-ea"/>
              </a:rPr>
              <a:t>益：卵惟想生，故云虚妄。惑为业报之本，故号轮回。想多掉举，故称为动。业必由惑，故言颠倒。卵以气交，如雄鸣上风，雌鸣下风之类，故云和合气成。各由八万四千烦恼感变，故云八万四千飞沉乱想。羯逻蓝，此云凝滑，即是群卵受生初位。鸟为飞类，鱼及龟蛇，皆是沈类。充塞者，竖穷横遍也</a:t>
            </a:r>
            <a:r>
              <a:rPr lang="zh-CN" altLang="en-US" sz="2600" b="1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50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）胎生相（欲类）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杂染轮回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和合滋成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横竖乱想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胎遏蒱昙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，流转国土，人畜龙仙，其类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水：杂染即爱，爱名为欲，欲故生润，乃名为“滋”。“横竖”者，人行正道，竖首而行，违正因邪，故生横类。“遏蒲昙”，云“疱”，胎、卵分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也。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    蕅益：胎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因情有，惑名杂染，绸缪爱恋。业名为欲，精血杂和。报名为滋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。遏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蒱昙，此云疱形，二七日位，胎卵渐分之相也。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人、仙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是竖，畜龙是横。</a:t>
            </a: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226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 </a:t>
            </a:r>
            <a:r>
              <a:rPr lang="zh-CN" altLang="en-US" sz="3600" b="1" dirty="0" smtClean="0">
                <a:latin typeface="+mn-ea"/>
              </a:rPr>
              <a:t>此一部分内容，依阿难与佛就修行位次之问答而展开。</a:t>
            </a:r>
            <a:endParaRPr lang="en-US" altLang="zh-CN" sz="3600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 </a:t>
            </a:r>
            <a:r>
              <a:rPr lang="zh-CN" altLang="en-US" sz="3600" b="1" dirty="0" smtClean="0">
                <a:latin typeface="+mn-ea"/>
              </a:rPr>
              <a:t>阿难问佛：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“世尊！如是修证佛三摩提，未到涅槃，云何名为干慧之地？四十四心，至何渐次，得修行目？诣何方所，名入地中？云何名为等觉菩萨？”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 </a:t>
            </a:r>
            <a:r>
              <a:rPr lang="zh-CN" altLang="en-US" sz="3600" b="1" dirty="0" smtClean="0">
                <a:latin typeface="+mn-ea"/>
              </a:rPr>
              <a:t>佛赞阿难：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“善哉！善哉！汝等乃能普为大众及诸末世一切众生，修三摩提求大乘者，从于凡夫，终大涅槃，悬示无上正修行路。汝今谛听，当为汝说。”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latin typeface="+mn-ea"/>
              </a:rPr>
              <a:t>佛先依迷染之缘起，示两种颠倒十二类轮回相，劝觉妄归真；后依悟净之缘起，示五十七修位，以劝修证。</a:t>
            </a:r>
            <a:endParaRPr lang="en-US" altLang="zh-CN" sz="3600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7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）湿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生相（趣类）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执著轮回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趣颠倒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和合暖成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翻覆乱想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湿相蔽尸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，流转国土，含蠢蠕动，其类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水：由执着故，一心趣境，湿暖之处，与想相应，即便受生，故云“暖成”。翻覆乱想者，因即违心背信，翻覆任情，遂感类生，飞走不定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。“蔽尸”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，云“软肉”，以其初受湿生，形尚柔软，既不入胎，故无前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位。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    蕅益：湿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以合感，惑名执著，附势趋炎。业名为趣，火水相成。报名为暖，所趋无定，名为翻覆。蔽尸，此云软肉，湿生之初相也。</a:t>
            </a:r>
            <a:endParaRPr lang="en-US" altLang="zh-CN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336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）化生相（假类）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变易轮回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和合触成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新故乱想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化相羯南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，流转国土，转蜕飞行，其类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云：变易不常，假新换故，触境之处，与想相应，即便受生。新故乱想者，因即不循仁义，厌故取新，但徇己情，爱彼忘此，假托不实，变受异身。又化生初质，风触即坚，既无本形，因触而立，此取转受异身，名之为化，故云“转蜕”也。“羯南”，云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“硬肉”。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蕅益：无而忽有，革貌易形，皆名为化，化以离应，惑名变易，反覆不实。业名为假，随其所遇，报名为触，新是所趋，故是所脱。羯南，此云硬肉，化生之初相也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2255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色相（障类）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留碍轮回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障颠倒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和合著成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精耀乱想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色相羯南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，流转国土，休咎精明，其类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长水：留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碍为缘，障隔不决，苟逢明著，爱此受生，名“色相羯南”。星辰日月，吉者为休，凶者为咎，下至爝火蚌珠，俱此类耳。此等皆是有情变生，能与世间作休咎灾祥之应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耳。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蕅益：妄想坚执，惑名留碍，质滞不通。业名为障，精明显耀。报名为著，上则日月星辰，为祥为孽，下则蚌珠萤火，为瑞为妖，皆名有色也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。</a:t>
            </a:r>
            <a:endParaRPr lang="zh-CN" altLang="en-US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187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）无色相（惑类）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销散轮回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惑颠倒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和合暗成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阴隐乱想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无色羯南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，流转国土，空散销沈，其类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水：销散为缘，惑暗颠倒，厌坏色相，思无边空。色尽心亡，厌空绝想，乃至有顶，沈冥幽隐，即无色界外道之类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耳。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蕅益：厌有著空，灭身归无，惑名销散，迷漏无闻，不达空理。业名为惑，依晦昧空。报名为暗，难可见闻，故名阴隐。相是顽钝，仍名羯南。空散销沈，不专指于无色四天，大凡川谷幽险黑暗诸处，所有虚空神等，皆其类也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971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）有想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相（影类）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罔象轮回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影颠倒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和合忆成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潜结乱想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想相羯南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，流转国土，神鬼精灵，其类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水：虚妄影象，似有如无，信忆则灵，绝信则否，蹈迹附影之类，皆从忆想所生。因即外道凡夫，祈神祷祠，存形立影，终身奉事，志慕神通，精灵向附，因果相酬，必生其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类。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蕅益：似有若无，惑名罔象，蹈迹附影。业名为影，幽潜之中妄结状貌，并因同分虚妄忆想之所构成。报名为忆，无有实色，但有想相而已。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86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）无想相（痴类）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愚钝轮回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痴颠倒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和合顽成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枯槁乱想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无想羯南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，流转国土，精神化为土木金石，其类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堕在世间，愚痴为本，既非觉了，顽钝相成。或乃习定灰凝，思专枯槁，心随境变，化物成身。用无识为真修，将顽愚为至道，乃至如劫毘罗化为石，千年华表土木精怪等，并心祈报质，非毕竟无情，报尽入轮，如无想天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堕。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    蕅益：不了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谛理，惑名愚钝，固守顽碍。业名为痴，无知质碍。报名为顽，虽云枯槁，仍是乱想，以其心外无法，法法唯心故也。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1975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44624"/>
            <a:ext cx="8928992" cy="6696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）非有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色相（伪类）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相待轮回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伪颠倒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和合染成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因依乱想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非有色相成色羯南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，流转国土，诸水母等以虾为目，其类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水：因依假待，虚伪不真，托秽成身，藉物为导。因即和合巧伪，改故为新，或附托因依，递倚形势，资身养命，业果相循，如水母等，以水沫成身，以虾为目。有情身内八万户虫，并是此类。揽物成体，假食于他，不从自类受身，故名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“非有色相”。</a:t>
            </a:r>
            <a:endParaRPr lang="en-US" altLang="zh-CN" sz="28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    蕅益：巧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伪假托，惑名相待，无有真实。业名为伪，所取膻秽。报名为染，彼此异质，相为因依，如水母等，以水沫为体，以虾为目，本非有色，待物成色，不能自用，待物有用。又水母因虾而得行，众虾依水母而得食，故云因依乱想也。</a:t>
            </a:r>
          </a:p>
        </p:txBody>
      </p:sp>
    </p:spTree>
    <p:extLst>
      <p:ext uri="{BB962C8B-B14F-4D97-AF65-F5344CB8AC3E}">
        <p14:creationId xmlns:p14="http://schemas.microsoft.com/office/powerpoint/2010/main" val="160290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）非无色相（性类）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由因世界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相引轮回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性颠倒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和合咒成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呼召乱想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，由是故有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非无色相无色羯南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，流转国土，咒诅厌生，其类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水：互相引调，诱以成性，咒诅更加召以为类，虽从声感，假自性质，如虾蟆等，以声附卵，然后长养，非声则坏。因即或由好著声境，或是违誓，厌祷求生，心口为殃，报招其咎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耳。</a:t>
            </a:r>
            <a:endParaRPr lang="en-US" altLang="zh-CN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    蕅益：互相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引发，惑名相引，习以成种。业名为性，音声呼召。报名为咒，本非无色，今诅令无色而密召用之也。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46666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）非有想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相（罔类）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合妄轮回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罔颠倒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和合异成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回互乱想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非有想相成想羯南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，流转国土，彼蒲卢等异质相成，其类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充塞。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水：交合虚妄，诬罔相成，取异为同，回他作己，元非想相，后假相成，即“蒲卢”等，是此类也。蒲卢，蜾蠃也，取青虫为子，非己所生。推因，或是违亲认义，弃本从他，谬继别宗，妄袭余族，因果之应，感此类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生。</a:t>
            </a:r>
            <a:endParaRPr lang="en-US" altLang="zh-CN" sz="28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+mn-ea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蕅益：二妄相合，惑名合妄，性情虚假。业名为罔，彼此不同。报名为异，本异而回互令同，故名回互乱想。蒲卢，桑虫也，细腰诸蜂，不能自育，取而咒之，不久成蜂，本来非有蜂想，而今忽成蜂想也。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554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）非无想相（杀类）</a:t>
            </a:r>
            <a:endParaRPr lang="en-US" altLang="zh-CN" sz="40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 由因世界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怨害轮回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杀颠倒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故，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和合怪成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八万四千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食父母想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，如是故有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非无想相无想羯南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，流转国土，如土枭等，附块为儿，及破镜鸟，以毒树果抱为其子，子成，父母皆遭其食，其类充塞。是名众生十二种类。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 dirty="0" smtClean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4000" b="1" dirty="0" smtClean="0">
                <a:solidFill>
                  <a:srgbClr val="0000FF"/>
                </a:solidFill>
                <a:latin typeface="+mn-ea"/>
              </a:rPr>
              <a:t>长</a:t>
            </a:r>
            <a:r>
              <a:rPr lang="zh-CN" altLang="en-US" sz="4000" b="1" dirty="0">
                <a:solidFill>
                  <a:srgbClr val="0000FF"/>
                </a:solidFill>
                <a:latin typeface="+mn-ea"/>
              </a:rPr>
              <a:t>水：冤对相仇，连环不止，托至亲之父子，发至怨之杀害，岂不怪哉？初生托质，互有想爱，故云“非无想相”。后时成大，父母遭食，故云“无想”。土枭、破镜，附块抱果，子子孙孙，相成相袭，业使之然，非自然耳。问：既是怨对，无感生义，何得用附而生，怨中有爱？答：托质须资爱想，杀害由乎先业，爱想无常，由业所起，始虽起爱，后变成憎，故遭其</a:t>
            </a:r>
            <a:r>
              <a:rPr lang="zh-CN" altLang="en-US" sz="4000" b="1" dirty="0" smtClean="0">
                <a:solidFill>
                  <a:srgbClr val="0000FF"/>
                </a:solidFill>
                <a:latin typeface="+mn-ea"/>
              </a:rPr>
              <a:t>食。</a:t>
            </a:r>
            <a:endParaRPr lang="en-US" altLang="zh-CN" sz="4000" b="1" dirty="0" smtClean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+mn-ea"/>
              </a:rPr>
              <a:t>    蕅益：怀</a:t>
            </a:r>
            <a:r>
              <a:rPr lang="zh-CN" altLang="en-US" sz="4000" b="1" dirty="0">
                <a:solidFill>
                  <a:srgbClr val="0000FF"/>
                </a:solidFill>
                <a:latin typeface="+mn-ea"/>
              </a:rPr>
              <a:t>怨谋害，惑名怨害，断彼躯命。业名为杀，碜毒变常。报名为怪，块果为儿，非无子想，子食父母，出于意想之外也。</a:t>
            </a:r>
            <a:endParaRPr lang="en-US" altLang="zh-CN" sz="4000" b="1" dirty="0">
              <a:solidFill>
                <a:srgbClr val="0000FF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118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证道分之义理结构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一、所依真如为诸法之源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二、觉妄以为出离之基：外凡迷真起妄，遍成十二类生颠倒轮回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（一）明众生颠倒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（二）明世界颠倒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、约因标名（轮回之因相）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、约果释相（轮回之果相）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）卵生相；（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）胎生相；（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）湿生相；（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）化生相；（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5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）有色相；（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）无色相；（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7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）有想相；（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）无想相；（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9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）非有色相；（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10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）非无色相；（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11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）非有想相；（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12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）非无想相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0846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7455830"/>
              </p:ext>
            </p:extLst>
          </p:nvPr>
        </p:nvGraphicFramePr>
        <p:xfrm>
          <a:off x="107504" y="165088"/>
          <a:ext cx="8928992" cy="6504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495"/>
                <a:gridCol w="1617242"/>
                <a:gridCol w="984408"/>
                <a:gridCol w="1125038"/>
                <a:gridCol w="1195352"/>
                <a:gridCol w="1179217"/>
                <a:gridCol w="2160240"/>
              </a:tblGrid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卵生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世界虚妄轮回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动颠倒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和合气成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飞沉乱想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卵羯逻蓝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鱼鸟龟蛇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胎生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世界杂染轮回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欲颠倒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和合滋成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横竖乱想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胎遏蒱昙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人畜龙仙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湿生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世界执着轮回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趣颠倒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和合暖成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翻覆乱想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湿相蔽尸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含蠢蠕动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化生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世界变易轮回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假颠倒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和合触成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新故乱想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化相羯蓝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转蜕飞行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有色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世界留碍轮回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障颠倒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和合著成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精耀乱想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色相羯蓝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休咎精明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无色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世界销散轮回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惑颠倒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和合暗成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阴隐乱想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无色羯蓝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空散销沉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有想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世界罔象轮回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影颠倒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和合忆成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潜结乱想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想相羯蓝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神鬼精灵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3363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无想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世界愚钝轮回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痴颠倒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和合顽成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枯槁乱想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无想羯蓝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精神化为土木金石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96216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非有色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世界相待轮回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伪颠倒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和合染成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因依乱想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非有色相成色羯蓝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诸水母等以虾为目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96216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非无色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世界相引轮回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性颠倒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和合咒成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呼召乱想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非无色相无色羯蓝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咒诅厌生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96216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非有想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世界合妄轮回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罔颠倒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和合异成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回互乱想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非有想相成想羯蓝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彼蒲卢等异质相成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165167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非无想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世界怨害轮回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杀颠倒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和合怪成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食父母想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非无想相无相羯蓝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如土枭等附块为儿及彼破镜鸟以毒树果抱为其子，子成父母皆遭其食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3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" t="-694" r="2586" b="343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34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 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十二</a:t>
            </a:r>
            <a:r>
              <a:rPr lang="zh-CN" altLang="en-US" dirty="0">
                <a:solidFill>
                  <a:srgbClr val="FF0000"/>
                </a:solidFill>
              </a:rPr>
              <a:t>类生皆依一念妄想而有，但随习气熏变，虽各类自有元熏本习以成当类，然此一心融通身心，互涉世界，则已遍具于诸类</a:t>
            </a:r>
            <a:r>
              <a:rPr lang="zh-CN" altLang="en-US" dirty="0" smtClean="0">
                <a:solidFill>
                  <a:srgbClr val="FF0000"/>
                </a:solidFill>
              </a:rPr>
              <a:t>矣，故</a:t>
            </a:r>
            <a:r>
              <a:rPr lang="zh-CN" altLang="en-US" dirty="0">
                <a:solidFill>
                  <a:srgbClr val="FF0000"/>
                </a:solidFill>
              </a:rPr>
              <a:t>曰：如是</a:t>
            </a:r>
            <a:r>
              <a:rPr lang="zh-CN" altLang="en-US" dirty="0" smtClean="0">
                <a:solidFill>
                  <a:srgbClr val="FF0000"/>
                </a:solidFill>
              </a:rPr>
              <a:t>众生，亦</a:t>
            </a:r>
            <a:r>
              <a:rPr lang="zh-CN" altLang="en-US" dirty="0">
                <a:solidFill>
                  <a:srgbClr val="FF0000"/>
                </a:solidFill>
              </a:rPr>
              <a:t>各各具十二颠倒</a:t>
            </a:r>
            <a:r>
              <a:rPr lang="zh-CN" altLang="en-US" dirty="0" smtClean="0">
                <a:solidFill>
                  <a:srgbClr val="FF0000"/>
                </a:solidFill>
              </a:rPr>
              <a:t>。第</a:t>
            </a:r>
            <a:r>
              <a:rPr lang="zh-CN" altLang="en-US" dirty="0">
                <a:solidFill>
                  <a:srgbClr val="FF0000"/>
                </a:solidFill>
              </a:rPr>
              <a:t>约重轻而感，故本习感当类，余习带熏诸</a:t>
            </a:r>
            <a:r>
              <a:rPr lang="zh-CN" altLang="en-US" dirty="0" smtClean="0">
                <a:solidFill>
                  <a:srgbClr val="FF0000"/>
                </a:solidFill>
              </a:rPr>
              <a:t>类，又</a:t>
            </a:r>
            <a:r>
              <a:rPr lang="zh-CN" altLang="en-US" dirty="0">
                <a:solidFill>
                  <a:srgbClr val="FF0000"/>
                </a:solidFill>
              </a:rPr>
              <a:t>为</a:t>
            </a:r>
            <a:r>
              <a:rPr lang="zh-CN" altLang="en-US" dirty="0" smtClean="0">
                <a:solidFill>
                  <a:srgbClr val="FF0000"/>
                </a:solidFill>
              </a:rPr>
              <a:t>彼各各因。此</a:t>
            </a:r>
            <a:r>
              <a:rPr lang="zh-CN" altLang="en-US" dirty="0">
                <a:solidFill>
                  <a:srgbClr val="FF0000"/>
                </a:solidFill>
              </a:rPr>
              <a:t>所谓不思议熏变，而众生业力微</a:t>
            </a:r>
            <a:r>
              <a:rPr lang="zh-CN" altLang="en-US" dirty="0" smtClean="0">
                <a:solidFill>
                  <a:srgbClr val="FF0000"/>
                </a:solidFill>
              </a:rPr>
              <a:t>矣。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以此</a:t>
            </a:r>
            <a:r>
              <a:rPr lang="zh-CN" altLang="en-US" dirty="0"/>
              <a:t>而观，吾人日用未造真修，</a:t>
            </a:r>
            <a:r>
              <a:rPr lang="zh-CN" altLang="en-US" dirty="0">
                <a:solidFill>
                  <a:srgbClr val="FF0000"/>
                </a:solidFill>
              </a:rPr>
              <a:t>举心动念无非妄想用事，念念皆为十二类生生死之因，可不惧哉</a:t>
            </a:r>
            <a:r>
              <a:rPr lang="zh-CN" altLang="en-US" dirty="0" smtClean="0">
                <a:solidFill>
                  <a:srgbClr val="FF0000"/>
                </a:solidFill>
              </a:rPr>
              <a:t>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以此</a:t>
            </a:r>
            <a:r>
              <a:rPr lang="zh-CN" altLang="en-US" dirty="0">
                <a:solidFill>
                  <a:srgbClr val="FF0000"/>
                </a:solidFill>
              </a:rPr>
              <a:t>颠倒尽是妙圆真净明心，具足如斯虚妄乱想，是知全真起妄，全妄即真；吾人茍能达妄原虚，则了众生体空，本来是佛，故五十五位之真修本于众生十二之颠倒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三、证真而开修证阶次：内凡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诸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圣觉妄归真，开五十七位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（一）总明三渐次（观行位）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总明以三渐次除灭十二颠倒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如是众生一一类中，亦各各具十二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颠倒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（憨山：十二类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生，皆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依一念妄想而有，但随习气熏变，虽各类自有元熏本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习，以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类。然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此一心融通身心，互涉世界，则已遍具于诸类矣，故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曰“如是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众生，亦各各具十二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颠倒”。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第约重轻而感，故本习感当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类；余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习带熏诸类，又为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彼各各因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而观，吾人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日用，未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造真修，举心动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念，无非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妄想用事，念念皆为十二类生生死之因，可不惧哉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？）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，犹如捏目，乱华发生，颠倒妙圆真净明心，具足如斯虚妄乱想。汝今修证佛三摩提，于是本因元所乱想，立三渐次，方得除灭，如净器中，除去毒蜜，以诸汤水并杂灰香，洗涤其器，后贮甘露。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66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何名为三种渐次？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一者修习，除其助因。二者真修，刳其正性。三者增进，违其现业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别明三渐次之内容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、除其助因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摒除损善生恶、伤正招邪之毒缘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2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、刳其正性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拔除杀盗淫妄等生死之毒根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  3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、违其现业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逆无明恶种之现行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长水：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五</a:t>
            </a:r>
            <a:r>
              <a:rPr lang="zh-CN" altLang="en-US" dirty="0"/>
              <a:t>种辛菜，名为助因，以能资助烦恼业故。</a:t>
            </a:r>
          </a:p>
          <a:p>
            <a:pPr marL="0" indent="0">
              <a:buNone/>
            </a:pPr>
            <a:r>
              <a:rPr lang="zh-CN" altLang="en-US" dirty="0" smtClean="0"/>
              <a:t>        淫</a:t>
            </a:r>
            <a:r>
              <a:rPr lang="zh-CN" altLang="en-US" dirty="0"/>
              <a:t>盗杀妄，名为正性，以是生死根本解脱怨故。</a:t>
            </a:r>
          </a:p>
          <a:p>
            <a:pPr marL="0" indent="0">
              <a:buNone/>
            </a:pPr>
            <a:r>
              <a:rPr lang="zh-CN" altLang="en-US" dirty="0" smtClean="0"/>
              <a:t>        根</a:t>
            </a:r>
            <a:r>
              <a:rPr lang="zh-CN" altLang="en-US" dirty="0"/>
              <a:t>尘偶对，流逸奔趣，正是无明现行业用。</a:t>
            </a:r>
          </a:p>
          <a:p>
            <a:pPr marL="0" indent="0">
              <a:buNone/>
            </a:pPr>
            <a:r>
              <a:rPr lang="zh-CN" altLang="en-US" dirty="0" smtClean="0"/>
              <a:t>        是</a:t>
            </a:r>
            <a:r>
              <a:rPr lang="zh-CN" altLang="en-US" dirty="0"/>
              <a:t>故除而去之，刳而空之，违而背之。苟三行渐著，功用渐成，六用不行，返流全一，妙圆平等，身心快然，是人即获无生法忍。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07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88640"/>
            <a:ext cx="9001000" cy="62646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憨山云：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>
                <a:solidFill>
                  <a:srgbClr val="FF0000"/>
                </a:solidFill>
              </a:rPr>
              <a:t>除</a:t>
            </a:r>
            <a:r>
              <a:rPr lang="zh-CN" altLang="zh-CN" dirty="0">
                <a:solidFill>
                  <a:srgbClr val="FF0000"/>
                </a:solidFill>
              </a:rPr>
              <a:t>助因</a:t>
            </a:r>
            <a:r>
              <a:rPr lang="zh-CN" altLang="zh-CN" dirty="0" smtClean="0">
                <a:solidFill>
                  <a:srgbClr val="FF0000"/>
                </a:solidFill>
              </a:rPr>
              <a:t>者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以</a:t>
            </a:r>
            <a:r>
              <a:rPr lang="zh-CN" altLang="zh-CN" dirty="0">
                <a:solidFill>
                  <a:srgbClr val="FF0000"/>
                </a:solidFill>
              </a:rPr>
              <a:t>众生积劫</a:t>
            </a:r>
            <a:r>
              <a:rPr lang="zh-CN" altLang="zh-CN" dirty="0" smtClean="0">
                <a:solidFill>
                  <a:srgbClr val="FF0000"/>
                </a:solidFill>
              </a:rPr>
              <a:t>习气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念念</a:t>
            </a:r>
            <a:r>
              <a:rPr lang="zh-CN" altLang="zh-CN" dirty="0">
                <a:solidFill>
                  <a:srgbClr val="FF0000"/>
                </a:solidFill>
              </a:rPr>
              <a:t>熏</a:t>
            </a:r>
            <a:r>
              <a:rPr lang="zh-CN" altLang="zh-CN" dirty="0" smtClean="0">
                <a:solidFill>
                  <a:srgbClr val="FF0000"/>
                </a:solidFill>
              </a:rPr>
              <a:t>变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已</a:t>
            </a:r>
            <a:r>
              <a:rPr lang="zh-CN" altLang="zh-CN" dirty="0">
                <a:solidFill>
                  <a:srgbClr val="FF0000"/>
                </a:solidFill>
              </a:rPr>
              <a:t>是难断。若外加助发之</a:t>
            </a:r>
            <a:r>
              <a:rPr lang="zh-CN" altLang="zh-CN" dirty="0" smtClean="0">
                <a:solidFill>
                  <a:srgbClr val="FF0000"/>
                </a:solidFill>
              </a:rPr>
              <a:t>因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则</a:t>
            </a:r>
            <a:r>
              <a:rPr lang="zh-CN" altLang="zh-CN" dirty="0">
                <a:solidFill>
                  <a:srgbClr val="FF0000"/>
                </a:solidFill>
              </a:rPr>
              <a:t>愈益炽盛。故断习气之</a:t>
            </a:r>
            <a:r>
              <a:rPr lang="zh-CN" altLang="zh-CN" dirty="0" smtClean="0">
                <a:solidFill>
                  <a:srgbClr val="FF0000"/>
                </a:solidFill>
              </a:rPr>
              <a:t>要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先</a:t>
            </a:r>
            <a:r>
              <a:rPr lang="zh-CN" altLang="zh-CN" dirty="0">
                <a:solidFill>
                  <a:srgbClr val="FF0000"/>
                </a:solidFill>
              </a:rPr>
              <a:t>除助因为第一也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zh-CN" dirty="0" smtClean="0">
                <a:solidFill>
                  <a:srgbClr val="FF0000"/>
                </a:solidFill>
              </a:rPr>
              <a:t>刳</a:t>
            </a:r>
            <a:r>
              <a:rPr lang="zh-CN" altLang="zh-CN" dirty="0">
                <a:solidFill>
                  <a:srgbClr val="FF0000"/>
                </a:solidFill>
              </a:rPr>
              <a:t>正性</a:t>
            </a:r>
            <a:r>
              <a:rPr lang="zh-CN" altLang="zh-CN" dirty="0" smtClean="0">
                <a:solidFill>
                  <a:srgbClr val="FF0000"/>
                </a:solidFill>
              </a:rPr>
              <a:t>者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习有多种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唯</a:t>
            </a:r>
            <a:r>
              <a:rPr lang="zh-CN" altLang="zh-CN" dirty="0">
                <a:solidFill>
                  <a:srgbClr val="FF0000"/>
                </a:solidFill>
              </a:rPr>
              <a:t>淫欲名生死之根。故曰一切众生皆以淫欲而正性命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r>
              <a:rPr lang="zh-CN" altLang="en-US" dirty="0" smtClean="0">
                <a:solidFill>
                  <a:srgbClr val="FF0000"/>
                </a:solidFill>
              </a:rPr>
              <a:t>故</a:t>
            </a:r>
            <a:r>
              <a:rPr lang="zh-CN" altLang="zh-CN" dirty="0" smtClean="0">
                <a:solidFill>
                  <a:srgbClr val="FF0000"/>
                </a:solidFill>
              </a:rPr>
              <a:t>知</a:t>
            </a:r>
            <a:r>
              <a:rPr lang="zh-CN" altLang="zh-CN" dirty="0">
                <a:solidFill>
                  <a:srgbClr val="FF0000"/>
                </a:solidFill>
              </a:rPr>
              <a:t>在众生中但以淫欲为正性也。刳</a:t>
            </a:r>
            <a:r>
              <a:rPr lang="zh-CN" altLang="zh-CN" dirty="0" smtClean="0">
                <a:solidFill>
                  <a:srgbClr val="FF0000"/>
                </a:solidFill>
              </a:rPr>
              <a:t>者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剜</a:t>
            </a:r>
            <a:r>
              <a:rPr lang="zh-CN" altLang="zh-CN" dirty="0">
                <a:solidFill>
                  <a:srgbClr val="FF0000"/>
                </a:solidFill>
              </a:rPr>
              <a:t>去之义。如人被毒箭所伤必剜去毒</a:t>
            </a:r>
            <a:r>
              <a:rPr lang="zh-CN" altLang="zh-CN" dirty="0" smtClean="0">
                <a:solidFill>
                  <a:srgbClr val="FF0000"/>
                </a:solidFill>
              </a:rPr>
              <a:t>肉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则</a:t>
            </a:r>
            <a:r>
              <a:rPr lang="zh-CN" altLang="zh-CN" dirty="0">
                <a:solidFill>
                  <a:srgbClr val="FF0000"/>
                </a:solidFill>
              </a:rPr>
              <a:t>可不伤 性命。故云刳</a:t>
            </a:r>
            <a:r>
              <a:rPr lang="zh-CN" altLang="zh-CN" dirty="0" smtClean="0">
                <a:solidFill>
                  <a:srgbClr val="FF0000"/>
                </a:solidFill>
              </a:rPr>
              <a:t>者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断</a:t>
            </a:r>
            <a:r>
              <a:rPr lang="zh-CN" altLang="zh-CN" dirty="0">
                <a:solidFill>
                  <a:srgbClr val="FF0000"/>
                </a:solidFill>
              </a:rPr>
              <a:t>其毒根也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zh-CN" dirty="0" smtClean="0">
                <a:solidFill>
                  <a:srgbClr val="FF0000"/>
                </a:solidFill>
              </a:rPr>
              <a:t>违</a:t>
            </a:r>
            <a:r>
              <a:rPr lang="zh-CN" altLang="zh-CN" dirty="0">
                <a:solidFill>
                  <a:srgbClr val="FF0000"/>
                </a:solidFill>
              </a:rPr>
              <a:t>现业</a:t>
            </a:r>
            <a:r>
              <a:rPr lang="zh-CN" altLang="zh-CN" dirty="0" smtClean="0">
                <a:solidFill>
                  <a:srgbClr val="FF0000"/>
                </a:solidFill>
              </a:rPr>
              <a:t>者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以</a:t>
            </a:r>
            <a:r>
              <a:rPr lang="zh-CN" altLang="zh-CN" dirty="0">
                <a:solidFill>
                  <a:srgbClr val="FF0000"/>
                </a:solidFill>
              </a:rPr>
              <a:t>旧熏</a:t>
            </a:r>
            <a:r>
              <a:rPr lang="zh-CN" altLang="zh-CN" dirty="0" smtClean="0">
                <a:solidFill>
                  <a:srgbClr val="FF0000"/>
                </a:solidFill>
              </a:rPr>
              <a:t>种子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习气</a:t>
            </a:r>
            <a:r>
              <a:rPr lang="zh-CN" altLang="zh-CN" dirty="0">
                <a:solidFill>
                  <a:srgbClr val="FF0000"/>
                </a:solidFill>
              </a:rPr>
              <a:t>内</a:t>
            </a:r>
            <a:r>
              <a:rPr lang="zh-CN" altLang="zh-CN" dirty="0" smtClean="0">
                <a:solidFill>
                  <a:srgbClr val="FF0000"/>
                </a:solidFill>
              </a:rPr>
              <a:t>鼓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发</a:t>
            </a:r>
            <a:r>
              <a:rPr lang="zh-CN" altLang="zh-CN" dirty="0">
                <a:solidFill>
                  <a:srgbClr val="FF0000"/>
                </a:solidFill>
              </a:rPr>
              <a:t>为现业。若现业不违而新熏益</a:t>
            </a:r>
            <a:r>
              <a:rPr lang="zh-CN" altLang="zh-CN" dirty="0" smtClean="0">
                <a:solidFill>
                  <a:srgbClr val="FF0000"/>
                </a:solidFill>
              </a:rPr>
              <a:t>炽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何</a:t>
            </a:r>
            <a:r>
              <a:rPr lang="zh-CN" altLang="zh-CN" dirty="0">
                <a:solidFill>
                  <a:srgbClr val="FF0000"/>
                </a:solidFill>
              </a:rPr>
              <a:t>由能出生死</a:t>
            </a:r>
            <a:r>
              <a:rPr lang="zh-CN" altLang="zh-CN" dirty="0" smtClean="0">
                <a:solidFill>
                  <a:srgbClr val="FF0000"/>
                </a:solidFill>
              </a:rPr>
              <a:t>哉</a:t>
            </a:r>
            <a:r>
              <a:rPr lang="zh-CN" altLang="en-US" dirty="0" smtClean="0">
                <a:solidFill>
                  <a:srgbClr val="FF0000"/>
                </a:solidFill>
              </a:rPr>
              <a:t>！</a:t>
            </a:r>
            <a:r>
              <a:rPr lang="zh-CN" altLang="zh-CN" dirty="0" smtClean="0">
                <a:solidFill>
                  <a:srgbClr val="FF0000"/>
                </a:solidFill>
              </a:rPr>
              <a:t>故</a:t>
            </a:r>
            <a:r>
              <a:rPr lang="zh-CN" altLang="zh-CN" dirty="0">
                <a:solidFill>
                  <a:srgbClr val="FF0000"/>
                </a:solidFill>
              </a:rPr>
              <a:t>真修必违现业。现业</a:t>
            </a:r>
            <a:r>
              <a:rPr lang="zh-CN" altLang="zh-CN" dirty="0" smtClean="0">
                <a:solidFill>
                  <a:srgbClr val="FF0000"/>
                </a:solidFill>
              </a:rPr>
              <a:t>不行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则</a:t>
            </a:r>
            <a:r>
              <a:rPr lang="zh-CN" altLang="zh-CN" dirty="0">
                <a:solidFill>
                  <a:srgbClr val="FF0000"/>
                </a:solidFill>
              </a:rPr>
              <a:t>正性自</a:t>
            </a:r>
            <a:r>
              <a:rPr lang="zh-CN" altLang="zh-CN" dirty="0" smtClean="0">
                <a:solidFill>
                  <a:srgbClr val="FF0000"/>
                </a:solidFill>
              </a:rPr>
              <a:t>枯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</a:rPr>
              <a:t>欲</a:t>
            </a:r>
            <a:r>
              <a:rPr lang="zh-CN" altLang="zh-CN" dirty="0">
                <a:solidFill>
                  <a:srgbClr val="FF0000"/>
                </a:solidFill>
              </a:rPr>
              <a:t>流可涸矣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 </a:t>
            </a:r>
            <a:r>
              <a:rPr lang="zh-CN" altLang="zh-CN" dirty="0" smtClean="0">
                <a:solidFill>
                  <a:srgbClr val="FF0000"/>
                </a:solidFill>
              </a:rPr>
              <a:t>所以</a:t>
            </a:r>
            <a:r>
              <a:rPr lang="zh-CN" altLang="zh-CN" dirty="0">
                <a:solidFill>
                  <a:srgbClr val="FF0000"/>
                </a:solidFill>
              </a:rPr>
              <a:t>依三渐次建立行本也。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7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856"/>
            <a:ext cx="9144000" cy="68461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、除其助因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600" b="1" dirty="0" smtClean="0"/>
              <a:t>         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云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何助因？阿难，如是世界十二类生，不能自全，依四食住，所谓段食、触食、思食、识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食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故佛说一切众生皆依食住。阿难，一切众生，食甘故生，食毒故死。是诸众生求三摩提，当断世间五种辛菜。是五种辛，熟食发淫，生啖增恚。如是世界食辛之人，纵能宣说十二部经，十方天仙嫌其臭秽，咸皆远离。诸饿鬼等，因彼食次，舐其唇吻，常与鬼住，福德日销，长无利益。是食辛人修三摩地，菩萨天仙十方善神不来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守护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大力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魔王得其方便，现作佛身，来为说法，非毁禁戒，赞淫怒痴，命终自为魔王眷属，受魔福尽，堕无间狱。阿难，修菩提者，永断五辛，是则名为第一增进修行渐次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600" b="1" dirty="0" smtClean="0">
                <a:latin typeface="+mn-ea"/>
              </a:rPr>
              <a:t>    </a:t>
            </a:r>
            <a:r>
              <a:rPr lang="en-US" altLang="zh-CN" sz="2600" dirty="0" smtClean="0">
                <a:latin typeface="+mn-ea"/>
              </a:rPr>
              <a:t>【</a:t>
            </a:r>
            <a:r>
              <a:rPr lang="zh-CN" altLang="en-US" sz="2600" dirty="0" smtClean="0">
                <a:latin typeface="+mn-ea"/>
              </a:rPr>
              <a:t>按</a:t>
            </a:r>
            <a:r>
              <a:rPr lang="en-US" altLang="zh-CN" sz="2600" dirty="0" smtClean="0">
                <a:latin typeface="+mn-ea"/>
              </a:rPr>
              <a:t>】</a:t>
            </a:r>
            <a:r>
              <a:rPr lang="zh-CN" altLang="en-US" sz="2600" dirty="0">
                <a:solidFill>
                  <a:srgbClr val="FF0000"/>
                </a:solidFill>
                <a:latin typeface="+mn-ea"/>
              </a:rPr>
              <a:t>养生诸味，皆名为甘；损生诸味，总名为毒。</a:t>
            </a:r>
            <a:r>
              <a:rPr lang="zh-CN" altLang="en-US" sz="2600" dirty="0">
                <a:latin typeface="+mn-ea"/>
              </a:rPr>
              <a:t>食甘故生，食毒故死。正显食为助生之因，</a:t>
            </a:r>
            <a:r>
              <a:rPr lang="zh-CN" altLang="en-US" sz="2600" dirty="0" smtClean="0">
                <a:latin typeface="+mn-ea"/>
              </a:rPr>
              <a:t>不可不慎。</a:t>
            </a:r>
            <a:r>
              <a:rPr lang="zh-CN" altLang="en-US" sz="2600" dirty="0" smtClean="0">
                <a:solidFill>
                  <a:srgbClr val="FF0000"/>
                </a:solidFill>
                <a:latin typeface="+mn-ea"/>
              </a:rPr>
              <a:t>此处的助因者，能断善缘、能增烦恼、能招魔扰的助发之因，即五种辛菜。</a:t>
            </a:r>
            <a:endParaRPr lang="en-US" altLang="zh-CN" sz="26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600" dirty="0" smtClean="0">
                <a:solidFill>
                  <a:srgbClr val="FF0000"/>
                </a:solidFill>
                <a:latin typeface="+mn-ea"/>
              </a:rPr>
              <a:t>     </a:t>
            </a:r>
            <a:r>
              <a:rPr lang="zh-CN" altLang="zh-CN" sz="2800" dirty="0" smtClean="0"/>
              <a:t>需要</a:t>
            </a:r>
            <a:r>
              <a:rPr lang="zh-CN" altLang="zh-CN" sz="2800" dirty="0"/>
              <a:t>指出的是，佛在《首楞严经》里，仅以段食中的五辛为例，实际上，同时也意谓着其他诸食，包括各种以色情、打斗和凶杀为内容的小说、音频、视频等，亦应当远离。</a:t>
            </a:r>
          </a:p>
        </p:txBody>
      </p:sp>
    </p:spTree>
    <p:extLst>
      <p:ext uri="{BB962C8B-B14F-4D97-AF65-F5344CB8AC3E}">
        <p14:creationId xmlns:p14="http://schemas.microsoft.com/office/powerpoint/2010/main" val="26097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dirty="0" smtClean="0"/>
              <a:t>有</a:t>
            </a:r>
            <a:r>
              <a:rPr lang="zh-CN" altLang="zh-CN" dirty="0"/>
              <a:t>资益义，皆名为甘。不正消变，能坏身心，皆名为毒。</a:t>
            </a:r>
          </a:p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五</a:t>
            </a:r>
            <a:r>
              <a:rPr lang="zh-CN" altLang="zh-CN" dirty="0"/>
              <a:t>辛者，谓大蒜、茖葱、慈葱、兰葱、兴渠，是五性热，气荤味辣。修行者食，能杀法身，如食毒也，故须断之。</a:t>
            </a: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生死</a:t>
            </a:r>
            <a:r>
              <a:rPr lang="zh-CN" altLang="zh-CN" dirty="0"/>
              <a:t>根本，无过淫杀，此五能助。复加荤秽，引诸邪恶，污清净道，故福德天众舍离，无益诸鬼同住也。唯增痴惑，失正真道，修三昧者，岂不慎之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大蒜</a:t>
            </a:r>
            <a:r>
              <a:rPr lang="zh-CN" altLang="en-US" dirty="0">
                <a:solidFill>
                  <a:srgbClr val="FF0000"/>
                </a:solidFill>
              </a:rPr>
              <a:t>、茖葱、慈葱、兰葱与兴渠是为五辛，气味极浊，众生以此为食，而淫机元为命本；以无明内熏，淫习鼓动，故妄有缘气依附肉团为妄想心，若食此五辛，浊气返熏，则淫机益炽，故能助发淫性，是须必断也！若不断辛，天仙嫌其臭秽，诸鬼时与周旋，善神不守，魔王得便，堕落邪途为地狱种；故修菩提</a:t>
            </a:r>
            <a:r>
              <a:rPr lang="zh-CN" altLang="en-US" dirty="0" smtClean="0">
                <a:solidFill>
                  <a:srgbClr val="FF0000"/>
                </a:solidFill>
              </a:rPr>
              <a:t>者，永</a:t>
            </a:r>
            <a:r>
              <a:rPr lang="zh-CN" altLang="en-US" dirty="0">
                <a:solidFill>
                  <a:srgbClr val="FF0000"/>
                </a:solidFill>
              </a:rPr>
              <a:t>断五</a:t>
            </a:r>
            <a:r>
              <a:rPr lang="zh-CN" altLang="en-US" dirty="0" smtClean="0">
                <a:solidFill>
                  <a:srgbClr val="FF0000"/>
                </a:solidFill>
              </a:rPr>
              <a:t>辛，则</a:t>
            </a:r>
            <a:r>
              <a:rPr lang="zh-CN" altLang="en-US" dirty="0">
                <a:solidFill>
                  <a:srgbClr val="FF0000"/>
                </a:solidFill>
              </a:rPr>
              <a:t>神清气爽，观行易成，名为第一增进修行渐次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36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65"/>
            <a:ext cx="9144000" cy="685033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关于四食，蕅益解云</a:t>
            </a: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 smtClean="0"/>
              <a:t>        </a:t>
            </a:r>
            <a:r>
              <a:rPr lang="zh-CN" altLang="zh-CN" sz="2200" dirty="0" smtClean="0"/>
              <a:t>段</a:t>
            </a:r>
            <a:r>
              <a:rPr lang="zh-CN" altLang="zh-CN" sz="2200" dirty="0"/>
              <a:t>食者，变坏为相，谓香味触三，于变坏</a:t>
            </a:r>
            <a:r>
              <a:rPr lang="zh-CN" altLang="zh-CN" sz="2200" dirty="0" smtClean="0"/>
              <a:t>时能为</a:t>
            </a:r>
            <a:r>
              <a:rPr lang="zh-CN" altLang="zh-CN" sz="2200" dirty="0"/>
              <a:t>食事，以变坏</a:t>
            </a:r>
            <a:r>
              <a:rPr lang="zh-CN" altLang="zh-CN" sz="2200" dirty="0" smtClean="0"/>
              <a:t>时色</a:t>
            </a:r>
            <a:r>
              <a:rPr lang="zh-CN" altLang="zh-CN" sz="2200" dirty="0"/>
              <a:t>无用故。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 smtClean="0"/>
              <a:t>        </a:t>
            </a:r>
            <a:r>
              <a:rPr lang="zh-CN" altLang="zh-CN" sz="2200" dirty="0" smtClean="0"/>
              <a:t>触</a:t>
            </a:r>
            <a:r>
              <a:rPr lang="zh-CN" altLang="zh-CN" sz="2200" dirty="0"/>
              <a:t>食者，触境为相，谓有漏触，裁取境时，能为食事，如眼以睡为食，耳以声为食，乃至身以温凉诸触为食，皆有滋养义故。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 smtClean="0"/>
              <a:t>        </a:t>
            </a:r>
            <a:r>
              <a:rPr lang="zh-CN" altLang="zh-CN" sz="2200" dirty="0" smtClean="0"/>
              <a:t>思</a:t>
            </a:r>
            <a:r>
              <a:rPr lang="zh-CN" altLang="zh-CN" sz="2200" dirty="0"/>
              <a:t>食者，希望为相，谓有漏思，希可爱境，能为食事，如色界禅思，乃至小儿悬视灰囊，谓是饭食，得不死等。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 smtClean="0"/>
              <a:t>        </a:t>
            </a:r>
            <a:r>
              <a:rPr lang="zh-CN" altLang="zh-CN" sz="2200" dirty="0" smtClean="0"/>
              <a:t>识</a:t>
            </a:r>
            <a:r>
              <a:rPr lang="zh-CN" altLang="zh-CN" sz="2200" dirty="0"/>
              <a:t>食者，执持为相，谓有漏识，由段、触、思，势力增长，能为食事，乃至第七末那无始以来，念念执持第八识之见分为内自我，从生至生，命根终不断故。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 dirty="0" smtClean="0"/>
              <a:t>        </a:t>
            </a:r>
            <a:r>
              <a:rPr lang="zh-CN" altLang="zh-CN" sz="2200" dirty="0" smtClean="0"/>
              <a:t>欲</a:t>
            </a:r>
            <a:r>
              <a:rPr lang="zh-CN" altLang="zh-CN" sz="2200" dirty="0"/>
              <a:t>界人天及畜生等，具足四食，段食为首。鬼及色天，无有段食，具足三食，触食为首，鬼神飨祀，但触气</a:t>
            </a:r>
            <a:r>
              <a:rPr lang="zh-CN" altLang="zh-CN" sz="2200" dirty="0" smtClean="0"/>
              <a:t>故</a:t>
            </a:r>
            <a:r>
              <a:rPr lang="zh-CN" altLang="en-US" sz="2200" dirty="0" smtClean="0"/>
              <a:t>。</a:t>
            </a:r>
            <a:r>
              <a:rPr lang="zh-CN" altLang="zh-CN" sz="2200" dirty="0" smtClean="0"/>
              <a:t>色</a:t>
            </a:r>
            <a:r>
              <a:rPr lang="zh-CN" altLang="zh-CN" sz="2200" dirty="0"/>
              <a:t>界诸禅，具八触故。空处、识处、无所有处，并无触食，唯有思、识二食，思食为首。非非想处，及无想定、无想天等，并无思食，唯有识食。无间地狱，亦唯识食。若诸二乘，入灭尽定，便断识食，故入此定乃至七日，则起定时必舍身命，以其四食皆断，无可滋养故也</a:t>
            </a:r>
            <a:r>
              <a:rPr lang="zh-CN" altLang="zh-CN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3048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600"/>
            <a:ext cx="9108504" cy="68294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、刳其正性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/>
              <a:t>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云何正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（长水：“正性”者，此杀盗淫，性是罪故，复是生死根本性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故）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阿难，如是众生入三摩地，要先严持清净戒律，永断淫心，不餐酒肉，以火净食，无啖生气。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阿难，是修行人，若不断淫及与杀生，出三界者，无有是处。当观淫欲，犹如毒蛇，如见怨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贼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（长水：毒蛇、怨贼，能杀生身，不损法体。淫欲能损法身慧命，真修行者必须永断。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涅槃经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说：“菩萨观爱有九种过患：一如债有余；二如罗刹女妇；三如妙华茎有毒蛇；四如恶食性所不便而强食之；五如淫女；六如摩楼迦子；七如疮中瘜肉；八如暴风；九如彗星。”下文云：“十方如来，色目行淫，同名欲火，菩萨观欲，如避火坑。”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先持声闻四弃八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弃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（长水：梵云“波罗夷”，此云“弃”，谓犯此者，永弃佛法边外，犹如死尸，大海不受，故名为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“弃”）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，执身不动，后行菩萨清净律仪，执心不起，禁戒成就，则于世间，永无相生相杀之业。偷劫不行，无相负累，亦于世间不还宿债。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是清净人，修三摩地，父母肉身，不须天眼，自然观见十方世界，睹佛闻法，亲奉圣旨，得大神通，游十方界，宿命清净，得无艰险，是则名为第二增进修行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渐次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（长水：持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戒清净，魔事不生，观行既成，故能发用。于父母所生之身，得相似五通，此同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法华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</a:rPr>
              <a:t>》“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观行持经，于现身中，获六根净”。文云：“虽未得天眼，但用父母所生眼，彻见三千界”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等）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400" b="1" dirty="0" smtClean="0">
                <a:latin typeface="+mn-ea"/>
              </a:rPr>
              <a:t>【</a:t>
            </a:r>
            <a:r>
              <a:rPr lang="zh-CN" altLang="en-US" sz="2400" b="1" dirty="0" smtClean="0">
                <a:latin typeface="+mn-ea"/>
              </a:rPr>
              <a:t>按</a:t>
            </a:r>
            <a:r>
              <a:rPr lang="en-US" altLang="zh-CN" sz="2400" b="1" dirty="0" smtClean="0">
                <a:latin typeface="+mn-ea"/>
              </a:rPr>
              <a:t>】</a:t>
            </a:r>
            <a:r>
              <a:rPr lang="zh-CN" altLang="en-US" sz="2400" b="1" dirty="0" smtClean="0">
                <a:latin typeface="+mn-ea"/>
              </a:rPr>
              <a:t>此处的正性，犹言生死相续之毒根，指业果相续之根本，即淫、杀、盗、妄等。通过严持禁戒，远离业果相续之因，以净护其心。</a:t>
            </a: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686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"/>
            <a:ext cx="8928992" cy="63813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三、证真而开修证阶次：内凡诸圣觉妄归真，开五十七位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（一）总明三渐次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、除助因；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、刳正性；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、违现业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（二）别明地位差次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、干慧地；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、十信；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、十住；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、十行；  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5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、十回向；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、四加行；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7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、十地；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8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、等觉；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9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、妙觉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（三）合结诸位由三行而成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、总以止观结；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、正以三行结；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、复以邪正结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30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      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：众生</a:t>
            </a:r>
            <a:r>
              <a:rPr lang="zh-CN" altLang="en-US" dirty="0"/>
              <a:t>生死以淫欲为本，今愿出苦</a:t>
            </a:r>
            <a:r>
              <a:rPr lang="zh-CN" altLang="en-US" dirty="0" smtClean="0"/>
              <a:t>轮，必</a:t>
            </a:r>
            <a:r>
              <a:rPr lang="zh-CN" altLang="en-US" dirty="0"/>
              <a:t>永断淫心，而生死可出</a:t>
            </a:r>
            <a:r>
              <a:rPr lang="zh-CN" altLang="en-US" dirty="0" smtClean="0"/>
              <a:t>也。饮酒</a:t>
            </a:r>
            <a:r>
              <a:rPr lang="zh-CN" altLang="en-US" dirty="0"/>
              <a:t>则助发淫心而昏迷自性，食肉则恣杀业而增盗贪，冤债相牵无由得脱，是故断淫必兼持四重，以此为生死之本故</a:t>
            </a:r>
            <a:r>
              <a:rPr lang="zh-CN" altLang="en-US" dirty="0" smtClean="0"/>
              <a:t>也。且</a:t>
            </a:r>
            <a:r>
              <a:rPr lang="zh-CN" altLang="en-US" dirty="0"/>
              <a:t>淫欲从渴爱生，若不大生</a:t>
            </a:r>
            <a:r>
              <a:rPr lang="zh-CN" altLang="en-US" dirty="0" smtClean="0"/>
              <a:t>恐怖，则</a:t>
            </a:r>
            <a:r>
              <a:rPr lang="zh-CN" altLang="en-US" dirty="0"/>
              <a:t>不生厌离，故视如毒蛇则自不敢狎</a:t>
            </a:r>
            <a:r>
              <a:rPr lang="zh-CN" altLang="en-US" dirty="0" smtClean="0"/>
              <a:t>也。如</a:t>
            </a:r>
            <a:r>
              <a:rPr lang="zh-CN" altLang="en-US" dirty="0"/>
              <a:t>见怨贼则自知逃避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四</a:t>
            </a:r>
            <a:r>
              <a:rPr lang="zh-CN" altLang="en-US" dirty="0"/>
              <a:t>弃八弃虽严，犹属小乘，但能执身不行而已；若修菩萨观智，照破无明，则执心不起，所谓摩登伽在梦，谁能留汝形？此观照之力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不</a:t>
            </a:r>
            <a:r>
              <a:rPr lang="zh-CN" altLang="en-US" dirty="0"/>
              <a:t>淫则不相生，不食肉则无杀业，不盗则免酬债，是以先持四重皎如冰霜，则生死根机永断，身心清净，心见发光，故得宿命清净</a:t>
            </a:r>
            <a:r>
              <a:rPr lang="zh-CN" altLang="en-US" dirty="0" smtClean="0"/>
              <a:t>也，宜矣。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0"/>
            <a:ext cx="9001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、违其现业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云何现业？阿难，如是清净持禁戒人，心无贪淫，于外六尘，不多流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逸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（长水：清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禁既圆，观行仍就，于六尘境，已知虚幻，终不信任、随流奔逸、妄有取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著）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。因不流逸，旋元自归。尘既不缘，根无所偶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色阴破故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，反流全一，六用不行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受阴破故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（长水之解，与此有异：“既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不随尘，复归元性。元性之中，本无根尘，夫何为偶？根境不生，六用不起，唯一圆常妙觉明体。此同观音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圆通‘生灭既灭，寂灭现前’也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。故上偈云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：‘一处成休复，六用皆不成，尘垢应念消，成圆明净妙’）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，十方国土，皎然清净，譬如琉璃，内悬明月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想阴破故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，身心快然，妙圆平等，获大安隐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行阴破故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（长水：本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由迷倒，身之与心，外洎山河虚空大地，咸是妙明真心中物。今复本源故，身心世界妙圆平等，更无差别，法界一相，创证此境，快然安稳，即分得涅槃安乐处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也），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一切如来密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（法身德）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（般若德）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（解脱德）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妙，皆现其中，是人即获无生法忍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识阴破故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（长水：真如实相，名“无生法”；无漏真智，名之为“忍”。得此智时，忍可印持，法无生理，决定不谬，境智相冥，名“无生忍”。华严初住，余经初地，是得忍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位。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按：此无生忍，乃佛地果证无生忍。别初地、圆初住之无生忍，乃因位无生忍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从是渐修，随所发行，安立圣位，是则名为第三增进修行渐次。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 smtClean="0">
                <a:latin typeface="+mn-ea"/>
              </a:rPr>
              <a:t>【</a:t>
            </a:r>
            <a:r>
              <a:rPr lang="zh-CN" altLang="en-US" sz="2800" b="1" dirty="0" smtClean="0">
                <a:latin typeface="+mn-ea"/>
              </a:rPr>
              <a:t>按</a:t>
            </a:r>
            <a:r>
              <a:rPr lang="en-US" altLang="zh-CN" sz="2800" b="1" dirty="0" smtClean="0">
                <a:latin typeface="+mn-ea"/>
              </a:rPr>
              <a:t>】</a:t>
            </a:r>
            <a:r>
              <a:rPr lang="zh-CN" altLang="en-US" sz="2800" b="1" dirty="0" smtClean="0">
                <a:latin typeface="+mn-ea"/>
              </a:rPr>
              <a:t>现业者，无明现行之业用，即</a:t>
            </a:r>
            <a:r>
              <a:rPr lang="zh-CN" altLang="en-US" sz="2800" dirty="0" smtClean="0"/>
              <a:t>根</a:t>
            </a:r>
            <a:r>
              <a:rPr lang="zh-CN" altLang="en-US" sz="2800" dirty="0"/>
              <a:t>尘偶对，流逸奔趣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15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52" y="0"/>
            <a:ext cx="9134847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蕅益云：</a:t>
            </a:r>
            <a:endParaRPr lang="en-US" altLang="zh-CN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言</a:t>
            </a:r>
            <a:r>
              <a:rPr lang="zh-CN" altLang="en-US" dirty="0"/>
              <a:t>违现业者，即第二决定义</a:t>
            </a:r>
            <a:r>
              <a:rPr lang="zh-CN" altLang="en-US" dirty="0" smtClean="0"/>
              <a:t>中，所谓</a:t>
            </a:r>
            <a:r>
              <a:rPr lang="zh-CN" altLang="en-US" dirty="0"/>
              <a:t>逆彼无始织妄业流也。如是清净持禁戒人等者，正显必由前二渐次，成今第三渐次，由助行而成正行，由方便而成正修也。于外六尘不多流逸，即所谓心尚不缘色香味触，仍是方便助行之力。因不流逸，旋元自归，乃所谓“初于闻中，入流亡所”之妙修也。尘既不缘，至六用不行，即是“动静二相了然不生</a:t>
            </a:r>
            <a:r>
              <a:rPr lang="zh-CN" altLang="en-US" dirty="0" smtClean="0"/>
              <a:t>”。乃至</a:t>
            </a:r>
            <a:r>
              <a:rPr lang="zh-CN" altLang="en-US" dirty="0"/>
              <a:t>“闻所闻尽”，十方国土皎然</a:t>
            </a:r>
            <a:r>
              <a:rPr lang="zh-CN" altLang="en-US" dirty="0" smtClean="0"/>
              <a:t>清净。乃至</a:t>
            </a:r>
            <a:r>
              <a:rPr lang="zh-CN" altLang="en-US" dirty="0"/>
              <a:t>皆现其中，即是“觉所觉空</a:t>
            </a:r>
            <a:r>
              <a:rPr lang="zh-CN" altLang="en-US" dirty="0" smtClean="0"/>
              <a:t>”。乃至</a:t>
            </a:r>
            <a:r>
              <a:rPr lang="zh-CN" altLang="en-US" dirty="0"/>
              <a:t>“寂灭现前</a:t>
            </a:r>
            <a:r>
              <a:rPr lang="zh-CN" altLang="en-US" dirty="0" smtClean="0"/>
              <a:t>”，获</a:t>
            </a:r>
            <a:r>
              <a:rPr lang="zh-CN" altLang="en-US" dirty="0"/>
              <a:t>无生忍，即是忽然超越世出世间等也。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色</a:t>
            </a:r>
            <a:r>
              <a:rPr lang="zh-CN" altLang="en-US" dirty="0">
                <a:solidFill>
                  <a:srgbClr val="FF0000"/>
                </a:solidFill>
              </a:rPr>
              <a:t>阴破故，根无所偶。受阴破故，六用不行。想阴破故，十方皎然。琉璃，喻所观理境。明月，喻能观妙智也。行阴破故，快然安</a:t>
            </a:r>
            <a:r>
              <a:rPr lang="zh-CN" altLang="en-US" dirty="0" smtClean="0">
                <a:solidFill>
                  <a:srgbClr val="FF0000"/>
                </a:solidFill>
              </a:rPr>
              <a:t>隐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妙</a:t>
            </a:r>
            <a:r>
              <a:rPr lang="zh-CN" altLang="en-US" dirty="0">
                <a:solidFill>
                  <a:srgbClr val="FF0000"/>
                </a:solidFill>
              </a:rPr>
              <a:t>圆平等，即是平等性智常得现前。密者，法身之理。圆者，般若之智。净者，解脱之行。妙者，三法不可思议也。皆现其中者，正前文所谓寂灭现前，后文</a:t>
            </a:r>
            <a:r>
              <a:rPr lang="zh-CN" altLang="en-US" dirty="0" smtClean="0">
                <a:solidFill>
                  <a:srgbClr val="FF0000"/>
                </a:solidFill>
              </a:rPr>
              <a:t>所谓“内外</a:t>
            </a:r>
            <a:r>
              <a:rPr lang="zh-CN" altLang="en-US" dirty="0">
                <a:solidFill>
                  <a:srgbClr val="FF0000"/>
                </a:solidFill>
              </a:rPr>
              <a:t>湛明，入无所</a:t>
            </a:r>
            <a:r>
              <a:rPr lang="zh-CN" altLang="en-US" dirty="0" smtClean="0">
                <a:solidFill>
                  <a:srgbClr val="FF0000"/>
                </a:solidFill>
              </a:rPr>
              <a:t>入”也</a:t>
            </a:r>
            <a:r>
              <a:rPr lang="zh-CN" altLang="en-US" dirty="0">
                <a:solidFill>
                  <a:srgbClr val="FF0000"/>
                </a:solidFill>
              </a:rPr>
              <a:t>。识阴破故，即获无生法</a:t>
            </a:r>
            <a:r>
              <a:rPr lang="zh-CN" altLang="en-US" dirty="0" smtClean="0">
                <a:solidFill>
                  <a:srgbClr val="FF0000"/>
                </a:solidFill>
              </a:rPr>
              <a:t>忍（按：指圆证之无生法忍）。</a:t>
            </a:r>
            <a:r>
              <a:rPr lang="zh-CN" altLang="en-US" dirty="0">
                <a:solidFill>
                  <a:srgbClr val="FF0000"/>
                </a:solidFill>
              </a:rPr>
              <a:t>一切诸法，本自不生，由于虚妄分别，幻见有生有灭，今证此不生之理，安住忍可，名为无生法忍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zh-CN" b="1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/>
              <a:t>         长</a:t>
            </a:r>
            <a:r>
              <a:rPr lang="zh-CN" altLang="en-US" b="1" dirty="0"/>
              <a:t>水：此则初渐次，正修观行；第二渐次，观成入似；</a:t>
            </a:r>
            <a:r>
              <a:rPr lang="zh-CN" altLang="en-US" b="1" dirty="0">
                <a:solidFill>
                  <a:srgbClr val="FF0000"/>
                </a:solidFill>
              </a:rPr>
              <a:t>第三渐次，既言获无生</a:t>
            </a:r>
            <a:r>
              <a:rPr lang="zh-CN" altLang="en-US" b="1" dirty="0" smtClean="0">
                <a:solidFill>
                  <a:srgbClr val="FF0000"/>
                </a:solidFill>
              </a:rPr>
              <a:t>忍（按：此无生忍，包括因满无生忍和圆证无生忍），</a:t>
            </a:r>
            <a:r>
              <a:rPr lang="zh-CN" altLang="en-US" b="1" dirty="0">
                <a:solidFill>
                  <a:srgbClr val="FF0000"/>
                </a:solidFill>
              </a:rPr>
              <a:t>即同初住至等觉位。</a:t>
            </a:r>
          </a:p>
        </p:txBody>
      </p:sp>
    </p:spTree>
    <p:extLst>
      <p:ext uri="{BB962C8B-B14F-4D97-AF65-F5344CB8AC3E}">
        <p14:creationId xmlns:p14="http://schemas.microsoft.com/office/powerpoint/2010/main" val="39878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前</a:t>
            </a:r>
            <a:r>
              <a:rPr lang="zh-CN" altLang="en-US" dirty="0"/>
              <a:t>问行之初，首示三决定义，而以四重为妙行之本，今立圣位又从三种渐次为进趣之阶；正性之中虽兼杀、盗，而正意在淫，若淫心既断，则杀、盗何由而起耶？所谓皮既不存，毛将安附？故今违现业专以断淫为第一义，何也</a:t>
            </a:r>
            <a:r>
              <a:rPr lang="zh-CN" altLang="en-US" dirty="0">
                <a:solidFill>
                  <a:srgbClr val="FF0000"/>
                </a:solidFill>
              </a:rPr>
              <a:t>？以广大无边清净法界如来藏心具有恒沙称性功德神通妙用，孰能夺之？独淫欲一事则能全举而覆夺</a:t>
            </a:r>
            <a:r>
              <a:rPr lang="zh-CN" altLang="en-US" dirty="0" smtClean="0">
                <a:solidFill>
                  <a:srgbClr val="FF0000"/>
                </a:solidFill>
              </a:rPr>
              <a:t>之。金刚心地，谁</a:t>
            </a:r>
            <a:r>
              <a:rPr lang="zh-CN" altLang="en-US" dirty="0">
                <a:solidFill>
                  <a:srgbClr val="FF0000"/>
                </a:solidFill>
              </a:rPr>
              <a:t>能坏之？唯淫机一动而尽坏</a:t>
            </a:r>
            <a:r>
              <a:rPr lang="zh-CN" altLang="en-US" dirty="0" smtClean="0">
                <a:solidFill>
                  <a:srgbClr val="FF0000"/>
                </a:solidFill>
              </a:rPr>
              <a:t>之。是</a:t>
            </a:r>
            <a:r>
              <a:rPr lang="zh-CN" altLang="en-US" dirty="0">
                <a:solidFill>
                  <a:srgbClr val="FF0000"/>
                </a:solidFill>
              </a:rPr>
              <a:t>知破</a:t>
            </a:r>
            <a:r>
              <a:rPr lang="zh-CN" altLang="en-US" dirty="0" smtClean="0">
                <a:solidFill>
                  <a:srgbClr val="FF0000"/>
                </a:solidFill>
              </a:rPr>
              <a:t>涅槃城</a:t>
            </a:r>
            <a:r>
              <a:rPr lang="zh-CN" altLang="en-US" dirty="0">
                <a:solidFill>
                  <a:srgbClr val="FF0000"/>
                </a:solidFill>
              </a:rPr>
              <a:t>、荡法王家、绝菩提种、戕害法身而断慧命者，无尚此</a:t>
            </a:r>
            <a:r>
              <a:rPr lang="zh-CN" altLang="en-US" dirty="0" smtClean="0">
                <a:solidFill>
                  <a:srgbClr val="FF0000"/>
                </a:solidFill>
              </a:rPr>
              <a:t>矣。如来</a:t>
            </a:r>
            <a:r>
              <a:rPr lang="zh-CN" altLang="en-US" dirty="0">
                <a:solidFill>
                  <a:srgbClr val="FF0000"/>
                </a:solidFill>
              </a:rPr>
              <a:t>大慈</a:t>
            </a:r>
            <a:r>
              <a:rPr lang="zh-CN" altLang="en-US" dirty="0" smtClean="0">
                <a:solidFill>
                  <a:srgbClr val="FF0000"/>
                </a:solidFill>
              </a:rPr>
              <a:t>出世，专为</a:t>
            </a:r>
            <a:r>
              <a:rPr lang="zh-CN" altLang="en-US" dirty="0">
                <a:solidFill>
                  <a:srgbClr val="FF0000"/>
                </a:solidFill>
              </a:rPr>
              <a:t>此一大事因缘，故修断之功萃于此经，而始终以此再三致意</a:t>
            </a:r>
            <a:r>
              <a:rPr lang="zh-CN" altLang="en-US" dirty="0" smtClean="0">
                <a:solidFill>
                  <a:srgbClr val="FF0000"/>
                </a:solidFill>
              </a:rPr>
              <a:t>焉。故</a:t>
            </a:r>
            <a:r>
              <a:rPr lang="zh-CN" altLang="en-US" dirty="0">
                <a:solidFill>
                  <a:srgbClr val="FF0000"/>
                </a:solidFill>
              </a:rPr>
              <a:t>首以此为发教之端，及问行门又以断淫为上，今跻圣位皆从断淫一行建立，淫心一断，立登佛果，岂不至重至要哉？</a:t>
            </a:r>
            <a:r>
              <a:rPr lang="zh-CN" altLang="en-US" dirty="0"/>
              <a:t>故违现业而为圣位之本</a:t>
            </a:r>
            <a:r>
              <a:rPr lang="zh-CN" altLang="en-US" dirty="0" smtClean="0"/>
              <a:t>也。以</a:t>
            </a:r>
            <a:r>
              <a:rPr lang="zh-CN" altLang="en-US" dirty="0"/>
              <a:t>顺欲流故有生死，今则返流则旋元自归为复性之要</a:t>
            </a:r>
            <a:r>
              <a:rPr lang="zh-CN" altLang="en-US" dirty="0" smtClean="0"/>
              <a:t>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61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尘</a:t>
            </a:r>
            <a:r>
              <a:rPr lang="zh-CN" altLang="en-US" dirty="0"/>
              <a:t>既不</a:t>
            </a:r>
            <a:r>
              <a:rPr lang="zh-CN" altLang="en-US" dirty="0" smtClean="0"/>
              <a:t>缘，境</a:t>
            </a:r>
            <a:r>
              <a:rPr lang="zh-CN" altLang="en-US" dirty="0"/>
              <a:t>空也。根无所</a:t>
            </a:r>
            <a:r>
              <a:rPr lang="zh-CN" altLang="en-US" dirty="0" smtClean="0"/>
              <a:t>偶，心</a:t>
            </a:r>
            <a:r>
              <a:rPr lang="zh-CN" altLang="en-US" dirty="0"/>
              <a:t>空也。心、境皆空，则返欲流而全一真，六根销复，六用不行。尘境既空，则身心内外一时清净，而十方皎</a:t>
            </a:r>
            <a:r>
              <a:rPr lang="zh-CN" altLang="en-US" dirty="0" smtClean="0"/>
              <a:t>然，犹如</a:t>
            </a:r>
            <a:r>
              <a:rPr lang="zh-CN" altLang="en-US" dirty="0"/>
              <a:t>琉璃内悬宝月，岂不快哉？斯乃顿破根本无明，使八识种子一时迸裂。此通论全</a:t>
            </a:r>
            <a:r>
              <a:rPr lang="zh-CN" altLang="en-US" dirty="0" smtClean="0"/>
              <a:t>功，故</a:t>
            </a:r>
            <a:r>
              <a:rPr lang="zh-CN" altLang="en-US" dirty="0"/>
              <a:t>下经</a:t>
            </a:r>
            <a:r>
              <a:rPr lang="zh-CN" altLang="en-US" dirty="0" smtClean="0"/>
              <a:t>云：</a:t>
            </a:r>
            <a:r>
              <a:rPr lang="zh-CN" altLang="en-US" dirty="0" smtClean="0">
                <a:solidFill>
                  <a:srgbClr val="0000FF"/>
                </a:solidFill>
              </a:rPr>
              <a:t>“识</a:t>
            </a:r>
            <a:r>
              <a:rPr lang="zh-CN" altLang="en-US" dirty="0">
                <a:solidFill>
                  <a:srgbClr val="0000FF"/>
                </a:solidFill>
              </a:rPr>
              <a:t>阴若尽，则汝现前诸根互用，从互用中，能入菩萨金刚干慧，圆明</a:t>
            </a:r>
            <a:r>
              <a:rPr lang="zh-CN" altLang="en-US" dirty="0" smtClean="0">
                <a:solidFill>
                  <a:srgbClr val="0000FF"/>
                </a:solidFill>
              </a:rPr>
              <a:t>精心，于</a:t>
            </a:r>
            <a:r>
              <a:rPr lang="zh-CN" altLang="en-US" dirty="0">
                <a:solidFill>
                  <a:srgbClr val="0000FF"/>
                </a:solidFill>
              </a:rPr>
              <a:t>中发化，如净琉璃内含宝月，如是乃超十信、十住、十行、十回向、四加行心、菩萨所行金刚十地，入于如来妙庄严海，圆满</a:t>
            </a:r>
            <a:r>
              <a:rPr lang="zh-CN" altLang="en-US" dirty="0" smtClean="0">
                <a:solidFill>
                  <a:srgbClr val="0000FF"/>
                </a:solidFill>
              </a:rPr>
              <a:t>菩提，归</a:t>
            </a:r>
            <a:r>
              <a:rPr lang="zh-CN" altLang="en-US" dirty="0">
                <a:solidFill>
                  <a:srgbClr val="0000FF"/>
                </a:solidFill>
              </a:rPr>
              <a:t>无所得</a:t>
            </a:r>
            <a:r>
              <a:rPr lang="zh-CN" altLang="en-US" dirty="0" smtClean="0">
                <a:solidFill>
                  <a:srgbClr val="0000FF"/>
                </a:solidFill>
              </a:rPr>
              <a:t>。”</a:t>
            </a:r>
            <a:r>
              <a:rPr lang="zh-CN" altLang="en-US" dirty="0" smtClean="0"/>
              <a:t>故</a:t>
            </a:r>
            <a:r>
              <a:rPr lang="zh-CN" altLang="en-US" dirty="0"/>
              <a:t>曰：一切如来密圆净妙皆现其中，是人即获无生法</a:t>
            </a:r>
            <a:r>
              <a:rPr lang="zh-CN" altLang="en-US" dirty="0" smtClean="0"/>
              <a:t>忍</a:t>
            </a:r>
            <a:r>
              <a:rPr lang="zh-CN" altLang="en-US" dirty="0" smtClean="0">
                <a:solidFill>
                  <a:srgbClr val="0000FF"/>
                </a:solidFill>
              </a:rPr>
              <a:t>（按：果圆无生法忍）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诸说无生法</a:t>
            </a:r>
            <a:r>
              <a:rPr lang="zh-CN" altLang="en-US" dirty="0" smtClean="0"/>
              <a:t>忍，八</a:t>
            </a:r>
            <a:r>
              <a:rPr lang="zh-CN" altLang="en-US" dirty="0"/>
              <a:t>地乃得，今于三渐次中已证无生，而五十五位从此建立</a:t>
            </a:r>
            <a:r>
              <a:rPr lang="zh-CN" altLang="en-US"/>
              <a:t>，</a:t>
            </a:r>
            <a:r>
              <a:rPr lang="zh-CN" altLang="en-US" smtClean="0"/>
              <a:t>则迥异</a:t>
            </a:r>
            <a:r>
              <a:rPr lang="zh-CN" altLang="en-US" dirty="0"/>
              <a:t>余经。故后结云</a:t>
            </a:r>
            <a:r>
              <a:rPr lang="zh-CN" altLang="en-US" dirty="0" smtClean="0"/>
              <a:t>：“</a:t>
            </a:r>
            <a:r>
              <a:rPr lang="zh-CN" altLang="en-US" dirty="0" smtClean="0">
                <a:solidFill>
                  <a:srgbClr val="FF0000"/>
                </a:solidFill>
              </a:rPr>
              <a:t>如是</a:t>
            </a:r>
            <a:r>
              <a:rPr lang="zh-CN" altLang="en-US" dirty="0">
                <a:solidFill>
                  <a:srgbClr val="FF0000"/>
                </a:solidFill>
              </a:rPr>
              <a:t>皆以三增进故，善能成就五十五位真菩提路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zh-CN" altLang="en-US" dirty="0" smtClean="0"/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所谓</a:t>
            </a:r>
            <a:r>
              <a:rPr lang="zh-CN" altLang="en-US" dirty="0">
                <a:solidFill>
                  <a:srgbClr val="FF0000"/>
                </a:solidFill>
              </a:rPr>
              <a:t>以果地觉为本因心，是为真修之要</a:t>
            </a:r>
            <a:r>
              <a:rPr lang="zh-CN" altLang="en-US" dirty="0" smtClean="0">
                <a:solidFill>
                  <a:srgbClr val="FF0000"/>
                </a:solidFill>
              </a:rPr>
              <a:t>也。足</a:t>
            </a:r>
            <a:r>
              <a:rPr lang="zh-CN" altLang="en-US" dirty="0">
                <a:solidFill>
                  <a:srgbClr val="FF0000"/>
                </a:solidFill>
              </a:rPr>
              <a:t>知诸位如涉</a:t>
            </a:r>
            <a:r>
              <a:rPr lang="zh-CN" altLang="en-US" dirty="0" smtClean="0">
                <a:solidFill>
                  <a:srgbClr val="FF0000"/>
                </a:solidFill>
              </a:rPr>
              <a:t>海、履</a:t>
            </a:r>
            <a:r>
              <a:rPr lang="zh-CN" altLang="en-US" dirty="0">
                <a:solidFill>
                  <a:srgbClr val="FF0000"/>
                </a:solidFill>
              </a:rPr>
              <a:t>空，无阶级中之阶级</a:t>
            </a:r>
            <a:r>
              <a:rPr lang="zh-CN" altLang="en-US" dirty="0" smtClean="0">
                <a:solidFill>
                  <a:srgbClr val="FF0000"/>
                </a:solidFill>
              </a:rPr>
              <a:t>耳，岂可</a:t>
            </a:r>
            <a:r>
              <a:rPr lang="zh-CN" altLang="en-US" dirty="0">
                <a:solidFill>
                  <a:srgbClr val="FF0000"/>
                </a:solidFill>
              </a:rPr>
              <a:t>以渐次地位而拟之哉？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【</a:t>
            </a:r>
            <a:r>
              <a:rPr lang="zh-CN" altLang="en-US" dirty="0"/>
              <a:t>按</a:t>
            </a:r>
            <a:r>
              <a:rPr lang="en-US" altLang="zh-CN" dirty="0"/>
              <a:t>】</a:t>
            </a:r>
            <a:r>
              <a:rPr lang="zh-CN" altLang="en-US" dirty="0"/>
              <a:t>宗门首重见地，依圆信圆解而行，即依果觉而为因心，故见无渐次而功夫有渐次，</a:t>
            </a:r>
            <a:r>
              <a:rPr lang="zh-CN" altLang="en-US" dirty="0" smtClean="0"/>
              <a:t>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楞严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同</a:t>
            </a:r>
            <a:r>
              <a:rPr lang="zh-CN" altLang="en-US" dirty="0"/>
              <a:t>一旨趣。</a:t>
            </a:r>
          </a:p>
        </p:txBody>
      </p:sp>
    </p:spTree>
    <p:extLst>
      <p:ext uri="{BB962C8B-B14F-4D97-AF65-F5344CB8AC3E}">
        <p14:creationId xmlns:p14="http://schemas.microsoft.com/office/powerpoint/2010/main" val="11181382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3800" b="1" dirty="0">
                <a:latin typeface="黑体" pitchFamily="49" charset="-122"/>
                <a:ea typeface="黑体" pitchFamily="49" charset="-122"/>
              </a:rPr>
              <a:t>）别明地位差次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/>
              <a:t>        </a:t>
            </a:r>
            <a:r>
              <a:rPr lang="zh-CN" altLang="en-US" sz="3300" dirty="0"/>
              <a:t>蕅益大师云，</a:t>
            </a:r>
            <a:r>
              <a:rPr lang="en-US" altLang="zh-CN" sz="3300" dirty="0">
                <a:solidFill>
                  <a:srgbClr val="FF0000"/>
                </a:solidFill>
              </a:rPr>
              <a:t>《</a:t>
            </a:r>
            <a:r>
              <a:rPr lang="zh-CN" altLang="en-US" sz="3300" dirty="0">
                <a:solidFill>
                  <a:srgbClr val="FF0000"/>
                </a:solidFill>
              </a:rPr>
              <a:t>楞严经</a:t>
            </a:r>
            <a:r>
              <a:rPr lang="en-US" altLang="zh-CN" sz="3300" dirty="0">
                <a:solidFill>
                  <a:srgbClr val="FF0000"/>
                </a:solidFill>
              </a:rPr>
              <a:t>》</a:t>
            </a:r>
            <a:r>
              <a:rPr lang="zh-CN" altLang="en-US" sz="3300" dirty="0">
                <a:solidFill>
                  <a:srgbClr val="FF0000"/>
                </a:solidFill>
              </a:rPr>
              <a:t>所立五十七位（若加三渐次，则为六十位），</a:t>
            </a:r>
            <a:r>
              <a:rPr lang="zh-CN" altLang="en-US" sz="3300" dirty="0"/>
              <a:t>乃依圆教而立，它立足于圆顿信解，不同于藏、通、别教，故不宜把它们与藏通别教之修行之阶次，作简单的配对。</a:t>
            </a:r>
            <a:endParaRPr lang="en-US" altLang="zh-CN" sz="3300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300" dirty="0">
                <a:solidFill>
                  <a:srgbClr val="FF0000"/>
                </a:solidFill>
              </a:rPr>
              <a:t>         初开圆解，知一切法本不生灭，为名字转。干慧地为观行转。十信位为相似转。十住、行、向、四种加行、十地、等觉，为分证转。妙觉极果，为究竟转</a:t>
            </a:r>
            <a:r>
              <a:rPr lang="zh-CN" altLang="en-US" sz="3300" dirty="0" smtClean="0">
                <a:solidFill>
                  <a:srgbClr val="FF0000"/>
                </a:solidFill>
              </a:rPr>
              <a:t>。</a:t>
            </a:r>
            <a:endParaRPr lang="en-US" altLang="zh-CN" sz="3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300" dirty="0"/>
              <a:t> </a:t>
            </a:r>
            <a:r>
              <a:rPr lang="en-US" altLang="zh-CN" sz="3300" dirty="0" smtClean="0"/>
              <a:t>        </a:t>
            </a:r>
            <a:endParaRPr lang="zh-CN" altLang="en-US" sz="3300" dirty="0"/>
          </a:p>
        </p:txBody>
      </p:sp>
    </p:spTree>
    <p:extLst>
      <p:ext uri="{BB962C8B-B14F-4D97-AF65-F5344CB8AC3E}">
        <p14:creationId xmlns:p14="http://schemas.microsoft.com/office/powerpoint/2010/main" val="131081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憨</a:t>
            </a:r>
            <a:r>
              <a:rPr lang="zh-CN" altLang="en-US" dirty="0"/>
              <a:t>山大师讲，理解楞严五十七位，应当抓住个要点：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1.</a:t>
            </a:r>
            <a:r>
              <a:rPr lang="zh-CN" altLang="en-US" dirty="0"/>
              <a:t>以果觉为我因心，是故从干慧，即名圣位；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2.</a:t>
            </a:r>
            <a:r>
              <a:rPr lang="zh-CN" altLang="en-US" dirty="0"/>
              <a:t>理须顿悟，乘悟并销，事非顿除，因次第尽；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3.</a:t>
            </a:r>
            <a:r>
              <a:rPr lang="zh-CN" altLang="en-US" dirty="0"/>
              <a:t>五十七位皆以</a:t>
            </a:r>
            <a:r>
              <a:rPr lang="zh-CN" altLang="en-US" dirty="0">
                <a:solidFill>
                  <a:srgbClr val="FF0000"/>
                </a:solidFill>
              </a:rPr>
              <a:t>金刚观察</a:t>
            </a:r>
            <a:r>
              <a:rPr lang="zh-CN" altLang="en-US" dirty="0"/>
              <a:t>渐次深入，</a:t>
            </a:r>
            <a:r>
              <a:rPr lang="zh-CN" altLang="en-US" dirty="0">
                <a:solidFill>
                  <a:srgbClr val="FF0000"/>
                </a:solidFill>
              </a:rPr>
              <a:t>从初干</a:t>
            </a:r>
            <a:r>
              <a:rPr lang="zh-CN" altLang="en-US" dirty="0" smtClean="0">
                <a:solidFill>
                  <a:srgbClr val="FF0000"/>
                </a:solidFill>
              </a:rPr>
              <a:t>慧，即</a:t>
            </a:r>
            <a:r>
              <a:rPr lang="zh-CN" altLang="en-US" dirty="0">
                <a:solidFill>
                  <a:srgbClr val="FF0000"/>
                </a:solidFill>
              </a:rPr>
              <a:t>用金刚观照，发心之初志，在直断生相无明，非待等觉后心而用金刚观智；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4.</a:t>
            </a:r>
            <a:r>
              <a:rPr lang="zh-CN" altLang="en-US" dirty="0">
                <a:solidFill>
                  <a:srgbClr val="FF0000"/>
                </a:solidFill>
              </a:rPr>
              <a:t>位有始终，观无先后，以力行深浅为次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【</a:t>
            </a:r>
            <a:r>
              <a:rPr lang="zh-CN" altLang="en-US" dirty="0"/>
              <a:t>按</a:t>
            </a:r>
            <a:r>
              <a:rPr lang="en-US" altLang="zh-CN" dirty="0"/>
              <a:t>】</a:t>
            </a:r>
            <a:r>
              <a:rPr lang="zh-CN" altLang="en-US" dirty="0"/>
              <a:t>楞严之修行，首重启圆信、开圆解、修圆观，称性起修，以金刚观智用功，此正是宗门用功特色之所在，临济“我只重真正见解”。宗门之用功与教下之用功，独如清天白日行路与拂晓秉烛行路。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9370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依生灭门建立修证地位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长</a:t>
            </a:r>
            <a:r>
              <a:rPr lang="zh-CN" altLang="en-US" dirty="0"/>
              <a:t>水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位</a:t>
            </a:r>
            <a:r>
              <a:rPr lang="zh-CN" altLang="en-US" dirty="0">
                <a:solidFill>
                  <a:srgbClr val="FF0000"/>
                </a:solidFill>
              </a:rPr>
              <a:t>有因果，惑有粗细，智有明昧，断有浅深，证有分满，用有优劣。苟昧斯旨，非真修行，堕增上慢。以我教中，随进德修业，胜劣不同，故历五十七位，渐入渐深，不同外道天魔，都无位次。</a:t>
            </a:r>
            <a:r>
              <a:rPr lang="zh-CN" altLang="en-US" dirty="0"/>
              <a:t>若不预辩，涉进乖源，既昧断证，错认少得便以为足，如第四禅寡闻比丘，妄认生谤，堕阿鼻狱，事非轻小，故须明示，免招大过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夫</a:t>
            </a:r>
            <a:r>
              <a:rPr lang="zh-CN" altLang="en-US" dirty="0">
                <a:solidFill>
                  <a:srgbClr val="FF0000"/>
                </a:solidFill>
              </a:rPr>
              <a:t>论地位者，皆是诸佛菩萨亲证境界，约断伏次第发真，妙用功力浅深，以立位次。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         《</a:t>
            </a:r>
            <a:r>
              <a:rPr lang="zh-CN" altLang="en-US" dirty="0"/>
              <a:t>起信论</a:t>
            </a:r>
            <a:r>
              <a:rPr lang="en-US" altLang="zh-CN" dirty="0"/>
              <a:t>》</a:t>
            </a:r>
            <a:r>
              <a:rPr lang="zh-CN" altLang="en-US" dirty="0"/>
              <a:t>云：“相似觉，随分觉，究竟觉”，以分地前、地上及究竟位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《</a:t>
            </a:r>
            <a:r>
              <a:rPr lang="zh-CN" altLang="en-US" dirty="0"/>
              <a:t>华严经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智度论</a:t>
            </a:r>
            <a:r>
              <a:rPr lang="en-US" altLang="zh-CN" dirty="0"/>
              <a:t>》</a:t>
            </a:r>
            <a:r>
              <a:rPr lang="zh-CN" altLang="en-US" dirty="0"/>
              <a:t>：“约入大海，辨功用浅深，但迟速有异，分根性利钝，如涉长途，非无里数。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3369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诸</a:t>
            </a:r>
            <a:r>
              <a:rPr lang="zh-CN" altLang="en-US" dirty="0">
                <a:solidFill>
                  <a:srgbClr val="FF0000"/>
                </a:solidFill>
              </a:rPr>
              <a:t>大乘经，若说平等法界，无佛无众生，则无地位可立。</a:t>
            </a:r>
            <a:r>
              <a:rPr lang="zh-CN" altLang="en-US" dirty="0"/>
              <a:t>如</a:t>
            </a:r>
            <a:r>
              <a:rPr lang="en-US" altLang="zh-CN" dirty="0"/>
              <a:t>《</a:t>
            </a:r>
            <a:r>
              <a:rPr lang="zh-CN" altLang="en-US" dirty="0"/>
              <a:t>华严经</a:t>
            </a:r>
            <a:r>
              <a:rPr lang="en-US" altLang="zh-CN" dirty="0"/>
              <a:t>》</a:t>
            </a:r>
            <a:r>
              <a:rPr lang="zh-CN" altLang="en-US" dirty="0"/>
              <a:t>云：“众生妄分别，有佛有世界。若了真法性，无佛无世界。”</a:t>
            </a:r>
            <a:r>
              <a:rPr lang="en-US" altLang="zh-CN" dirty="0"/>
              <a:t>《</a:t>
            </a:r>
            <a:r>
              <a:rPr lang="zh-CN" altLang="en-US" dirty="0"/>
              <a:t>楞伽</a:t>
            </a:r>
            <a:r>
              <a:rPr lang="en-US" altLang="zh-CN" dirty="0"/>
              <a:t>》</a:t>
            </a:r>
            <a:r>
              <a:rPr lang="zh-CN" altLang="en-US" dirty="0"/>
              <a:t>云：“无有佛涅槃，亦无涅槃佛，远离觉所觉。”又云：“寂灭真如，有何渐次。”上文云：“妙性圆明，离诸名相，本来无有世界众生。”</a:t>
            </a:r>
            <a:r>
              <a:rPr lang="zh-CN" altLang="en-US" dirty="0">
                <a:solidFill>
                  <a:srgbClr val="FF0000"/>
                </a:solidFill>
              </a:rPr>
              <a:t>此等令观一真法界，本来平等，无修无证，亦无迷悟，故无地位可立。此显心真如门也。   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        </a:t>
            </a:r>
            <a:r>
              <a:rPr lang="zh-CN" altLang="en-US" dirty="0">
                <a:solidFill>
                  <a:srgbClr val="FF0000"/>
                </a:solidFill>
              </a:rPr>
              <a:t>若依心生灭门，有迷有悟识，然修证差别不同。</a:t>
            </a:r>
            <a:r>
              <a:rPr lang="zh-CN" altLang="en-US" dirty="0"/>
              <a:t>且圆顿大乘，无过</a:t>
            </a:r>
            <a:r>
              <a:rPr lang="en-US" altLang="zh-CN" dirty="0"/>
              <a:t>《</a:t>
            </a:r>
            <a:r>
              <a:rPr lang="zh-CN" altLang="en-US" dirty="0"/>
              <a:t>华严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涅槃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仁王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璎珞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大品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法华</a:t>
            </a:r>
            <a:r>
              <a:rPr lang="en-US" altLang="zh-CN" dirty="0"/>
              <a:t>》</a:t>
            </a:r>
            <a:r>
              <a:rPr lang="zh-CN" altLang="en-US" dirty="0"/>
              <a:t>等经，虽明法界平等，无说无示，而菩萨行位，终日炳然。故</a:t>
            </a:r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华严</a:t>
            </a:r>
            <a:r>
              <a:rPr lang="en-US" altLang="zh-CN" dirty="0">
                <a:solidFill>
                  <a:srgbClr val="FF0000"/>
                </a:solidFill>
              </a:rPr>
              <a:t>》</a:t>
            </a:r>
            <a:r>
              <a:rPr lang="zh-CN" altLang="en-US" dirty="0">
                <a:solidFill>
                  <a:srgbClr val="FF0000"/>
                </a:solidFill>
              </a:rPr>
              <a:t>云：“不为钝根下劣众生说于地位。”</a:t>
            </a:r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仁王</a:t>
            </a:r>
            <a:r>
              <a:rPr lang="en-US" altLang="zh-CN" dirty="0">
                <a:solidFill>
                  <a:srgbClr val="FF0000"/>
                </a:solidFill>
              </a:rPr>
              <a:t>》</a:t>
            </a:r>
            <a:r>
              <a:rPr lang="zh-CN" altLang="en-US" dirty="0">
                <a:solidFill>
                  <a:srgbClr val="FF0000"/>
                </a:solidFill>
              </a:rPr>
              <a:t>云：“若言越此地位，得成佛者，是魔所说。”</a:t>
            </a:r>
            <a:r>
              <a:rPr lang="zh-CN" altLang="en-US" dirty="0"/>
              <a:t>此则异诸外道天魔，各自谓得无上觉道，不说地位。今显佛法有不思议功德，旷劫修行，因圆果满，方称究竟。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又诸经论，建立地位多少不同，</a:t>
            </a:r>
            <a:r>
              <a:rPr lang="en-US" altLang="zh-CN" dirty="0"/>
              <a:t>《</a:t>
            </a:r>
            <a:r>
              <a:rPr lang="zh-CN" altLang="en-US" dirty="0"/>
              <a:t>仁王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“五十一</a:t>
            </a:r>
            <a:r>
              <a:rPr lang="zh-CN" altLang="en-US" dirty="0"/>
              <a:t>位”，</a:t>
            </a:r>
            <a:r>
              <a:rPr lang="en-US" altLang="zh-CN" dirty="0"/>
              <a:t>《</a:t>
            </a:r>
            <a:r>
              <a:rPr lang="zh-CN" altLang="en-US" dirty="0"/>
              <a:t>璎珞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“五十二</a:t>
            </a:r>
            <a:r>
              <a:rPr lang="zh-CN" altLang="en-US" dirty="0"/>
              <a:t>位”，</a:t>
            </a:r>
            <a:r>
              <a:rPr lang="en-US" altLang="zh-CN" dirty="0"/>
              <a:t>《</a:t>
            </a:r>
            <a:r>
              <a:rPr lang="zh-CN" altLang="en-US" dirty="0"/>
              <a:t>华严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“四十一</a:t>
            </a:r>
            <a:r>
              <a:rPr lang="zh-CN" altLang="en-US" dirty="0"/>
              <a:t>位”，</a:t>
            </a:r>
            <a:r>
              <a:rPr lang="en-US" altLang="zh-CN" dirty="0"/>
              <a:t>《</a:t>
            </a:r>
            <a:r>
              <a:rPr lang="zh-CN" altLang="en-US" dirty="0"/>
              <a:t>大品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“四十二</a:t>
            </a:r>
            <a:r>
              <a:rPr lang="zh-CN" altLang="en-US" dirty="0"/>
              <a:t>位”，</a:t>
            </a:r>
            <a:r>
              <a:rPr lang="zh-CN" altLang="en-US" dirty="0">
                <a:solidFill>
                  <a:srgbClr val="FF0000"/>
                </a:solidFill>
              </a:rPr>
              <a:t>此经“五十七位”，下文复云“六十圣位”</a:t>
            </a:r>
            <a:r>
              <a:rPr lang="zh-CN" altLang="en-US" dirty="0"/>
              <a:t>。圣说不同，或开或合，各是一意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若</a:t>
            </a:r>
            <a:r>
              <a:rPr lang="zh-CN" altLang="en-US" dirty="0"/>
              <a:t>约天台圆教位次，对今经者，有同有异：同故，地前俱是证位；异故，此“干慧心”，便是第三渐次，无生忍</a:t>
            </a:r>
            <a:r>
              <a:rPr lang="zh-CN" altLang="en-US" dirty="0" smtClean="0"/>
              <a:t>中，随</a:t>
            </a:r>
            <a:r>
              <a:rPr lang="zh-CN" altLang="en-US" dirty="0"/>
              <a:t>义建立，不同天台“入初住”时，方证无生忍也。</a:t>
            </a:r>
          </a:p>
        </p:txBody>
      </p:sp>
    </p:spTree>
    <p:extLst>
      <p:ext uri="{BB962C8B-B14F-4D97-AF65-F5344CB8AC3E}">
        <p14:creationId xmlns:p14="http://schemas.microsoft.com/office/powerpoint/2010/main" val="22142510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1.《</a:t>
            </a:r>
            <a:r>
              <a:rPr lang="zh-CN" altLang="en-US" dirty="0" smtClean="0"/>
              <a:t>华严经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说</a:t>
            </a:r>
            <a:r>
              <a:rPr lang="zh-CN" altLang="en-US" dirty="0"/>
              <a:t>十住、十行、十回向、十地、佛地等四十一位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2.《</a:t>
            </a:r>
            <a:r>
              <a:rPr lang="zh-CN" altLang="en-US" dirty="0" smtClean="0"/>
              <a:t>仁</a:t>
            </a:r>
            <a:r>
              <a:rPr lang="zh-CN" altLang="en-US" dirty="0"/>
              <a:t>王</a:t>
            </a:r>
            <a:r>
              <a:rPr lang="zh-CN" altLang="en-US" dirty="0" smtClean="0"/>
              <a:t>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卷</a:t>
            </a:r>
            <a:r>
              <a:rPr lang="zh-CN" altLang="en-US" dirty="0"/>
              <a:t>上菩萨教化品说十善、三贤三十心、十地、佛地等五十一位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3.《</a:t>
            </a:r>
            <a:r>
              <a:rPr lang="zh-CN" altLang="en-US" dirty="0" smtClean="0"/>
              <a:t>菩萨</a:t>
            </a:r>
            <a:r>
              <a:rPr lang="zh-CN" altLang="en-US" dirty="0"/>
              <a:t>璎珞本</a:t>
            </a:r>
            <a:r>
              <a:rPr lang="zh-CN" altLang="en-US" dirty="0" smtClean="0"/>
              <a:t>业经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则</a:t>
            </a:r>
            <a:r>
              <a:rPr lang="zh-CN" altLang="en-US" dirty="0"/>
              <a:t>举前位十信与四十二贤圣位，称为十信心、十心住、十行心、十回向心、十地心、入法界心、寂灭</a:t>
            </a:r>
            <a:r>
              <a:rPr lang="zh-CN" altLang="en-US" dirty="0" smtClean="0"/>
              <a:t>心，共五十二位；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4.《</a:t>
            </a:r>
            <a:r>
              <a:rPr lang="zh-CN" altLang="en-US" dirty="0" smtClean="0"/>
              <a:t>大佛</a:t>
            </a:r>
            <a:r>
              <a:rPr lang="zh-CN" altLang="en-US" dirty="0"/>
              <a:t>顶首楞严</a:t>
            </a:r>
            <a:r>
              <a:rPr lang="zh-CN" altLang="en-US" dirty="0" smtClean="0"/>
              <a:t>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卷</a:t>
            </a:r>
            <a:r>
              <a:rPr lang="zh-CN" altLang="en-US" dirty="0"/>
              <a:t>八更于十信之前说干慧地，于十回向之后加暖、顶、忍、世第一法等四善根，合为五十七阶</a:t>
            </a:r>
            <a:r>
              <a:rPr lang="zh-CN" altLang="en-US" dirty="0" smtClean="0"/>
              <a:t>位。或者加上三渐次，为六十位。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璎</a:t>
            </a:r>
            <a:r>
              <a:rPr lang="zh-CN" altLang="en-US" dirty="0"/>
              <a:t>珞经所举之五十二位名义整足，位次无缺，故自古广为大乘诸家所采用，其名数为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）十</a:t>
            </a:r>
            <a:r>
              <a:rPr lang="zh-CN" altLang="en-US" dirty="0"/>
              <a:t>信心，即信心、念心、精进心、慧心、定心、不退心、回向心、护法心、戒心、愿心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）十</a:t>
            </a:r>
            <a:r>
              <a:rPr lang="zh-CN" altLang="en-US" dirty="0"/>
              <a:t>心住，即发心住、治地心住、修行心住、生贵心住、方便心住、正心住、不退心住、童真心住、法王子心住、灌顶心住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）十</a:t>
            </a:r>
            <a:r>
              <a:rPr lang="zh-CN" altLang="en-US" dirty="0"/>
              <a:t>行心，即欢喜心行、饶益心行、无嗔恨心行、无尽心行、离痴乱心行、善现心行、无著心行、尊重心行、善法心行、真实心行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）十</a:t>
            </a:r>
            <a:r>
              <a:rPr lang="zh-CN" altLang="en-US" dirty="0"/>
              <a:t>回向心，即救护一切众生离相回向心、不坏回向心、等一切佛回向心、至一切处回向心、无尽功德藏回向心、随顺平等善根回向心、随顺等观一切众生回向心、如相回向心、无缚解脱回向心、法界无量回向心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）十</a:t>
            </a:r>
            <a:r>
              <a:rPr lang="zh-CN" altLang="en-US" dirty="0"/>
              <a:t>地心，即四无量心、十善心、明光心、焰慧心、大胜心、现前心、无生心、不思议心、慧光心、受位心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）第四十一</a:t>
            </a:r>
            <a:r>
              <a:rPr lang="zh-CN" altLang="en-US" dirty="0"/>
              <a:t>地之心称为入法界心，即为等觉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7</a:t>
            </a:r>
            <a:r>
              <a:rPr lang="zh-CN" altLang="en-US" dirty="0" smtClean="0"/>
              <a:t>）第四十二</a:t>
            </a:r>
            <a:r>
              <a:rPr lang="zh-CN" altLang="en-US" dirty="0"/>
              <a:t>地之心称为寂灭心，即为妙觉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此</a:t>
            </a:r>
            <a:r>
              <a:rPr lang="zh-CN" altLang="en-US" dirty="0"/>
              <a:t>中，十住、十行、十回向、十地、等觉与妙觉，依次配习种性、性种性、道种性、圣种性、等觉性、妙觉性等。</a:t>
            </a:r>
          </a:p>
        </p:txBody>
      </p:sp>
    </p:spTree>
    <p:extLst>
      <p:ext uri="{BB962C8B-B14F-4D97-AF65-F5344CB8AC3E}">
        <p14:creationId xmlns:p14="http://schemas.microsoft.com/office/powerpoint/2010/main" val="26668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一、所依真如为诸法之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源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佛言：阿难当知，妙性圆明，离诸名相，本来无有世界众生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理绝名相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。因妄有生，因生有灭，生灭名妄。灭妄名真，是称如来无上菩提，及大涅槃二转依号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因妄有颠倒，因妄立真，真妄同源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en-US" altLang="zh-CN" sz="2800" b="1" dirty="0" smtClean="0"/>
              <a:t>【</a:t>
            </a:r>
            <a:r>
              <a:rPr lang="zh-CN" altLang="en-US" sz="2800" b="1" dirty="0" smtClean="0"/>
              <a:t>按</a:t>
            </a:r>
            <a:r>
              <a:rPr lang="en-US" altLang="zh-CN" sz="2800" b="1" dirty="0" smtClean="0"/>
              <a:t>】</a:t>
            </a:r>
            <a:r>
              <a:rPr lang="zh-CN" altLang="zh-CN" sz="2800" b="1" dirty="0" smtClean="0"/>
              <a:t>真</a:t>
            </a:r>
            <a:r>
              <a:rPr lang="zh-CN" altLang="zh-CN" sz="2800" b="1" dirty="0"/>
              <a:t>如为迷悟所依，转迷依以为悟依，故得菩提、涅槃二果之名号，故名二转依</a:t>
            </a:r>
            <a:r>
              <a:rPr lang="zh-CN" altLang="zh-CN" sz="2800" b="1" dirty="0" smtClean="0"/>
              <a:t>号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dirty="0">
                <a:latin typeface="+mn-ea"/>
              </a:rPr>
              <a:t>《</a:t>
            </a:r>
            <a:r>
              <a:rPr lang="zh-CN" altLang="en-US" sz="2800" dirty="0">
                <a:latin typeface="+mn-ea"/>
              </a:rPr>
              <a:t>通议</a:t>
            </a:r>
            <a:r>
              <a:rPr lang="en-US" altLang="zh-CN" sz="2800" dirty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云：一</a:t>
            </a:r>
            <a:r>
              <a:rPr lang="zh-CN" altLang="en-US" sz="2800" dirty="0">
                <a:latin typeface="+mn-ea"/>
              </a:rPr>
              <a:t>真法界为生死、</a:t>
            </a:r>
            <a:r>
              <a:rPr lang="zh-CN" altLang="en-US" sz="2800" dirty="0" smtClean="0">
                <a:latin typeface="+mn-ea"/>
              </a:rPr>
              <a:t>涅</a:t>
            </a:r>
            <a:r>
              <a:rPr lang="zh-CN" altLang="en-US" sz="2800" dirty="0">
                <a:latin typeface="+mn-ea"/>
              </a:rPr>
              <a:t>槃</a:t>
            </a:r>
            <a:r>
              <a:rPr lang="zh-CN" altLang="en-US" sz="2800" dirty="0" smtClean="0">
                <a:latin typeface="+mn-ea"/>
              </a:rPr>
              <a:t>之</a:t>
            </a:r>
            <a:r>
              <a:rPr lang="zh-CN" altLang="en-US" sz="2800" dirty="0">
                <a:latin typeface="+mn-ea"/>
              </a:rPr>
              <a:t>因</a:t>
            </a:r>
            <a:r>
              <a:rPr lang="zh-CN" altLang="en-US" sz="2800" dirty="0" smtClean="0">
                <a:latin typeface="+mn-ea"/>
              </a:rPr>
              <a:t>也。妙</a:t>
            </a:r>
            <a:r>
              <a:rPr lang="zh-CN" altLang="en-US" sz="2800" dirty="0">
                <a:latin typeface="+mn-ea"/>
              </a:rPr>
              <a:t>性圆</a:t>
            </a:r>
            <a:r>
              <a:rPr lang="zh-CN" altLang="en-US" sz="2800" dirty="0" smtClean="0">
                <a:latin typeface="+mn-ea"/>
              </a:rPr>
              <a:t>明，本</a:t>
            </a:r>
            <a:r>
              <a:rPr lang="zh-CN" altLang="en-US" sz="2800" dirty="0">
                <a:latin typeface="+mn-ea"/>
              </a:rPr>
              <a:t>无</a:t>
            </a:r>
            <a:r>
              <a:rPr lang="zh-CN" altLang="en-US" sz="2800" dirty="0" smtClean="0">
                <a:latin typeface="+mn-ea"/>
              </a:rPr>
              <a:t>众生、世界</a:t>
            </a:r>
            <a:r>
              <a:rPr lang="zh-CN" altLang="en-US" sz="2800" dirty="0">
                <a:latin typeface="+mn-ea"/>
              </a:rPr>
              <a:t>等</a:t>
            </a:r>
            <a:r>
              <a:rPr lang="zh-CN" altLang="en-US" sz="2800" dirty="0" smtClean="0">
                <a:latin typeface="+mn-ea"/>
              </a:rPr>
              <a:t>者，直</a:t>
            </a:r>
            <a:r>
              <a:rPr lang="zh-CN" altLang="en-US" sz="2800" dirty="0">
                <a:latin typeface="+mn-ea"/>
              </a:rPr>
              <a:t>指一心真源永离诸妄</a:t>
            </a:r>
            <a:r>
              <a:rPr lang="zh-CN" altLang="en-US" sz="2800" dirty="0" smtClean="0">
                <a:latin typeface="+mn-ea"/>
              </a:rPr>
              <a:t>也。以</a:t>
            </a:r>
            <a:r>
              <a:rPr lang="zh-CN" altLang="en-US" sz="2800" dirty="0">
                <a:latin typeface="+mn-ea"/>
              </a:rPr>
              <a:t>最初一念妄动因而</a:t>
            </a:r>
            <a:r>
              <a:rPr lang="zh-CN" altLang="en-US" sz="2800" dirty="0" smtClean="0">
                <a:latin typeface="+mn-ea"/>
              </a:rPr>
              <a:t>有“生”，</a:t>
            </a:r>
            <a:r>
              <a:rPr lang="zh-CN" altLang="en-US" sz="2800" dirty="0">
                <a:latin typeface="+mn-ea"/>
              </a:rPr>
              <a:t>因生遂</a:t>
            </a:r>
            <a:r>
              <a:rPr lang="zh-CN" altLang="en-US" sz="2800" dirty="0" smtClean="0">
                <a:latin typeface="+mn-ea"/>
              </a:rPr>
              <a:t>有“灭”，</a:t>
            </a:r>
            <a:r>
              <a:rPr lang="zh-CN" altLang="en-US" sz="2800" dirty="0">
                <a:latin typeface="+mn-ea"/>
              </a:rPr>
              <a:t>因有生灭则名</a:t>
            </a:r>
            <a:r>
              <a:rPr lang="zh-CN" altLang="en-US" sz="2800" dirty="0" smtClean="0">
                <a:latin typeface="+mn-ea"/>
              </a:rPr>
              <a:t>为“妄”。因</a:t>
            </a:r>
            <a:r>
              <a:rPr lang="zh-CN" altLang="en-US" sz="2800" dirty="0">
                <a:latin typeface="+mn-ea"/>
              </a:rPr>
              <a:t>灭生</a:t>
            </a:r>
            <a:r>
              <a:rPr lang="zh-CN" altLang="en-US" sz="2800" dirty="0" smtClean="0">
                <a:latin typeface="+mn-ea"/>
              </a:rPr>
              <a:t>灭、无</a:t>
            </a:r>
            <a:r>
              <a:rPr lang="zh-CN" altLang="en-US" sz="2800" dirty="0">
                <a:latin typeface="+mn-ea"/>
              </a:rPr>
              <a:t>生灭</a:t>
            </a:r>
            <a:r>
              <a:rPr lang="zh-CN" altLang="en-US" sz="2800" dirty="0" smtClean="0">
                <a:latin typeface="+mn-ea"/>
              </a:rPr>
              <a:t>性，则</a:t>
            </a:r>
            <a:r>
              <a:rPr lang="zh-CN" altLang="en-US" sz="2800" dirty="0">
                <a:latin typeface="+mn-ea"/>
              </a:rPr>
              <a:t>名</a:t>
            </a:r>
            <a:r>
              <a:rPr lang="zh-CN" altLang="en-US" sz="2800" dirty="0" smtClean="0">
                <a:latin typeface="+mn-ea"/>
              </a:rPr>
              <a:t>为“真”；</a:t>
            </a:r>
            <a:r>
              <a:rPr lang="zh-CN" altLang="en-US" sz="2800" dirty="0">
                <a:latin typeface="+mn-ea"/>
              </a:rPr>
              <a:t>真妄因依，故有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转烦恼为菩提、转生死为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涅槃二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转依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号。</a:t>
            </a:r>
            <a:r>
              <a:rPr lang="zh-CN" altLang="en-US" sz="2800" dirty="0" smtClean="0">
                <a:latin typeface="+mn-ea"/>
              </a:rPr>
              <a:t>此</a:t>
            </a:r>
            <a:r>
              <a:rPr lang="zh-CN" altLang="en-US" sz="2800" dirty="0">
                <a:latin typeface="+mn-ea"/>
              </a:rPr>
              <a:t>凡圣二路皆由迷悟而立，本非有</a:t>
            </a:r>
            <a:r>
              <a:rPr lang="zh-CN" altLang="en-US" sz="2800" dirty="0" smtClean="0">
                <a:latin typeface="+mn-ea"/>
              </a:rPr>
              <a:t>也。今</a:t>
            </a:r>
            <a:r>
              <a:rPr lang="zh-CN" altLang="en-US" sz="2800" dirty="0">
                <a:latin typeface="+mn-ea"/>
              </a:rPr>
              <a:t>欲真修返妄归真，不须别求，但能识破</a:t>
            </a:r>
            <a:r>
              <a:rPr lang="zh-CN" altLang="en-US" sz="2800" dirty="0" smtClean="0">
                <a:latin typeface="+mn-ea"/>
              </a:rPr>
              <a:t>众生、世界</a:t>
            </a:r>
            <a:r>
              <a:rPr lang="zh-CN" altLang="en-US" sz="2800" dirty="0">
                <a:latin typeface="+mn-ea"/>
              </a:rPr>
              <a:t>颠倒之因，便是真三摩地</a:t>
            </a:r>
            <a:r>
              <a:rPr lang="zh-CN" altLang="en-US" sz="2800" dirty="0" smtClean="0">
                <a:latin typeface="+mn-ea"/>
              </a:rPr>
              <a:t>矣。岂</a:t>
            </a:r>
            <a:r>
              <a:rPr lang="zh-CN" altLang="en-US" sz="2800" dirty="0">
                <a:latin typeface="+mn-ea"/>
              </a:rPr>
              <a:t>更有别法哉？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在即妄以明真，非舍妄以求真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也。</a:t>
            </a:r>
            <a:endParaRPr lang="zh-CN" altLang="en-US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9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 smtClean="0"/>
              <a:t>         </a:t>
            </a:r>
            <a:r>
              <a:rPr lang="en-US" altLang="zh-CN" sz="2800" dirty="0" smtClean="0"/>
              <a:t>【</a:t>
            </a:r>
            <a:r>
              <a:rPr lang="zh-CN" altLang="en-US" sz="2800" dirty="0" smtClean="0"/>
              <a:t>按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修行位次之划分，诸经说法不一，造成理解上的混乱</a:t>
            </a:r>
            <a:r>
              <a:rPr lang="zh-CN" altLang="en-US" sz="2800" dirty="0"/>
              <a:t>。长水：“又诸经论，建立地位多少不同，</a:t>
            </a:r>
            <a:r>
              <a:rPr lang="en-US" altLang="zh-CN" sz="2800" dirty="0"/>
              <a:t>《</a:t>
            </a:r>
            <a:r>
              <a:rPr lang="zh-CN" altLang="en-US" sz="2800" dirty="0"/>
              <a:t>仁王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五十一位，</a:t>
            </a:r>
            <a:r>
              <a:rPr lang="en-US" altLang="zh-CN" sz="2800" dirty="0"/>
              <a:t>《</a:t>
            </a:r>
            <a:r>
              <a:rPr lang="zh-CN" altLang="en-US" sz="2800" dirty="0"/>
              <a:t>璎珞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五十二位，</a:t>
            </a:r>
            <a:r>
              <a:rPr lang="en-US" altLang="zh-CN" sz="2800" dirty="0"/>
              <a:t>《</a:t>
            </a:r>
            <a:r>
              <a:rPr lang="zh-CN" altLang="en-US" sz="2800" dirty="0"/>
              <a:t>华严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四十一位，</a:t>
            </a:r>
            <a:r>
              <a:rPr lang="en-US" altLang="zh-CN" sz="2800" dirty="0"/>
              <a:t>《</a:t>
            </a:r>
            <a:r>
              <a:rPr lang="zh-CN" altLang="en-US" sz="2800" dirty="0"/>
              <a:t>大</a:t>
            </a:r>
            <a:r>
              <a:rPr lang="zh-CN" altLang="en-US" sz="2800" dirty="0" smtClean="0"/>
              <a:t>品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四十二位，</a:t>
            </a:r>
            <a:r>
              <a:rPr lang="zh-CN" altLang="en-US" sz="2800" dirty="0"/>
              <a:t>此</a:t>
            </a:r>
            <a:r>
              <a:rPr lang="zh-CN" altLang="en-US" sz="2800" dirty="0" smtClean="0"/>
              <a:t>经五十七位，</a:t>
            </a:r>
            <a:r>
              <a:rPr lang="zh-CN" altLang="en-US" sz="2800" dirty="0"/>
              <a:t>下文复</a:t>
            </a:r>
            <a:r>
              <a:rPr lang="zh-CN" altLang="en-US" sz="2800" dirty="0" smtClean="0"/>
              <a:t>云六十</a:t>
            </a:r>
            <a:r>
              <a:rPr lang="zh-CN" altLang="en-US" sz="2800" dirty="0"/>
              <a:t>圣</a:t>
            </a:r>
            <a:r>
              <a:rPr lang="zh-CN" altLang="en-US" sz="2800" dirty="0" smtClean="0"/>
              <a:t>位。</a:t>
            </a:r>
            <a:r>
              <a:rPr lang="zh-CN" altLang="en-US" sz="2800" dirty="0"/>
              <a:t>圣说不同，或开或合，各是一</a:t>
            </a:r>
            <a:r>
              <a:rPr lang="zh-CN" altLang="en-US" sz="2800" dirty="0" smtClean="0"/>
              <a:t>意。”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en-US" sz="2800" dirty="0" smtClean="0"/>
              <a:t>          这里需要弄清几点：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别教之功夫次第的划分，主要是依</a:t>
            </a:r>
            <a:r>
              <a:rPr lang="zh-CN" altLang="en-US" sz="2800" dirty="0" smtClean="0">
                <a:solidFill>
                  <a:srgbClr val="0000FF"/>
                </a:solidFill>
              </a:rPr>
              <a:t>“断德”</a:t>
            </a:r>
            <a:r>
              <a:rPr lang="zh-CN" altLang="en-US" sz="2800" dirty="0" smtClean="0"/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以所断惑之品分深浅为依据</a:t>
            </a:r>
            <a:r>
              <a:rPr lang="zh-CN" altLang="en-US" sz="2800" dirty="0" smtClean="0"/>
              <a:t>，</a:t>
            </a:r>
            <a:r>
              <a:rPr lang="zh-CN" altLang="en-US" sz="2800" dirty="0" smtClean="0">
                <a:solidFill>
                  <a:srgbClr val="FF0000"/>
                </a:solidFill>
              </a:rPr>
              <a:t>兼及观智）</a:t>
            </a:r>
            <a:r>
              <a:rPr lang="zh-CN" altLang="en-US" sz="2800" dirty="0" smtClean="0"/>
              <a:t>，分十信、十住、十行地、十向、十地、等妙二觉。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圆教之功夫次第的划分，主要是依</a:t>
            </a:r>
            <a:r>
              <a:rPr lang="zh-CN" altLang="en-US" sz="2800" dirty="0" smtClean="0">
                <a:solidFill>
                  <a:srgbClr val="0000FF"/>
                </a:solidFill>
              </a:rPr>
              <a:t>“智德”</a:t>
            </a:r>
            <a:r>
              <a:rPr lang="zh-CN" altLang="en-US" sz="2800" dirty="0" smtClean="0"/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以能证智之偏圆，如次第三观、一心三观，以及所证之德用，为依据，兼及所断），</a:t>
            </a:r>
            <a:r>
              <a:rPr lang="zh-CN" altLang="en-US" sz="2800" dirty="0" smtClean="0"/>
              <a:t>亦分信、住、行、向、地、等、妙等，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首楞严经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则更增“四加行”位。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50740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如</a:t>
            </a:r>
            <a:r>
              <a:rPr lang="zh-CN" altLang="en-US" dirty="0"/>
              <a:t>刀截百层之纸，以刀有利钝，执刀者有强有弱，故或一截而顿断，或二</a:t>
            </a:r>
            <a:r>
              <a:rPr lang="zh-CN" altLang="en-US" dirty="0" smtClean="0"/>
              <a:t>截、三</a:t>
            </a:r>
            <a:r>
              <a:rPr lang="zh-CN" altLang="en-US" dirty="0"/>
              <a:t>截而渐断，或四五六七八九十截而渐断。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就所截断之纸而言，无论顿断、渐断，所截之纸，共有百层，乃是一定之数，故</a:t>
            </a:r>
            <a:r>
              <a:rPr lang="zh-CN" altLang="en-US" dirty="0" smtClean="0"/>
              <a:t>就所断</a:t>
            </a:r>
            <a:r>
              <a:rPr lang="zh-CN" altLang="en-US" dirty="0"/>
              <a:t>三惑而言，无论顿渐，次第历然。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然就能</a:t>
            </a:r>
            <a:r>
              <a:rPr lang="zh-CN" altLang="en-US"/>
              <a:t>截</a:t>
            </a:r>
            <a:r>
              <a:rPr lang="zh-CN" altLang="en-US" smtClean="0"/>
              <a:t>之人而言</a:t>
            </a:r>
            <a:r>
              <a:rPr lang="zh-CN" altLang="en-US" dirty="0"/>
              <a:t>，</a:t>
            </a:r>
            <a:r>
              <a:rPr lang="zh-CN" altLang="en-US" dirty="0" smtClean="0"/>
              <a:t>因刀有</a:t>
            </a:r>
            <a:r>
              <a:rPr lang="zh-CN" altLang="en-US" dirty="0"/>
              <a:t>利钝，</a:t>
            </a:r>
            <a:r>
              <a:rPr lang="zh-CN" altLang="en-US" dirty="0" smtClean="0"/>
              <a:t>及持刀者用力，有</a:t>
            </a:r>
            <a:r>
              <a:rPr lang="zh-CN" altLang="en-US" dirty="0"/>
              <a:t>强弱之别，相应会呈现出一截、再截、三截之不同，故就能证之智而言，功夫次第不定，或四十二位，或五十七位，等等，此皆应机而设。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所以，在功夫位次上，因对机不同，所立阶次有异，故一般不宜一一对应。况圆教中，一地具足一一切地，此非心意识之所领解。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</a:t>
            </a:r>
            <a:r>
              <a:rPr lang="en-US" altLang="zh-CN" dirty="0"/>
              <a:t>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论地位，乃依智德及所</a:t>
            </a:r>
            <a:r>
              <a:rPr lang="zh-CN" altLang="en-US" dirty="0" smtClean="0"/>
              <a:t>证功德妙用</a:t>
            </a:r>
            <a:r>
              <a:rPr lang="zh-CN" altLang="en-US" dirty="0"/>
              <a:t>，划分五十七位，十信开一心三观，十住证空如来藏，十行证不空如来藏，十向证空不空如来藏，四加行泯观智</a:t>
            </a:r>
            <a:r>
              <a:rPr lang="zh-CN" altLang="en-US" dirty="0" smtClean="0"/>
              <a:t>，融三观于一心</a:t>
            </a:r>
            <a:r>
              <a:rPr lang="zh-CN" altLang="en-US" dirty="0"/>
              <a:t>，十</a:t>
            </a:r>
            <a:r>
              <a:rPr lang="zh-CN" altLang="en-US" dirty="0" smtClean="0"/>
              <a:t>地证平等一心，并依</a:t>
            </a:r>
            <a:r>
              <a:rPr lang="zh-CN" altLang="en-US" dirty="0"/>
              <a:t>平等一心，灭无明，证法身。故经中对信住行向加行地的解释，均以</a:t>
            </a:r>
            <a:r>
              <a:rPr lang="zh-CN" altLang="en-US" dirty="0" smtClean="0"/>
              <a:t>智德和功德妙用</a:t>
            </a:r>
            <a:r>
              <a:rPr lang="zh-CN" altLang="en-US" dirty="0"/>
              <a:t>来解释，与通途依断惑</a:t>
            </a:r>
            <a:r>
              <a:rPr lang="zh-CN" altLang="en-US" dirty="0" smtClean="0"/>
              <a:t>品位论地位并不同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4048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152159"/>
              </p:ext>
            </p:extLst>
          </p:nvPr>
        </p:nvGraphicFramePr>
        <p:xfrm>
          <a:off x="35497" y="29294"/>
          <a:ext cx="9024757" cy="67350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348"/>
                <a:gridCol w="653341"/>
                <a:gridCol w="362967"/>
                <a:gridCol w="850632"/>
                <a:gridCol w="770181"/>
                <a:gridCol w="798528"/>
                <a:gridCol w="1454423"/>
                <a:gridCol w="1626096"/>
                <a:gridCol w="1783241"/>
              </a:tblGrid>
              <a:tr h="258723">
                <a:tc rowSpan="2"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           四教 </a:t>
                      </a:r>
                      <a:r>
                        <a:rPr lang="en-US" altLang="zh-CN" sz="1100" b="1" dirty="0" smtClean="0">
                          <a:latin typeface="楷体" pitchFamily="49" charset="-122"/>
                          <a:ea typeface="楷体" pitchFamily="49" charset="-122"/>
                        </a:rPr>
                        <a:t>             </a:t>
                      </a:r>
                    </a:p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阶位因果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藏教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通教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别教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圆教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32314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声闻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辟支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菩萨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0857">
                <a:tc rowSpan="6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位：次第趣入之地次，六即佛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理即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偏真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无生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但中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圆中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9714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名字即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外凡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学名字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知幻化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解三谛隔历之义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闻开解三谛圆融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观行即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三资粮位（修成五停心观、别相念观、总相念观）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干慧地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十信位（修析空观，伏三界见思惑）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五品弟子位（圆伏五住烦恼）</a:t>
                      </a:r>
                      <a:endParaRPr lang="zh-CN" altLang="en-US" sz="11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56713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相似即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内凡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暖、顶、忍、世第一之四加行位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性地（伏见思惑）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十住十行十回向位（修体空观，进修次第三观，断界内见思及界内外尘沙）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十信位（六根清净位，任运断见思，假观现前，界内外尘沙惑尽）</a:t>
                      </a:r>
                      <a:endParaRPr lang="zh-CN" altLang="en-US" sz="11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246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分证即（圣因）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前三果有学位（断三界见惑，欲界思惑尽）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从八人地至菩萨地（入无间三昧，十六心见道，断见思惑，更侵习气，正使断尽）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十地、等觉位（以中道观，破十二品无明）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十住、十行、十向、十地、等觉（断一分无明，证一分法身，成一心三智）</a:t>
                      </a:r>
                      <a:endParaRPr lang="zh-CN" altLang="en-US" sz="11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0397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究竟即（圣果）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阿罗汉位（断三界见思尽）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辟支佛位（更侵习气）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佛地（正习无余，修析空观成，证偏真，出分段生死）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佛地（正使习气俱除尽，修体空观成，证真谛，出分段生死）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妙觉位（破第十二品无明）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妙觉位（破最后一品微细无明，入大涅槃）</a:t>
                      </a:r>
                      <a:endParaRPr lang="zh-CN" altLang="en-US" sz="11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58723">
                <a:tc row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因：正感证果之因体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所修观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smtClean="0">
                          <a:latin typeface="楷体" pitchFamily="49" charset="-122"/>
                          <a:ea typeface="楷体" pitchFamily="49" charset="-122"/>
                        </a:rPr>
                        <a:t>         </a:t>
                      </a:r>
                      <a:r>
                        <a:rPr lang="zh-CN" altLang="en-US" sz="1100" b="1" smtClean="0">
                          <a:latin typeface="楷体" pitchFamily="49" charset="-122"/>
                          <a:ea typeface="楷体" pitchFamily="49" charset="-122"/>
                        </a:rPr>
                        <a:t>析</a:t>
                      </a:r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空观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体空观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次第三观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圆修一心三观</a:t>
                      </a:r>
                      <a:endParaRPr lang="zh-CN" altLang="en-US" sz="11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872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带果行因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望果行因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伏惑行因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04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观所缘之一念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第六意识（唯妄）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阿赖耶识（通真妄）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如来藏（具足恒沙佛法，唯真）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三千诸法（性具三千，法界圆融，不思议心体）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567134">
                <a:tc rowSpan="4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果：修所证得之圣果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所证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断正使（如烧木成炭）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更侵习气（如烧木成灰）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正习俱尽（如烧木无灰）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真谛涅槃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无住涅槃（双遮空有）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圆证法身、般若、解脱三德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52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三身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丈六劣应身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带劣胜应身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圆满报身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清净法身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520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法座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生草所成为座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天衣所成为座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大宝华王座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虚空为座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02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道树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木菩提树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七宝菩提树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莲华藏世界七宝菩提树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楷体" pitchFamily="49" charset="-122"/>
                          <a:ea typeface="楷体" pitchFamily="49" charset="-122"/>
                        </a:rPr>
                        <a:t>究竟登涅槃山顶，法身遍一切处，无道树可覆。</a:t>
                      </a:r>
                      <a:endParaRPr lang="zh-CN" altLang="en-US" sz="11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99122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6236589"/>
              </p:ext>
            </p:extLst>
          </p:nvPr>
        </p:nvGraphicFramePr>
        <p:xfrm>
          <a:off x="107502" y="44623"/>
          <a:ext cx="8928994" cy="68026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5923"/>
                <a:gridCol w="3656371"/>
                <a:gridCol w="632834"/>
                <a:gridCol w="281260"/>
                <a:gridCol w="342735"/>
                <a:gridCol w="569211"/>
                <a:gridCol w="284605"/>
                <a:gridCol w="269203"/>
                <a:gridCol w="580814"/>
                <a:gridCol w="726018"/>
                <a:gridCol w="532211"/>
                <a:gridCol w="393206"/>
                <a:gridCol w="344603"/>
              </a:tblGrid>
              <a:tr h="862808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十信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信为万行之本，以顺从为义。</a:t>
                      </a:r>
                      <a:r>
                        <a:rPr lang="zh-CN" altLang="zh-CN" sz="1250" b="1" kern="1200" dirty="0" smtClean="0"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仰信真如法性，凡不能减，圣不能增，但由客尘覆蔽而不证得，须先</a:t>
                      </a:r>
                      <a:r>
                        <a:rPr lang="zh-CN" altLang="en-US" sz="1250" b="1" kern="1200" dirty="0" smtClean="0"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藉</a:t>
                      </a:r>
                      <a:r>
                        <a:rPr lang="zh-CN" altLang="zh-CN" sz="1250" b="1" kern="1200" dirty="0" smtClean="0"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缘修，助发真修，方可克证</a:t>
                      </a:r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，今修生灭因缘观，伏三界见思烦恼，名为伏忍。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习种性：究习空观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4">
                  <a:txBody>
                    <a:bodyPr/>
                    <a:lstStyle/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差别因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因：十信起信解观行，十住证真谛，十行十向证俗谛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1250" b="1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析空观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信为修道之本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觉灭相（起业相）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伏见思二惑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观行位</a:t>
                      </a:r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（观行觉）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26377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十住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会理之心，名之为住。慧住于理，名住。又住者，住不退位；住法王家，为法王子。信心既立，能解法空之理，研习体空观，从假入空，见真谛，开慧眼，成一切智，证位不退。初发心住，断三界见惑；七不退住，断三界思惑尽；十灌顶住，断界内尘沙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sz="13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证空如来藏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空观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隔历三观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圆法身因（空正见）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觉异相（执取相、计名字相）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初住至七住破见思惑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开佛知见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相似位</a:t>
                      </a:r>
                    </a:p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、相似觉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73065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十行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行以进趣为义。由前十住进修，功满已成，自得己利，而利他之行未成，是故广行饶益，随顺法性，修六度行，恒顺众生，令其欢喜。前既发真悟理，从此加修从空入假，观无量四谛，断界外尘沙，见俗谛，开法眼，成道种智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性种性：分别假性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证不空如来藏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altLang="zh-CN" sz="125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假观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圆化身因（大悲心）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八住至十向破尘沙惑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示佛知见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37122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十向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发大悲愿心，救度众生，回小向大，回自向他，回事向理，摄十住十行，成道种性。前之住行，出俗心多，大悲心少，此则济以悲愿，处俗利生，回此善行，向彼万类。十回向心乃发真菩提，为成佛之真因。习中观，伏无明，证行不退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道种性：能通中观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证空不空如来藏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中道观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圆报身因（菩提心）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悟佛知见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42972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十地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地者，能生成万物；能安住不动；能荷负一切。今此十位亦然，既证中道实际理地，能生成佛智，住持不动，能与无缘大悲，荷负一切。初欢喜地，名见道位，以中道观，见第一义谛，开佛眼，成一切种智，初到宝所，证念不退，得无功用道，随可化机缘，百界作佛，八相成道，利益众生。此后地地增进，断无明，证法身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圣种性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平等因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果：十地证中道谛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初地入无生法忍，后入等正觉。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一心三智，证一境三谛，无有隔历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破一分无明，证一分法身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觉住</a:t>
                      </a:r>
                      <a:r>
                        <a:rPr lang="zh-CN" altLang="en-US" sz="1250" b="1" smtClean="0">
                          <a:latin typeface="楷体" pitchFamily="49" charset="-122"/>
                          <a:ea typeface="楷体" pitchFamily="49" charset="-122"/>
                        </a:rPr>
                        <a:t>相（相</a:t>
                      </a:r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续</a:t>
                      </a:r>
                      <a:r>
                        <a:rPr lang="zh-CN" altLang="en-US" sz="1250" b="1" smtClean="0">
                          <a:latin typeface="楷体" pitchFamily="49" charset="-122"/>
                          <a:ea typeface="楷体" pitchFamily="49" charset="-122"/>
                        </a:rPr>
                        <a:t>相、智相、现相</a:t>
                      </a:r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、转相）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破无明惑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入佛知见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分证位、分证觉</a:t>
                      </a:r>
                    </a:p>
                    <a:p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32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等觉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亦名金刚心，亦名一生补处。望于妙觉，犹有一等，故曰等觉。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等觉性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觉生相（生相无明），证寂灭。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420"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妙觉</a:t>
                      </a:r>
                      <a:endParaRPr lang="zh-CN" altLang="en-US" sz="125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从金刚后心，更破最后一品生相无明，入妙觉位，坐莲华藏世界七宝菩提树下大宝华王座，现圆满报身。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妙觉性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菩提果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无心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三身圆满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50" b="1" dirty="0" smtClean="0">
                          <a:latin typeface="楷体" pitchFamily="49" charset="-122"/>
                          <a:ea typeface="楷体" pitchFamily="49" charset="-122"/>
                        </a:rPr>
                        <a:t>究竟觉</a:t>
                      </a:r>
                      <a:endParaRPr lang="zh-CN" altLang="en-US" sz="125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01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642212"/>
              </p:ext>
            </p:extLst>
          </p:nvPr>
        </p:nvGraphicFramePr>
        <p:xfrm>
          <a:off x="107504" y="116633"/>
          <a:ext cx="8928992" cy="66865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7920880"/>
              </a:tblGrid>
              <a:tr h="425561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三渐次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观行位（依除其助因、刳其正性、违其现业而做功夫，欲证无生法忍）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90516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干慧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观行功极，入圣位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，证无生忍（按：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《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大论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》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信成就发心，证真如三昧。以佛地金刚观智，为因地起修之真因）。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90291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十信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观行成就，圆成一心，成就中道妙观。当法华十信、六根清净位。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4138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十住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以中道妙观，历观三谛理，任运先证空如来藏。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4138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十行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以中道妙观，出真入俗，起假观用，证不空藏。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90516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十向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依前十行，以中道妙观，念念证真，心心寂灭，妙契中道，证空不空藏。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591188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四加行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前十回向依十行，念念证真，心心寂灭，妙契中道，虽三观历然，中道理显，然犹存历别，未极一心之源，故为差别因。必须泯前修相，妙证寂灭一心、平等法界，方得圆满菩提，故须四种妙圆加行，融前四十一心以为一味。故修四加行，以为入地之胜进，融历别三观于一心。</a:t>
                      </a:r>
                    </a:p>
                  </a:txBody>
                  <a:tcPr/>
                </a:tc>
              </a:tr>
              <a:tr h="690516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十地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前差别因，以属生灭门中对待之真如，今此十地唯依寂灭一心建立，不属对待，故为平等因，证平等一心。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26338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等妙二觉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如来圆证一心，虽居果位，不舍因门，故逆流而出；菩萨修行，逆生死流，顺法性流而入果海，因果相接，故曰觉际入交，名为等觉。忽然超越世出世间，即入妙觉，三德圆满。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96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2717261"/>
              </p:ext>
            </p:extLst>
          </p:nvPr>
        </p:nvGraphicFramePr>
        <p:xfrm>
          <a:off x="-1" y="2"/>
          <a:ext cx="9036497" cy="686036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15985"/>
                <a:gridCol w="447234"/>
                <a:gridCol w="3085633"/>
                <a:gridCol w="4187645"/>
              </a:tblGrid>
              <a:tr h="206714">
                <a:tc>
                  <a:txBody>
                    <a:bodyPr/>
                    <a:lstStyle/>
                    <a:p>
                      <a:pPr indent="1270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 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2">
                  <a:txBody>
                    <a:bodyPr/>
                    <a:lstStyle/>
                    <a:p>
                      <a:pPr indent="40005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楞严经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华严经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29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华严十信对楞严三渐次干慧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2">
                  <a:txBody>
                    <a:bodyPr/>
                    <a:lstStyle/>
                    <a:p>
                      <a:pPr indent="40005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三渐次、干慧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十信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50">
                <a:tc rowSpan="3"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华严住行向</a:t>
                      </a: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合楞严十信</a:t>
                      </a: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3">
                  <a:txBody>
                    <a:bodyPr/>
                    <a:lstStyle/>
                    <a:p>
                      <a:pPr indent="389255"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十信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信心住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2.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念心住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 3.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精进心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4.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慧心住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5.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定心住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十住（五根初植为住义）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6.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不退心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7.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护法心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十行（进定二力收定散诸行）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8.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回向心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9.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戒心住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10.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愿心住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十向（向、戒、愿皆回向意）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701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华严十</a:t>
                      </a:r>
                      <a:r>
                        <a:rPr lang="zh-CN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地</a:t>
                      </a:r>
                      <a:r>
                        <a:rPr lang="zh-CN" altLang="en-US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对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楞严十</a:t>
                      </a:r>
                      <a:r>
                        <a:rPr lang="zh-CN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住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385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十住</a:t>
                      </a: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发心住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2.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治地住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3.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修行住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4.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生贵住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5.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具足住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6.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正心住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7.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不退住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8.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童真住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9.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王子住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10.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灌顶住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十地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50">
                <a:tc rowSpan="10">
                  <a:txBody>
                    <a:bodyPr/>
                    <a:lstStyle/>
                    <a:p>
                      <a:pPr indent="129540"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楞严十行、十向、四加、十地，乃华严等觉（十定、十通、十忍）开出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32385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十行</a:t>
                      </a: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欢喜行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2.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饶益行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3.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无嗔行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4.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无尽行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十忍（四度须勤勇无间）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9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5.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离乱行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十定（禅度为定）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6.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善现行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7.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无着行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8.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尊重行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9.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善法行</a:t>
                      </a:r>
                      <a:r>
                        <a:rPr lang="en-US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10.</a:t>
                      </a: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真实行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十通（五种智度与神通互相资发）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十向</a:t>
                      </a: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离相回向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2.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不坏回向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十忍（此二回向无生，盖十忍中无生最胜，可以意得）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3.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等佛回向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4.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至处回向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5.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无尽回向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6.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平等回向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7.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等观回向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十通（一总四别。至处达十方三世，乃眼、耳、宿命三通；次三乃神足、漏尽、他心三通）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8.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真如回向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9.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解脱回向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10.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无量回向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十定（此三回向真如皆自性定，可以意得）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6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四加</a:t>
                      </a: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煖地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    2.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顶地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</a:t>
                      </a:r>
                      <a:endParaRPr lang="zh-CN" sz="1400" b="1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3.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忍地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    4.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世第一地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十忍（三别一总，全作于忍，勤勇无间意）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6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十地</a:t>
                      </a:r>
                    </a:p>
                  </a:txBody>
                  <a:tcPr marL="59887" marR="59887" marT="0" marB="0" vert="eaVert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欢喜地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2.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离垢地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3.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发光地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4.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焰慧地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十通（初地通达尽境，则眼、耳、神足、宿命、他心，皆极增盛；离垢可当漏尽；明生、明极，仍是最胜三</a:t>
                      </a:r>
                      <a:r>
                        <a:rPr lang="zh-CN" sz="1400" b="1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明）</a:t>
                      </a:r>
                      <a:endParaRPr lang="zh-CN" sz="1400" b="1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5.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难胜地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6.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现前地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7.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远行地</a:t>
                      </a:r>
                    </a:p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8.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不动地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9.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善慧地</a:t>
                      </a: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</a:t>
                      </a:r>
                      <a:endParaRPr lang="zh-CN" sz="1400" b="1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十定（前一引起后四，皆自性增胜定）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10.</a:t>
                      </a:r>
                      <a:r>
                        <a:rPr lang="zh-CN" sz="1400" b="1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法云地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3375" indent="-333375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400" b="1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十忍、十通、十定（十地是三之总，慈悲无缘忍，智慧无碍通，称合涅槃定）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46">
                <a:tc gridSpan="2"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 </a:t>
                      </a:r>
                      <a:endParaRPr lang="zh-CN" sz="1400" b="1" kern="10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等觉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 </a:t>
                      </a:r>
                      <a:endParaRPr lang="zh-CN" sz="1400" b="1" kern="100" dirty="0">
                        <a:effectLst/>
                        <a:latin typeface="楷体" pitchFamily="49" charset="-122"/>
                        <a:ea typeface="楷体" pitchFamily="49" charset="-122"/>
                        <a:cs typeface="宋体"/>
                      </a:endParaRP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927">
                <a:tc gridSpan="4"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       </a:t>
                      </a:r>
                      <a:r>
                        <a:rPr lang="zh-CN" sz="140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宋体"/>
                        </a:rPr>
                        <a:t>妙觉</a:t>
                      </a:r>
                    </a:p>
                  </a:txBody>
                  <a:tcPr marL="59887" marR="59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81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665932"/>
              </p:ext>
            </p:extLst>
          </p:nvPr>
        </p:nvGraphicFramePr>
        <p:xfrm>
          <a:off x="107504" y="29294"/>
          <a:ext cx="8856984" cy="63646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8518"/>
                <a:gridCol w="5928466"/>
              </a:tblGrid>
              <a:tr h="30336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黑体" pitchFamily="49" charset="-122"/>
                          <a:ea typeface="黑体" pitchFamily="49" charset="-122"/>
                        </a:rPr>
                        <a:t>别教</a:t>
                      </a:r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黑体" pitchFamily="49" charset="-122"/>
                          <a:ea typeface="黑体" pitchFamily="49" charset="-122"/>
                        </a:rPr>
                        <a:t>圆教</a:t>
                      </a:r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01633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解三谛隔历之义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开解三谛圆融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38571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十信位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（修析空观，伏三界见思惑）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五品弟子位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（圆伏五住烦恼）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73505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十住十行十回向位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（修体空观，进修次第三观，断界内见思及界内外尘沙）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十信位（六根清净位，任运断见思，假观现前，界内外尘沙惑尽）。初信，任运先断见惑，证位不退，与别初住齐。二信至七信，任运断思惑尽，与别七住齐，而复大胜。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八信到十信，任运断界内外尘沙，证行不退，与别十行、向齐。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3561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十地、等觉位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（以中道观，破十二品无明）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十住、十行、十向、十地、等觉（断一分无明，证一分法身，成一心三智）。初住断一分无明，证一分三德，一心三观任运现前，具佛五眼，成一心三智，证念不退，无功用道与别初地齐。二住至十住，与别十地齐。初行与别等觉齐。二行，与别妙觉齐。三行已去所有智断，别教之人不知名字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887011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妙觉位（破第十二品无明）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妙觉位（断四十二品微细无明永尽，究竟登涅槃山顶，以虚空为座，成清净法身，居上上品常寂光净土，亦名上上品实报无障碍净土，性修不二，理事平等）。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50495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次第三观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圆修一心三观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96325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无住涅槃（双遮空有）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圆证法身、般若、解脱三德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6299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圆满报身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清净法身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6299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大宝华王座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虚空为座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33163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莲华藏世界七宝菩提树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究竟登涅槃山顶，法身遍一切处，无道树可覆。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2990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411645"/>
              </p:ext>
            </p:extLst>
          </p:nvPr>
        </p:nvGraphicFramePr>
        <p:xfrm>
          <a:off x="107504" y="1"/>
          <a:ext cx="8928992" cy="68281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0041"/>
                <a:gridCol w="7968951"/>
              </a:tblGrid>
              <a:tr h="328606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三渐次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观行位。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56759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干慧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观行功极，入圣位，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证无生忍（按：相当于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《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大论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》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信成就发心，证真如三昧。以佛地金刚观智，为因地起修之真因）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13461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十信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约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观行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，增进初心，由干慧观心中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入十信。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观行成就，圆成一心，成就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中道妙观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。向后三贤只以此一心，研穷三观，次第而入，故为差别因也。除结心。当“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闻所闻尽”。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64418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十住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以中道妙观，摄假入真，观三谛理，以显本觉出缠，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证空如来藏。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当“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尽闻不住”。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5516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十行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依理发行，从体起用，涉俗利生，出真入俗，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起假观用，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证不空藏。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当“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觉所觉空”。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567592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十回向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菩萨修行回向三处：谓回向实际、回向菩提、回向众生。此回向位，依前十行，念念证真，心心寂灭，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妙契中道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证空不空如来藏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)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。当“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空觉极圆”。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762523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四加行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回向依前十行，念念证真，心心寂灭，妙契中道，虽三观历然，中道理显，犹存历别，未极一心之源，故为差别因；必须泯前修相，妙证寂灭一心平等法界，方得圆满菩提，故须四种妙圆加行，以为入地之胜进，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融前四十一心以为一味（转历别三观为一心三观）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四加行以为入地之功行，但泯前心，非离前位别有四行，故此四心为登地胜进。将证平等一心，立四加行位者，以融前历别修相，意在亡能所、绝对待，泯前观智，方证一真，义当空所空灭；以其观智难亡，故须展转四重，离即离非，名妙圆耳。当“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空所空灭”。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045564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十地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前差别因，以属生灭门中对待之真如，今此十地，唯依寂灭一心建立，不属对待，故为平等因。此入地位，由四加行，胜进功圆，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会入圆觉寂灭一心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。远从干慧以来，通名修习因位，今修习功毕，行极理圆，所谓生灭既灭，故此地收功，名修习位。当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“生灭既灭” 。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136450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等妙二觉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第十地于法性空，布慈阴云，覆涅槃海，融前九位通成一心，正寂灭现前。如来圆证一心，虽居果位，不舍因门，故逆流而出；菩萨修行，逆生死流，顺法性流而入果海，因果相接，故曰觉际入交，名为等觉。忽然超越世出世间，入妙觉矣。此结观行以明圆证一心，泯同果海，成无上妙觉之果。当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“寂灭现前”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865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 1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、干慧地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（观行转依，法华五品弟子位）</a:t>
            </a:r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阿难，是善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男子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（上修三渐次之行人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欲爱干枯，根境不偶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（长水：持戒清净，远离贪淫，故名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“初干”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，即断烦恼障也。干义有二：一欲尽故曰干；二但慧故曰干。今即初义，根境不偶，由三昧力，返流全一，破所知也）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。现前残质，不复续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（报障尽也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。亡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欲爱故无润惑，根不偶故无业性，纵有业苦种子，无润不生，尽此报身更不相续，即生实报土也。此即惑、业、苦亡，无润生理，即干义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。执心虚明，纯是智慧。慧性明圆，莹十方界。干有其慧，名干慧地。欲习初干，未与如来法流水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（此即但有其慧，故前云“纯”也。既云“随所发行，安立圣位”，故约欲枯返流，纯成智慧，未沾果海法流之水，故受此名。此约无生忍中义说故尔。真谓圆融，不碍行布。下皆仿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14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：华</a:t>
            </a:r>
            <a:r>
              <a:rPr lang="zh-CN" altLang="en-US" dirty="0"/>
              <a:t>严明因有二种：</a:t>
            </a:r>
            <a:r>
              <a:rPr lang="zh-CN" altLang="en-US" dirty="0">
                <a:solidFill>
                  <a:srgbClr val="FF0000"/>
                </a:solidFill>
              </a:rPr>
              <a:t>地前三贤名差别因、地上名平等因</a:t>
            </a:r>
            <a:r>
              <a:rPr lang="zh-CN" altLang="en-US" dirty="0"/>
              <a:t>。天台判三贤为外凡，四加行为内凡，地上名圣位，</a:t>
            </a:r>
            <a:r>
              <a:rPr lang="zh-CN" altLang="en-US" dirty="0">
                <a:solidFill>
                  <a:srgbClr val="FF0000"/>
                </a:solidFill>
              </a:rPr>
              <a:t>信前为观行位，十信为相似位，十住已后为分真位</a:t>
            </a:r>
            <a:r>
              <a:rPr lang="zh-CN" altLang="en-US" dirty="0"/>
              <a:t>。谛观此经总不如是</a:t>
            </a:r>
            <a:r>
              <a:rPr lang="zh-CN" altLang="en-US" dirty="0" smtClean="0"/>
              <a:t>，</a:t>
            </a:r>
            <a:r>
              <a:rPr lang="zh-CN" altLang="en-US" dirty="0"/>
              <a:t>迥</a:t>
            </a:r>
            <a:r>
              <a:rPr lang="zh-CN" altLang="en-US" dirty="0" smtClean="0"/>
              <a:t>异</a:t>
            </a:r>
            <a:r>
              <a:rPr lang="zh-CN" altLang="en-US" dirty="0"/>
              <a:t>诸说。</a:t>
            </a:r>
            <a:r>
              <a:rPr lang="zh-CN" altLang="en-US" dirty="0">
                <a:solidFill>
                  <a:srgbClr val="FF0000"/>
                </a:solidFill>
              </a:rPr>
              <a:t>以上文云</a:t>
            </a:r>
            <a:r>
              <a:rPr lang="zh-CN" altLang="en-US" dirty="0" smtClean="0">
                <a:solidFill>
                  <a:srgbClr val="FF0000"/>
                </a:solidFill>
              </a:rPr>
              <a:t>：“违</a:t>
            </a:r>
            <a:r>
              <a:rPr lang="zh-CN" altLang="en-US" dirty="0">
                <a:solidFill>
                  <a:srgbClr val="FF0000"/>
                </a:solidFill>
              </a:rPr>
              <a:t>其现</a:t>
            </a:r>
            <a:r>
              <a:rPr lang="zh-CN" altLang="en-US" dirty="0" smtClean="0">
                <a:solidFill>
                  <a:srgbClr val="FF0000"/>
                </a:solidFill>
              </a:rPr>
              <a:t>业，即</a:t>
            </a:r>
            <a:r>
              <a:rPr lang="zh-CN" altLang="en-US" dirty="0">
                <a:solidFill>
                  <a:srgbClr val="FF0000"/>
                </a:solidFill>
              </a:rPr>
              <a:t>获无生法</a:t>
            </a:r>
            <a:r>
              <a:rPr lang="zh-CN" altLang="en-US" dirty="0" smtClean="0">
                <a:solidFill>
                  <a:srgbClr val="FF0000"/>
                </a:solidFill>
              </a:rPr>
              <a:t>忍”；</a:t>
            </a:r>
            <a:r>
              <a:rPr lang="zh-CN" altLang="en-US" dirty="0">
                <a:solidFill>
                  <a:srgbClr val="FF0000"/>
                </a:solidFill>
              </a:rPr>
              <a:t>又云</a:t>
            </a:r>
            <a:r>
              <a:rPr lang="zh-CN" altLang="en-US" dirty="0" smtClean="0">
                <a:solidFill>
                  <a:srgbClr val="FF0000"/>
                </a:solidFill>
              </a:rPr>
              <a:t>：“从</a:t>
            </a:r>
            <a:r>
              <a:rPr lang="zh-CN" altLang="en-US" dirty="0">
                <a:solidFill>
                  <a:srgbClr val="FF0000"/>
                </a:solidFill>
              </a:rPr>
              <a:t>是渐</a:t>
            </a:r>
            <a:r>
              <a:rPr lang="zh-CN" altLang="en-US" dirty="0" smtClean="0">
                <a:solidFill>
                  <a:srgbClr val="FF0000"/>
                </a:solidFill>
              </a:rPr>
              <a:t>修，随</a:t>
            </a:r>
            <a:r>
              <a:rPr lang="zh-CN" altLang="en-US" dirty="0">
                <a:solidFill>
                  <a:srgbClr val="FF0000"/>
                </a:solidFill>
              </a:rPr>
              <a:t>所</a:t>
            </a:r>
            <a:r>
              <a:rPr lang="zh-CN" altLang="en-US" dirty="0" smtClean="0">
                <a:solidFill>
                  <a:srgbClr val="FF0000"/>
                </a:solidFill>
              </a:rPr>
              <a:t>发行，安</a:t>
            </a:r>
            <a:r>
              <a:rPr lang="zh-CN" altLang="en-US" dirty="0">
                <a:solidFill>
                  <a:srgbClr val="FF0000"/>
                </a:solidFill>
              </a:rPr>
              <a:t>立圣</a:t>
            </a:r>
            <a:r>
              <a:rPr lang="zh-CN" altLang="en-US" dirty="0" smtClean="0">
                <a:solidFill>
                  <a:srgbClr val="FF0000"/>
                </a:solidFill>
              </a:rPr>
              <a:t>位”；</a:t>
            </a:r>
            <a:r>
              <a:rPr lang="zh-CN" altLang="en-US" dirty="0">
                <a:solidFill>
                  <a:srgbClr val="FF0000"/>
                </a:solidFill>
              </a:rPr>
              <a:t>是则始从观行以干</a:t>
            </a:r>
            <a:r>
              <a:rPr lang="zh-CN" altLang="en-US" dirty="0" smtClean="0">
                <a:solidFill>
                  <a:srgbClr val="FF0000"/>
                </a:solidFill>
              </a:rPr>
              <a:t>慧心，即</a:t>
            </a:r>
            <a:r>
              <a:rPr lang="zh-CN" altLang="en-US" dirty="0">
                <a:solidFill>
                  <a:srgbClr val="FF0000"/>
                </a:solidFill>
              </a:rPr>
              <a:t>名圣位，又何外凡、内凡之可分哉？</a:t>
            </a:r>
            <a:r>
              <a:rPr lang="zh-CN" altLang="en-US" dirty="0"/>
              <a:t>此在圣心所履境界，固非妄识可知，然就圣言比量，明文自有昭著，以理为</a:t>
            </a:r>
            <a:r>
              <a:rPr lang="zh-CN" altLang="en-US" dirty="0" smtClean="0"/>
              <a:t>准，庶</a:t>
            </a:r>
            <a:r>
              <a:rPr lang="zh-CN" altLang="en-US" dirty="0"/>
              <a:t>可依通</a:t>
            </a:r>
            <a:r>
              <a:rPr lang="zh-CN" altLang="en-US" dirty="0" smtClean="0"/>
              <a:t>耳。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是</a:t>
            </a:r>
            <a:r>
              <a:rPr lang="zh-CN" altLang="en-US" dirty="0"/>
              <a:t>善</a:t>
            </a:r>
            <a:r>
              <a:rPr lang="zh-CN" altLang="en-US" dirty="0" smtClean="0"/>
              <a:t>男子，即</a:t>
            </a:r>
            <a:r>
              <a:rPr lang="zh-CN" altLang="en-US" dirty="0"/>
              <a:t>上修三渐次之行人</a:t>
            </a:r>
            <a:r>
              <a:rPr lang="zh-CN" altLang="en-US" dirty="0" smtClean="0"/>
              <a:t>也。由</a:t>
            </a:r>
            <a:r>
              <a:rPr lang="zh-CN" altLang="en-US" dirty="0"/>
              <a:t>违现业，尘既不缘，根无所偶，故得欲爱干枯，根境不偶，现前残质不复续生，此结上三渐次之功行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15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水云：一真之体，湛寂圆明，非真非妄，名相都绝，生界斯泯。既</a:t>
            </a:r>
            <a:r>
              <a:rPr lang="zh-CN" altLang="en-US" dirty="0" smtClean="0"/>
              <a:t>众生、世界</a:t>
            </a:r>
            <a:r>
              <a:rPr lang="zh-CN" altLang="en-US" dirty="0"/>
              <a:t>不立，佛及出世谁名？以众生妄分别，有佛、有世界。若了真法性，无佛无世界，斯则一真法界，本无地位也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真</a:t>
            </a:r>
            <a:r>
              <a:rPr lang="zh-CN" altLang="en-US" dirty="0"/>
              <a:t>体常住，本非生灭，“不如实</a:t>
            </a:r>
            <a:r>
              <a:rPr lang="zh-CN" altLang="en-US" dirty="0" smtClean="0"/>
              <a:t>知真</a:t>
            </a:r>
            <a:r>
              <a:rPr lang="zh-CN" altLang="en-US" dirty="0"/>
              <a:t>如法一，不觉心动，而有于念”。念即生相</a:t>
            </a:r>
            <a:r>
              <a:rPr lang="zh-CN" altLang="en-US" dirty="0" smtClean="0"/>
              <a:t>也。有生</a:t>
            </a:r>
            <a:r>
              <a:rPr lang="zh-CN" altLang="en-US" dirty="0"/>
              <a:t>即有灭，念念迁流，展转渐粗，以至业果，流转三</a:t>
            </a:r>
            <a:r>
              <a:rPr lang="zh-CN" altLang="en-US" dirty="0" smtClean="0"/>
              <a:t>界</a:t>
            </a:r>
            <a:r>
              <a:rPr lang="zh-CN" altLang="en-US" dirty="0" smtClean="0">
                <a:solidFill>
                  <a:srgbClr val="FF0000"/>
                </a:solidFill>
              </a:rPr>
              <a:t>（三细六粗）</a:t>
            </a:r>
            <a:r>
              <a:rPr lang="zh-CN" altLang="en-US" dirty="0" smtClean="0"/>
              <a:t>，</a:t>
            </a:r>
            <a:r>
              <a:rPr lang="zh-CN" altLang="en-US" dirty="0"/>
              <a:t>故名为“妄”。若知前念起恶，能止后念，令其不起，渐断粗惑，以至细惑，无明永尽，悟极之处，即名为“真”，菩提、涅槃于斯立矣。</a:t>
            </a:r>
          </a:p>
          <a:p>
            <a:pPr marL="0" indent="0">
              <a:buNone/>
            </a:pPr>
            <a:r>
              <a:rPr lang="zh-CN" altLang="en-US" dirty="0" smtClean="0"/>
              <a:t>          二</a:t>
            </a:r>
            <a:r>
              <a:rPr lang="zh-CN" altLang="en-US" dirty="0"/>
              <a:t>转依号者，由初迷真念动，以至流转，名为“不觉”；翻此不觉，了本无生，即名为</a:t>
            </a:r>
            <a:r>
              <a:rPr lang="zh-CN" altLang="en-US" dirty="0" smtClean="0"/>
              <a:t>“觉”，此</a:t>
            </a:r>
            <a:r>
              <a:rPr lang="zh-CN" altLang="en-US" dirty="0"/>
              <a:t>菩提之号，因不觉立。由迷有生，生必有灭，翻此生灭，显不生灭，即涅槃之号，对生灭立。生灭既灭，更无所依，故名“转依”。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5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前</a:t>
            </a:r>
            <a:r>
              <a:rPr lang="zh-CN" altLang="en-US" dirty="0"/>
              <a:t>二决定义云：欲取</a:t>
            </a:r>
            <a:r>
              <a:rPr lang="zh-CN" altLang="en-US" dirty="0" smtClean="0"/>
              <a:t>菩提，应当</a:t>
            </a:r>
            <a:r>
              <a:rPr lang="zh-CN" altLang="en-US" dirty="0"/>
              <a:t>审详烦恼根本，此无始来发业、润生，谁作？谁受？</a:t>
            </a:r>
            <a:r>
              <a:rPr lang="zh-CN" altLang="en-US" dirty="0">
                <a:solidFill>
                  <a:srgbClr val="FF0000"/>
                </a:solidFill>
              </a:rPr>
              <a:t>以此经宗真修，专以断淫为本，故因地先审发业、润生二种无明为所断之惑，故今证果之初约观行心，先断此二种无明为发轫</a:t>
            </a:r>
            <a:r>
              <a:rPr lang="zh-CN" altLang="en-US" dirty="0" smtClean="0">
                <a:solidFill>
                  <a:srgbClr val="FF0000"/>
                </a:solidFill>
              </a:rPr>
              <a:t>初步。其</a:t>
            </a:r>
            <a:r>
              <a:rPr lang="zh-CN" altLang="en-US" dirty="0">
                <a:solidFill>
                  <a:srgbClr val="FF0000"/>
                </a:solidFill>
              </a:rPr>
              <a:t>根境不偶则发业不生，不复续生则润生永绝，此二不</a:t>
            </a:r>
            <a:r>
              <a:rPr lang="zh-CN" altLang="en-US" dirty="0" smtClean="0">
                <a:solidFill>
                  <a:srgbClr val="FF0000"/>
                </a:solidFill>
              </a:rPr>
              <a:t>生，即</a:t>
            </a:r>
            <a:r>
              <a:rPr lang="zh-CN" altLang="en-US" dirty="0">
                <a:solidFill>
                  <a:srgbClr val="FF0000"/>
                </a:solidFill>
              </a:rPr>
              <a:t>真无生忍</a:t>
            </a:r>
            <a:r>
              <a:rPr lang="zh-CN" altLang="en-US" dirty="0" smtClean="0">
                <a:solidFill>
                  <a:srgbClr val="FF0000"/>
                </a:solidFill>
              </a:rPr>
              <a:t>也。无</a:t>
            </a:r>
            <a:r>
              <a:rPr lang="zh-CN" altLang="en-US" dirty="0">
                <a:solidFill>
                  <a:srgbClr val="FF0000"/>
                </a:solidFill>
              </a:rPr>
              <a:t>生</a:t>
            </a:r>
            <a:r>
              <a:rPr lang="zh-CN" altLang="en-US" dirty="0" smtClean="0">
                <a:solidFill>
                  <a:srgbClr val="FF0000"/>
                </a:solidFill>
              </a:rPr>
              <a:t>忍，即</a:t>
            </a:r>
            <a:r>
              <a:rPr lang="zh-CN" altLang="en-US" dirty="0">
                <a:solidFill>
                  <a:srgbClr val="FF0000"/>
                </a:solidFill>
              </a:rPr>
              <a:t>真不生灭心</a:t>
            </a:r>
            <a:r>
              <a:rPr lang="zh-CN" altLang="en-US" dirty="0" smtClean="0">
                <a:solidFill>
                  <a:srgbClr val="FF0000"/>
                </a:solidFill>
              </a:rPr>
              <a:t>也。故此</a:t>
            </a:r>
            <a:r>
              <a:rPr lang="zh-CN" altLang="en-US" dirty="0">
                <a:solidFill>
                  <a:srgbClr val="FF0000"/>
                </a:solidFill>
              </a:rPr>
              <a:t>证果专以不生灭心断此二种无明，是以果觉为我因心，故从干慧即名圣位，不比他经分破分证之说</a:t>
            </a:r>
            <a:r>
              <a:rPr lang="zh-CN" altLang="en-US" dirty="0" smtClean="0">
                <a:solidFill>
                  <a:srgbClr val="FF0000"/>
                </a:solidFill>
              </a:rPr>
              <a:t>也。   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/>
              <a:t>执</a:t>
            </a:r>
            <a:r>
              <a:rPr lang="zh-CN" altLang="en-US" dirty="0"/>
              <a:t>心虚明：是伏二种无明不起</a:t>
            </a:r>
            <a:r>
              <a:rPr lang="zh-CN" altLang="en-US" dirty="0" smtClean="0"/>
              <a:t>也。已</a:t>
            </a:r>
            <a:r>
              <a:rPr lang="zh-CN" altLang="en-US" dirty="0"/>
              <a:t>离欲染无烦恼障，故纯是智慧。以入流亡所，一根返源，六根解脱无复隔碍，故慧性圆</a:t>
            </a:r>
            <a:r>
              <a:rPr lang="zh-CN" altLang="en-US" dirty="0" smtClean="0"/>
              <a:t>明莹十方</a:t>
            </a:r>
            <a:r>
              <a:rPr lang="zh-CN" altLang="en-US" dirty="0"/>
              <a:t>界。</a:t>
            </a:r>
            <a:r>
              <a:rPr lang="zh-CN" altLang="en-US" dirty="0">
                <a:solidFill>
                  <a:srgbClr val="FF0000"/>
                </a:solidFill>
              </a:rPr>
              <a:t>此但观慧圆明，未见真理，故干有其慧，名干慧地。但干欲习，无明全在，故未得与如来法流水接。此观行</a:t>
            </a:r>
            <a:r>
              <a:rPr lang="zh-CN" altLang="en-US" dirty="0" smtClean="0">
                <a:solidFill>
                  <a:srgbClr val="FF0000"/>
                </a:solidFill>
              </a:rPr>
              <a:t>初心，单</a:t>
            </a:r>
            <a:r>
              <a:rPr lang="zh-CN" altLang="en-US" dirty="0">
                <a:solidFill>
                  <a:srgbClr val="FF0000"/>
                </a:solidFill>
              </a:rPr>
              <a:t>约断欲，故立此位，诸经所无。</a:t>
            </a:r>
          </a:p>
        </p:txBody>
      </p:sp>
    </p:spTree>
    <p:extLst>
      <p:ext uri="{BB962C8B-B14F-4D97-AF65-F5344CB8AC3E}">
        <p14:creationId xmlns:p14="http://schemas.microsoft.com/office/powerpoint/2010/main" val="10119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7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latin typeface="+mn-ea"/>
              </a:rPr>
              <a:t>蕅</a:t>
            </a:r>
            <a:r>
              <a:rPr lang="zh-CN" altLang="en-US" dirty="0">
                <a:latin typeface="+mn-ea"/>
              </a:rPr>
              <a:t>益云</a:t>
            </a:r>
            <a:r>
              <a:rPr lang="zh-CN" altLang="en-US" dirty="0" smtClean="0">
                <a:latin typeface="+mn-ea"/>
              </a:rPr>
              <a:t>：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此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观行转依，名借通教，义惟在圆。</a:t>
            </a:r>
            <a:r>
              <a:rPr lang="zh-CN" altLang="en-US" dirty="0">
                <a:latin typeface="+mn-ea"/>
              </a:rPr>
              <a:t>即法华中五品弟子之位：一随喜，二读诵，三讲说，四兼行六度，五正行六度也。</a:t>
            </a:r>
            <a:r>
              <a:rPr lang="en-US" altLang="zh-CN" dirty="0">
                <a:latin typeface="+mn-ea"/>
              </a:rPr>
              <a:t>……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欲</a:t>
            </a:r>
            <a:r>
              <a:rPr lang="zh-CN" altLang="en-US" dirty="0">
                <a:latin typeface="+mn-ea"/>
              </a:rPr>
              <a:t>爱干枯，根境不偶者，即是名字位中，初发三渐次行，功夫淳熟登五品观，圆伏五住烦恼也。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现</a:t>
            </a:r>
            <a:r>
              <a:rPr lang="zh-CN" altLang="en-US" dirty="0">
                <a:latin typeface="+mn-ea"/>
              </a:rPr>
              <a:t>前残质不复续生者，五浊既轻，当舍秽土，超生同居净土也。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执</a:t>
            </a:r>
            <a:r>
              <a:rPr lang="zh-CN" altLang="en-US" dirty="0">
                <a:latin typeface="+mn-ea"/>
              </a:rPr>
              <a:t>心虚明者，了知一切皆如来藏，故我法二执之心，虚通明朗，不复窒暗也。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慧</a:t>
            </a:r>
            <a:r>
              <a:rPr lang="zh-CN" altLang="en-US" dirty="0">
                <a:latin typeface="+mn-ea"/>
              </a:rPr>
              <a:t>性圆明，莹十方界者，了知现前心性，本自竖穷横遍也。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欲</a:t>
            </a:r>
            <a:r>
              <a:rPr lang="zh-CN" altLang="en-US" dirty="0">
                <a:latin typeface="+mn-ea"/>
              </a:rPr>
              <a:t>习初干者，伏惑不起也。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未</a:t>
            </a:r>
            <a:r>
              <a:rPr lang="zh-CN" altLang="en-US" dirty="0">
                <a:latin typeface="+mn-ea"/>
              </a:rPr>
              <a:t>与如来法流水接者，无明未断，不接中谛法流；见思未断，不接真谛法流也。 </a:t>
            </a:r>
          </a:p>
        </p:txBody>
      </p:sp>
    </p:spTree>
    <p:extLst>
      <p:ext uri="{BB962C8B-B14F-4D97-AF65-F5344CB8AC3E}">
        <p14:creationId xmlns:p14="http://schemas.microsoft.com/office/powerpoint/2010/main" val="35630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违其现业的功夫成熟，进入干慧地，入无生忍。此无生忍，乃属胜解无生忍（相当于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大论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信成就发心）。憨山讲，楞严五十七位，“观无先后，位有始终”，表明楞严之修行，乃属圆教，以佛地之金刚观慧为起修之真因，即在圆信圆解，用一心三观之智，起圆观圆行，故从观智上讲，没有先后，但是，就断烦恼而言，不无</a:t>
            </a:r>
            <a:r>
              <a:rPr lang="zh-CN" altLang="en-US" dirty="0"/>
              <a:t>先后。临济禅师讲“我只重真正见解</a:t>
            </a:r>
            <a:r>
              <a:rPr lang="zh-CN" altLang="en-US" dirty="0" smtClean="0"/>
              <a:t>”，即是此意。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       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之五十七位，以干慧地之“无生法忍”为进修的起点，这里所说的“无生法忍”，与通常所说的别教之初地所证无生法忍，并不能完全划等号。另外，长水、憨山、蕅益等诸师，在解释</a:t>
            </a:r>
            <a:r>
              <a:rPr lang="en-US" altLang="zh-CN" dirty="0"/>
              <a:t>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之三次第（此根初解，先证人空；空性圆明，成法解脱；解脱法已，俱空不生）、三渐次以及解六结之经文时，都频频提到“无生法忍”这个概念，其含义不尽相同。这一点会给那些初学</a:t>
            </a:r>
            <a:r>
              <a:rPr lang="en-US" altLang="zh-CN" dirty="0"/>
              <a:t>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的人，造成理解上的混乱。另外，在大乘佛教中，“无生法忍”涉及到“见道位”的确定。所以，在这里，有必要就这个概念作一点展开说明。</a:t>
            </a:r>
          </a:p>
          <a:p>
            <a:pPr marL="0" indent="0">
              <a:buNone/>
            </a:pPr>
            <a:r>
              <a:rPr lang="zh-CN" altLang="en-US" dirty="0"/>
              <a:t>         所谓无生法忍，即是观诸法不生不灭之空性，安住其理而如如不动，其核心是中道智现前。关于无生法忍之位次，诸经有不同的解释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1887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/>
              <a:t>         1</a:t>
            </a:r>
            <a:r>
              <a:rPr lang="en-US" altLang="zh-CN" dirty="0"/>
              <a:t>.《</a:t>
            </a:r>
            <a:r>
              <a:rPr lang="zh-CN" altLang="en-US" dirty="0"/>
              <a:t>大般若经</a:t>
            </a:r>
            <a:r>
              <a:rPr lang="en-US" altLang="zh-CN" dirty="0"/>
              <a:t>》</a:t>
            </a:r>
            <a:r>
              <a:rPr lang="zh-CN" altLang="en-US" dirty="0"/>
              <a:t>卷四四九“转不转品”：“如是不退转菩萨摩诃萨，以自相空，观一切法，已入菩萨正性离生，乃至不见少法可得。不可得故，无所造作。无所造作故，毕竟不生。毕竟不生故，名无生法忍。由得如是无生法忍故，名不退转菩萨摩诃萨。”</a:t>
            </a:r>
          </a:p>
          <a:p>
            <a:pPr marL="0" indent="0">
              <a:buNone/>
            </a:pPr>
            <a:r>
              <a:rPr lang="zh-CN" altLang="en-US" dirty="0"/>
              <a:t>按：菩萨观诸法空，入见道、初地，得不退转，见一切法毕竟不生之理，是名无生法忍。</a:t>
            </a:r>
          </a:p>
          <a:p>
            <a:pPr marL="0" indent="0">
              <a:buNone/>
            </a:pPr>
            <a:r>
              <a:rPr lang="en-US" altLang="zh-CN" dirty="0" smtClean="0"/>
              <a:t>         2</a:t>
            </a:r>
            <a:r>
              <a:rPr lang="en-US" altLang="zh-CN" dirty="0"/>
              <a:t>.</a:t>
            </a:r>
            <a:r>
              <a:rPr lang="zh-CN" altLang="en-US" dirty="0"/>
              <a:t>旧译</a:t>
            </a:r>
            <a:r>
              <a:rPr lang="en-US" altLang="zh-CN" dirty="0"/>
              <a:t>《</a:t>
            </a:r>
            <a:r>
              <a:rPr lang="zh-CN" altLang="en-US" dirty="0"/>
              <a:t>华严经</a:t>
            </a:r>
            <a:r>
              <a:rPr lang="en-US" altLang="zh-CN" dirty="0"/>
              <a:t>》</a:t>
            </a:r>
            <a:r>
              <a:rPr lang="zh-CN" altLang="en-US" dirty="0"/>
              <a:t>卷二十五“十地品”：“是菩萨住是地（七地），无量身业无相行，无量口意业无相行，是菩萨清净行故，得无生法忍，照明诸法。”</a:t>
            </a:r>
          </a:p>
          <a:p>
            <a:pPr marL="0" indent="0">
              <a:buNone/>
            </a:pPr>
            <a:r>
              <a:rPr lang="zh-CN" altLang="en-US" dirty="0"/>
              <a:t>按：七地菩萨，三业清净，修无相行，得无生法忍。依</a:t>
            </a:r>
            <a:r>
              <a:rPr lang="en-US" altLang="zh-CN" dirty="0"/>
              <a:t>《</a:t>
            </a:r>
            <a:r>
              <a:rPr lang="zh-CN" altLang="en-US" dirty="0"/>
              <a:t>大乘起信论</a:t>
            </a:r>
            <a:r>
              <a:rPr lang="en-US" altLang="zh-CN" dirty="0"/>
              <a:t>》</a:t>
            </a:r>
            <a:r>
              <a:rPr lang="zh-CN" altLang="en-US" dirty="0"/>
              <a:t>而言，七地菩萨觉破智相，破俱生法执。也就是说，七地菩萨破俱生法执，方证无生忍。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8650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         3</a:t>
            </a:r>
            <a:r>
              <a:rPr lang="en-US" altLang="zh-CN" dirty="0"/>
              <a:t>.《</a:t>
            </a:r>
            <a:r>
              <a:rPr lang="zh-CN" altLang="en-US" dirty="0"/>
              <a:t>仁王般若波罗蜜经</a:t>
            </a:r>
            <a:r>
              <a:rPr lang="en-US" altLang="zh-CN" dirty="0"/>
              <a:t>》</a:t>
            </a:r>
            <a:r>
              <a:rPr lang="zh-CN" altLang="en-US" dirty="0"/>
              <a:t>卷上“菩萨行品”：“五忍是菩萨法，伏忍上中下、信忍上中下、顺忍上中下、无生忍上中下、寂灭忍上中下，名为诸佛菩萨修般若波罗蜜。”</a:t>
            </a:r>
          </a:p>
          <a:p>
            <a:pPr marL="0" indent="0">
              <a:buNone/>
            </a:pPr>
            <a:r>
              <a:rPr lang="zh-CN" altLang="en-US" dirty="0"/>
              <a:t>按：忍有五种：伏忍、信忍、顺忍、无生忍、寂灭忍。每种忍各有上、中、下三品。信忍之三品配初、二、三地。顺忍三品配四、五、六地。无生忍三品配七、八、九地。寂灭忍配十、等、妙三位。伏忍，即已制伏烦恼，然尚未断灭，指地前之三贤位（十住、十行、十回向）。信忍，即已得无漏信之初、二、三地菩萨。顺忍，即顺理而趣向无生果之四、五、六地。无生忍，即悟入诸法不生之理而安住之七、八、九地。寂灭忍，即断诸惑而寂静安住之第十地及佛果。此五种忍，是从圆教的角度来理解的。从这里可以看出，从修证深浅的角度来看，忍是有层次的，通于因果。究竟果证之忍，称为寂灭忍，位在佛地。无生法忍则在七八九等三地。</a:t>
            </a:r>
          </a:p>
          <a:p>
            <a:pPr marL="0" indent="0">
              <a:buNone/>
            </a:pPr>
            <a:r>
              <a:rPr lang="en-US" altLang="zh-CN" dirty="0" smtClean="0"/>
              <a:t>        4</a:t>
            </a:r>
            <a:r>
              <a:rPr lang="en-US" altLang="zh-CN" dirty="0"/>
              <a:t>.《</a:t>
            </a:r>
            <a:r>
              <a:rPr lang="zh-CN" altLang="en-US" dirty="0"/>
              <a:t>大智度论</a:t>
            </a:r>
            <a:r>
              <a:rPr lang="en-US" altLang="zh-CN" dirty="0"/>
              <a:t>》</a:t>
            </a:r>
            <a:r>
              <a:rPr lang="zh-CN" altLang="en-US" dirty="0"/>
              <a:t>卷八十六：“得是忍，观一切法毕竟空，断缘心，心数不生，是名无生忍”。</a:t>
            </a:r>
          </a:p>
          <a:p>
            <a:pPr marL="0" indent="0">
              <a:buNone/>
            </a:pPr>
            <a:r>
              <a:rPr lang="zh-CN" altLang="en-US" dirty="0"/>
              <a:t>按：菩萨入初地，断分别法执，谛忍诸法无生无灭之理，住不退转地，是为无生法忍。此忍乃初证无生忍，非佛地上的究竟无生忍（寂灭忍）。天台亦持此说，谓此无生忍，位当别教初地、圆教初住。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3320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 5</a:t>
            </a:r>
            <a:r>
              <a:rPr lang="en-US" altLang="zh-CN" dirty="0"/>
              <a:t>.《</a:t>
            </a:r>
            <a:r>
              <a:rPr lang="zh-CN" altLang="en-US" dirty="0"/>
              <a:t>瑜伽师地论</a:t>
            </a:r>
            <a:r>
              <a:rPr lang="en-US" altLang="zh-CN" dirty="0"/>
              <a:t>》</a:t>
            </a:r>
            <a:r>
              <a:rPr lang="zh-CN" altLang="en-US" dirty="0"/>
              <a:t>卷七十四：“问：如经中说无生法忍，云何建立？答：由三自性而得建立。谓由遍计所执自性故，立本性无生忍。由依他起自性故，立自然无生忍。由圆成实自性故，立烦恼苦垢无生忍。当知此忍无有退转。”</a:t>
            </a:r>
          </a:p>
          <a:p>
            <a:pPr marL="0" indent="0">
              <a:buNone/>
            </a:pPr>
            <a:r>
              <a:rPr lang="zh-CN" altLang="en-US" dirty="0" smtClean="0"/>
              <a:t>         按</a:t>
            </a:r>
            <a:r>
              <a:rPr lang="zh-CN" altLang="en-US" dirty="0"/>
              <a:t>：不退转地菩萨，依遍计执、依他起、圆成实三性，得本性无生忍、自然无生忍及烦恼苦垢无生忍等三种无生忍。“本性无生忍”又名“本来无生忍”，观遍计所执，体性都无，而忍本性无生。“自然无生忍”，谓观依他诸法因缘生，而忍自然无生。“烦恼苦垢无生忍”又名“惑苦无生忍”，诸法实性真如法性，无为安住，不相应一切杂染，而忍本来寂静。忍知三无性之理，故名无生忍。位当初地见道位（通达位）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4828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 6</a:t>
            </a:r>
            <a:r>
              <a:rPr lang="en-US" altLang="zh-CN" dirty="0"/>
              <a:t>.</a:t>
            </a:r>
            <a:r>
              <a:rPr lang="zh-CN" altLang="en-US" dirty="0"/>
              <a:t>唐代怀感法师</a:t>
            </a:r>
            <a:r>
              <a:rPr lang="en-US" altLang="zh-CN" dirty="0"/>
              <a:t>《</a:t>
            </a:r>
            <a:r>
              <a:rPr lang="zh-CN" altLang="en-US" dirty="0"/>
              <a:t>释净土群疑论</a:t>
            </a:r>
            <a:r>
              <a:rPr lang="en-US" altLang="zh-CN" dirty="0"/>
              <a:t>》</a:t>
            </a:r>
            <a:r>
              <a:rPr lang="zh-CN" altLang="en-US" dirty="0"/>
              <a:t>卷六，广列诸经异说，云：</a:t>
            </a:r>
          </a:p>
          <a:p>
            <a:pPr marL="0" indent="0">
              <a:buNone/>
            </a:pPr>
            <a:r>
              <a:rPr lang="zh-CN" altLang="en-US" dirty="0" smtClean="0"/>
              <a:t>         “</a:t>
            </a:r>
            <a:r>
              <a:rPr lang="en-US" altLang="zh-CN" dirty="0"/>
              <a:t>《</a:t>
            </a:r>
            <a:r>
              <a:rPr lang="zh-CN" altLang="en-US" dirty="0"/>
              <a:t>仁王般若</a:t>
            </a:r>
            <a:r>
              <a:rPr lang="en-US" altLang="zh-CN" dirty="0"/>
              <a:t>》</a:t>
            </a:r>
            <a:r>
              <a:rPr lang="zh-CN" altLang="en-US" dirty="0"/>
              <a:t>说无生法忍在七、八、九地。诸论之中说，无生法忍在于初地，或在忍位。</a:t>
            </a:r>
            <a:r>
              <a:rPr lang="en-US" altLang="zh-CN" dirty="0"/>
              <a:t>《</a:t>
            </a:r>
            <a:r>
              <a:rPr lang="zh-CN" altLang="en-US" dirty="0"/>
              <a:t>菩萨璎珞本业经</a:t>
            </a:r>
            <a:r>
              <a:rPr lang="en-US" altLang="zh-CN" dirty="0"/>
              <a:t>》</a:t>
            </a:r>
            <a:r>
              <a:rPr lang="zh-CN" altLang="en-US" dirty="0"/>
              <a:t>说无生法忍在十住位。</a:t>
            </a:r>
            <a:r>
              <a:rPr lang="en-US" altLang="zh-CN" dirty="0"/>
              <a:t>《</a:t>
            </a:r>
            <a:r>
              <a:rPr lang="zh-CN" altLang="en-US" dirty="0"/>
              <a:t>华严经</a:t>
            </a:r>
            <a:r>
              <a:rPr lang="en-US" altLang="zh-CN" dirty="0"/>
              <a:t>》</a:t>
            </a:r>
            <a:r>
              <a:rPr lang="zh-CN" altLang="en-US" dirty="0"/>
              <a:t>说无生法忍在十信位。</a:t>
            </a:r>
            <a:r>
              <a:rPr lang="en-US" altLang="zh-CN" dirty="0"/>
              <a:t>《</a:t>
            </a:r>
            <a:r>
              <a:rPr lang="zh-CN" altLang="en-US" dirty="0"/>
              <a:t>占察经</a:t>
            </a:r>
            <a:r>
              <a:rPr lang="en-US" altLang="zh-CN" dirty="0"/>
              <a:t>》</a:t>
            </a:r>
            <a:r>
              <a:rPr lang="zh-CN" altLang="en-US" dirty="0"/>
              <a:t>说无生法忍在十信前凡夫位</a:t>
            </a:r>
            <a:r>
              <a:rPr lang="en-US" altLang="zh-CN" dirty="0"/>
              <a:t>……</a:t>
            </a:r>
            <a:r>
              <a:rPr lang="zh-CN" altLang="en-US" dirty="0"/>
              <a:t>。无生忍有六位：一、闻慧在十信前；二、生胜解在十信后；三、思慧在十住后；四、修慧在暖后；五、证得在初地；六、相续在八地，此在因中。佛果圆满。”</a:t>
            </a:r>
          </a:p>
          <a:p>
            <a:pPr marL="0" indent="0">
              <a:buNone/>
            </a:pPr>
            <a:r>
              <a:rPr lang="zh-CN" altLang="en-US" dirty="0" smtClean="0"/>
              <a:t>         怀</a:t>
            </a:r>
            <a:r>
              <a:rPr lang="zh-CN" altLang="en-US" dirty="0"/>
              <a:t>感法师的这段话表明，就证悟功夫的深浅而言，无生忍可以分成闻慧无生忍、胜解无生忍、思慧无生忍、修慧无生忍、初证无生忍、相续无生忍、究竟无生忍等六个层次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1639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很</a:t>
            </a:r>
            <a:r>
              <a:rPr lang="zh-CN" altLang="en-US" dirty="0"/>
              <a:t>显然</a:t>
            </a:r>
            <a:r>
              <a:rPr lang="zh-CN" altLang="en-US" dirty="0" smtClean="0"/>
              <a:t>，怀感关于无生法忍的六</a:t>
            </a:r>
            <a:r>
              <a:rPr lang="zh-CN" altLang="en-US" dirty="0"/>
              <a:t>位之划分，是依圆教而立。这一观点，可以帮助我们将上述诸多异说，融通在一起。大体上，可以这样讲：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别</a:t>
            </a:r>
            <a:r>
              <a:rPr lang="zh-CN" altLang="en-US" dirty="0"/>
              <a:t>教十信满位之前，乃初入门之闻思阶段，依圆教而立正知见（十信满位以前）；别教十信满位入初住（即</a:t>
            </a:r>
            <a:r>
              <a:rPr lang="en-US" altLang="zh-CN" dirty="0"/>
              <a:t>《</a:t>
            </a:r>
            <a:r>
              <a:rPr lang="zh-CN" altLang="en-US" dirty="0"/>
              <a:t>大乘起信论</a:t>
            </a:r>
            <a:r>
              <a:rPr lang="en-US" altLang="zh-CN" dirty="0"/>
              <a:t>》</a:t>
            </a:r>
            <a:r>
              <a:rPr lang="zh-CN" altLang="en-US" dirty="0"/>
              <a:t>所说的“信成就发心”），大开圆解，依空观智，能断见思二惑，是为因位“胜解无生忍”（初住以后）；由住入行，依假观智，从空返有，能断尘沙惑，是为因位“思慧无生忍”（住满</a:t>
            </a:r>
            <a:r>
              <a:rPr lang="zh-CN" altLang="en-US" dirty="0" smtClean="0"/>
              <a:t>入行向）</a:t>
            </a:r>
            <a:r>
              <a:rPr lang="zh-CN" altLang="en-US" dirty="0"/>
              <a:t>；</a:t>
            </a:r>
            <a:r>
              <a:rPr lang="zh-CN" altLang="en-US" dirty="0" smtClean="0"/>
              <a:t>由向入</a:t>
            </a:r>
            <a:r>
              <a:rPr lang="zh-CN" altLang="en-US" dirty="0"/>
              <a:t>四加行，修中道观，是为因地“修慧无生忍”（暖位以后）；加行位满，一心三观之中道智现前，断分别法执，入初地见道位，属于果地“初证无生忍”（初地）；二地至七地破相续相、智相（俱生我法二执）、八地破现相，入“相续无生忍”（八地</a:t>
            </a:r>
            <a:r>
              <a:rPr lang="zh-CN" altLang="en-US" dirty="0" smtClean="0"/>
              <a:t>）；</a:t>
            </a:r>
            <a:r>
              <a:rPr lang="zh-CN" altLang="en-US" dirty="0"/>
              <a:t>九地破转相，十地、等觉破生相，佛地无明断尽，入究竟圆证无生法忍，是为果地“寂灭无生法忍”（佛地）。</a:t>
            </a:r>
          </a:p>
        </p:txBody>
      </p:sp>
    </p:spTree>
    <p:extLst>
      <p:ext uri="{BB962C8B-B14F-4D97-AF65-F5344CB8AC3E}">
        <p14:creationId xmlns:p14="http://schemas.microsoft.com/office/powerpoint/2010/main" val="35379624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0383292"/>
              </p:ext>
            </p:extLst>
          </p:nvPr>
        </p:nvGraphicFramePr>
        <p:xfrm>
          <a:off x="107503" y="116631"/>
          <a:ext cx="8928993" cy="6680040"/>
        </p:xfrm>
        <a:graphic>
          <a:graphicData uri="http://schemas.openxmlformats.org/drawingml/2006/table">
            <a:tbl>
              <a:tblPr firstRow="1" bandRow="1"/>
              <a:tblGrid>
                <a:gridCol w="1008113"/>
                <a:gridCol w="6912768"/>
                <a:gridCol w="520827"/>
                <a:gridCol w="487285"/>
              </a:tblGrid>
              <a:tr h="679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闻慧无生忍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依圆顿之信解而入观行，圆伏五住烦恼。就所断而言，相当于别教十信位，乃初入门之闻思伏惑阶段（十信满位以前）。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Arial"/>
                        </a:rPr>
                        <a:t>名字即、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Arial"/>
                        </a:rPr>
                        <a:t>观行即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73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胜解无生忍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依圆顿信解而证真如三昧，断根尘三结，开发空观智。初证人空。就所断而言，相当于别教十信满位入初住，大开圆解，依空观智，断见思二惑，是为因位“胜解无生忍”（初住以后）。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信成就发心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相似即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思慧无生忍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依圆顿信解而修无相六度，开发假观智。就所断而言，相当于别教由住入行、向，依假观智，从空返有，断尘沙惑，是为因位“思慧无生忍”（住满入行）。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解行发心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7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修慧无生忍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依圆信、圆解、圆观、圆行而开发中道观智。就所断而言，相当于别教由向入四加行，修中道观，是为因地“修慧无生忍”（暖位以后）。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9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初证无生忍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加行位满，一心三观之中道智现前，断分别法执，入初地见道位，属于果地“初证无生忍”（初地）。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证发心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分证即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4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相续无生忍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二地至七地破相续相、智相（俱生我法二执），八地破现相、登色自在地，入“相续无生忍”（八地）。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8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究竟无生忍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九地破转相，十地、等觉破生相，佛地无明断尽，入究竟圆证无生法忍，是为果地“寂灭无生法忍”（佛地）。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5396" marR="85396" marT="42698" marB="4269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Arial"/>
                        </a:rPr>
                        <a:t>究竟即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47170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如果</a:t>
            </a:r>
            <a:r>
              <a:rPr lang="zh-CN" altLang="en-US" dirty="0"/>
              <a:t>把等觉以前称为因位、佛地称为果位的话，那么，佛地以前的诸忍位，皆属因位无生忍，唯有寂灭忍属果地满证之无生忍。如果把十信三贤称为因位，十地等妙二觉称为果位的话，那么，胜解无生忍（空观智现前）、思慧无生忍（假观智现前）、修慧无生忍（依中道观起修）皆属因位无生忍，初地菩萨属果地初证无生忍（中道智现前），二地至等觉为果地相续无生忍，佛地为究竟满证无生忍（寂灭无生忍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就</a:t>
            </a:r>
            <a:r>
              <a:rPr lang="zh-CN" altLang="en-US" dirty="0"/>
              <a:t>汉传佛教的主流看法而言，无生法忍主要是就果地初证而言，即中道智现前，破分别法执，相当于别初地、圆初住。就</a:t>
            </a:r>
            <a:r>
              <a:rPr lang="en-US" altLang="zh-CN" dirty="0"/>
              <a:t>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而言，干慧地之无生法忍，大致相当于因位胜解无生忍（即空观智现前，相当于</a:t>
            </a:r>
            <a:r>
              <a:rPr lang="en-US" altLang="zh-CN" dirty="0"/>
              <a:t>《</a:t>
            </a:r>
            <a:r>
              <a:rPr lang="zh-CN" altLang="en-US" dirty="0"/>
              <a:t>大乘起信论</a:t>
            </a:r>
            <a:r>
              <a:rPr lang="en-US" altLang="zh-CN" dirty="0"/>
              <a:t>》</a:t>
            </a:r>
            <a:r>
              <a:rPr lang="zh-CN" altLang="en-US" dirty="0"/>
              <a:t>信成就发心，证真如三昧。在此基础上，即可入初住位），楞严三位中的“解脱法已，俱空不生”，主要是指果地上的初证无生法忍，若把它看作是一个修行阶段的话，则同时含摄果地上的相续无生忍和究竟寂灭无生忍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90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0"/>
            <a:ext cx="9001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二、觉妄以为出离之基：外凡迷真起妄，遍成十二类生颠倒轮回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先总明修三摩地，当先识十二类生颠倒轮回相，以为出离之因，为五十七位进修之基。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阿难，汝今欲修真三摩地，直诣如来大涅槃者，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先当识此众生、世界二颠倒因。颠倒不生，斯则如来真三摩地。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dirty="0">
                <a:latin typeface="+mn-ea"/>
              </a:rPr>
              <a:t>长</a:t>
            </a:r>
            <a:r>
              <a:rPr lang="zh-CN" altLang="en-US" sz="2800" dirty="0" smtClean="0">
                <a:latin typeface="+mn-ea"/>
              </a:rPr>
              <a:t>水：</a:t>
            </a:r>
            <a:r>
              <a:rPr lang="zh-CN" altLang="en-US" sz="2800" dirty="0">
                <a:latin typeface="+mn-ea"/>
              </a:rPr>
              <a:t>前文云：“汝但不随分别世间、业果、众生三种相续，三缘断故，三</a:t>
            </a:r>
            <a:r>
              <a:rPr lang="zh-CN" altLang="en-US" sz="2800" dirty="0" smtClean="0">
                <a:latin typeface="+mn-ea"/>
              </a:rPr>
              <a:t>因（杀盗淫）不</a:t>
            </a:r>
            <a:r>
              <a:rPr lang="zh-CN" altLang="en-US" sz="2800" dirty="0">
                <a:latin typeface="+mn-ea"/>
              </a:rPr>
              <a:t>生，则汝心中演若达多，狂性自歇，歇即菩提，不从人得。”故云“颠倒不生”，即真三昧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次别明两种颠倒及十二类生轮回果相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33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16632"/>
            <a:ext cx="9108504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、十信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信心、念心、精进心、慧心、定心、不退心、护法心、回向心、戒心、愿心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（观行成就，圆成一心，成就中道妙观。法华圆教十信、六根清净位）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    即以此心，中中流入，圆妙开敷，从真妙圆，重发真妙，妙信常住，一切妄想灭尽无余，中道纯真，名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信心住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。真信明了，一切圆通，阴处界三，不能为碍，如是乃至过去未来无数劫中，舍身受身，一切习气，皆现在前，是善男子，皆能忆念，得无遗忘，名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。妙圆纯真，真精发化，无始习气，通一精明，唯以精明进趣真净，名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精进心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。心精现前，纯以智慧，名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慧心住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。执持智明，周遍寂湛，寂妙常凝，名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定心住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。定光发明，明性深入，唯进无退，名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不退心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。心进安然，保持不失，十方如来气分交接，名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护法心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。觉明保持，能以妙力回佛慈光，向佛安住，犹如双镜，光明相对，其中妙影，重重相入，名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回向心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。心光密回，获佛常凝无上妙净，安住无为，得无遗失，名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戒心住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。住戒自在，能游十方，所去随愿，名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愿心住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7463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sz="3400" dirty="0" smtClean="0"/>
              <a:t>蕅益</a:t>
            </a:r>
            <a:r>
              <a:rPr lang="zh-CN" altLang="en-US" sz="3400" dirty="0"/>
              <a:t>云：</a:t>
            </a:r>
            <a:r>
              <a:rPr lang="zh-CN" altLang="en-US" sz="3400" dirty="0">
                <a:solidFill>
                  <a:srgbClr val="FF0000"/>
                </a:solidFill>
              </a:rPr>
              <a:t>此即圆教十信，六根清净位也</a:t>
            </a:r>
            <a:r>
              <a:rPr lang="zh-CN" altLang="en-US" sz="3400" dirty="0"/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以</a:t>
            </a:r>
            <a:r>
              <a:rPr lang="zh-CN" altLang="en-US" sz="3400" dirty="0"/>
              <a:t>一心三观，相似见三谛理，而粗垢任运先落，真俗二谛任运先现。然虽云相似三谛，以言三即一故非横，虽云二谛先现，以举一即三故非纵也。谓即以此观行之心，缘于中道之中，而流入法性，遂使圆妙得以开敷，从彼真妙圆境，重发真妙圆信，所信之理既是常住，能信之智亦复常住，遂得销我亿劫颠倒想，不历僧祗获法身，故云一切妄想灭尽无余，中道纯真也。盖观行位中，观于不思议境，由善修故，令不思议境任运现前，故名重发。当知前为观行发心，此为相似发心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真</a:t>
            </a:r>
            <a:r>
              <a:rPr lang="zh-CN" altLang="en-US" sz="3400" dirty="0"/>
              <a:t>信明了句，即是牒上初信，一切圆通等，即是功夫胜进，由善修慈悲誓愿故，所以得成忆念，历劫无遗忘也。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妙</a:t>
            </a:r>
            <a:r>
              <a:rPr lang="zh-CN" altLang="en-US" sz="3400" dirty="0"/>
              <a:t>圆纯真句，即是牒上念心，真精发化等，即是功夫胜进，由善修止观故，所以精而不杂，进而不退也。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心</a:t>
            </a:r>
            <a:r>
              <a:rPr lang="zh-CN" altLang="en-US" sz="3400" dirty="0"/>
              <a:t>精现前句，即是牒精进心，纯以智慧句，即是功夫胜进，由善修破法故，所以慧心增明也。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执</a:t>
            </a:r>
            <a:r>
              <a:rPr lang="zh-CN" altLang="en-US" sz="3400" dirty="0"/>
              <a:t>持智明句，即是牒上慧心，周遍寂湛等，即是功夫胜进，由善修通塞故，所以定心安隐也</a:t>
            </a:r>
            <a:r>
              <a:rPr lang="zh-CN" altLang="en-US" sz="3400" dirty="0" smtClean="0"/>
              <a:t>。</a:t>
            </a:r>
            <a:endParaRPr lang="zh-CN" altLang="en-US" sz="3400" dirty="0"/>
          </a:p>
        </p:txBody>
      </p:sp>
    </p:spTree>
    <p:extLst>
      <p:ext uri="{BB962C8B-B14F-4D97-AF65-F5344CB8AC3E}">
        <p14:creationId xmlns:p14="http://schemas.microsoft.com/office/powerpoint/2010/main" val="32959025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定</a:t>
            </a:r>
            <a:r>
              <a:rPr lang="zh-CN" altLang="en-US" dirty="0"/>
              <a:t>光发明句，即是牒上定心，明性深入等，即是功夫胜进，由善修道品故，所以永无退转也。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心</a:t>
            </a:r>
            <a:r>
              <a:rPr lang="zh-CN" altLang="en-US" dirty="0"/>
              <a:t>进安然句，即是牒不退心，保持不失等，即是功夫胜进，见思俱尽，与佛相似，故云十方如来气分交接。由善修助道故，所以能护持正觉法也。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觉</a:t>
            </a:r>
            <a:r>
              <a:rPr lang="zh-CN" altLang="en-US" dirty="0"/>
              <a:t>明者，所护之法。保持者，能护之心。此句即是牒护法心，能以妙力等，即是功夫胜进，谓全本觉佛性，所起始觉之修，名佛慈光，今回始觉之修，向于本觉佛性而安住之，本始相对，光影互含，了知一位一切位，一切位一位。由善修位次故，所以成此回向心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心</a:t>
            </a:r>
            <a:r>
              <a:rPr lang="zh-CN" altLang="en-US" dirty="0"/>
              <a:t>光密回句，即是牒回向心，获佛常凝等，即是功夫胜进，由善修安忍故，强软诸魔所不能动，所以安住无为得无遗失，三业俱净，名戒心也。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住</a:t>
            </a:r>
            <a:r>
              <a:rPr lang="zh-CN" altLang="en-US" dirty="0"/>
              <a:t>戒自在句，即是牒上戒心，能游十方等，即是功夫胜进，由善修离爱故，所以无系无著，随愿去来也。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此</a:t>
            </a:r>
            <a:r>
              <a:rPr lang="zh-CN" altLang="en-US" dirty="0">
                <a:solidFill>
                  <a:srgbClr val="FF0000"/>
                </a:solidFill>
              </a:rPr>
              <a:t>十信心，若约横论竖，则有理即十心，乃至究竟十心。若一往约竖，则独在相似转</a:t>
            </a:r>
            <a:r>
              <a:rPr lang="zh-CN" altLang="en-US" dirty="0" smtClean="0">
                <a:solidFill>
                  <a:srgbClr val="FF0000"/>
                </a:solidFill>
              </a:rPr>
              <a:t>依。</a:t>
            </a:r>
            <a:r>
              <a:rPr lang="zh-CN" altLang="en-US" dirty="0">
                <a:solidFill>
                  <a:srgbClr val="FF0000"/>
                </a:solidFill>
              </a:rPr>
              <a:t>又于竖中论竖，则是次第深入，初信断见，七信断思，先显真谛。八九十信，断界内界外尘沙，次显俗谛。若于竖中论横，则是一念圆成十心，见于相似三谛也。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62803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《</a:t>
            </a:r>
            <a:r>
              <a:rPr lang="zh-CN" altLang="en-US" dirty="0" smtClean="0"/>
              <a:t>通议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约观</a:t>
            </a:r>
            <a:r>
              <a:rPr lang="zh-CN" altLang="en-US" dirty="0" smtClean="0">
                <a:solidFill>
                  <a:srgbClr val="FF0000"/>
                </a:solidFill>
              </a:rPr>
              <a:t>行，增进初心，立</a:t>
            </a:r>
            <a:r>
              <a:rPr lang="zh-CN" altLang="en-US" dirty="0">
                <a:solidFill>
                  <a:srgbClr val="FF0000"/>
                </a:solidFill>
              </a:rPr>
              <a:t>十信位</a:t>
            </a:r>
            <a:r>
              <a:rPr lang="zh-CN" altLang="en-US" dirty="0" smtClean="0">
                <a:solidFill>
                  <a:srgbClr val="FF0000"/>
                </a:solidFill>
              </a:rPr>
              <a:t>也。此</a:t>
            </a:r>
            <a:r>
              <a:rPr lang="zh-CN" altLang="en-US" dirty="0">
                <a:solidFill>
                  <a:srgbClr val="FF0000"/>
                </a:solidFill>
              </a:rPr>
              <a:t>十信位即在干慧观心中入，以中道直观八识，渐渐研穷，故</a:t>
            </a:r>
            <a:r>
              <a:rPr lang="zh-CN" altLang="en-US" dirty="0" smtClean="0">
                <a:solidFill>
                  <a:srgbClr val="FF0000"/>
                </a:solidFill>
              </a:rPr>
              <a:t>曰即</a:t>
            </a:r>
            <a:r>
              <a:rPr lang="zh-CN" altLang="en-US" dirty="0">
                <a:solidFill>
                  <a:srgbClr val="FF0000"/>
                </a:solidFill>
              </a:rPr>
              <a:t>以此心中中流入；正如除结当心</a:t>
            </a:r>
            <a:r>
              <a:rPr lang="zh-CN" altLang="en-US" dirty="0" smtClean="0">
                <a:solidFill>
                  <a:srgbClr val="FF0000"/>
                </a:solidFill>
              </a:rPr>
              <a:t>也。逆流</a:t>
            </a:r>
            <a:r>
              <a:rPr lang="zh-CN" altLang="en-US" dirty="0">
                <a:solidFill>
                  <a:srgbClr val="FF0000"/>
                </a:solidFill>
              </a:rPr>
              <a:t>而入，入之既深则心精发化，故</a:t>
            </a:r>
            <a:r>
              <a:rPr lang="zh-CN" altLang="en-US" dirty="0" smtClean="0">
                <a:solidFill>
                  <a:srgbClr val="FF0000"/>
                </a:solidFill>
              </a:rPr>
              <a:t>云圆</a:t>
            </a:r>
            <a:r>
              <a:rPr lang="zh-CN" altLang="en-US" dirty="0">
                <a:solidFill>
                  <a:srgbClr val="FF0000"/>
                </a:solidFill>
              </a:rPr>
              <a:t>妙开敷；此乃自心发悟，如莲华开，真心忽现。大论云：性戒清净，犹如妙华开敷，发生自他善因果故。即从所悟重发观慧，故</a:t>
            </a:r>
            <a:r>
              <a:rPr lang="zh-CN" altLang="en-US" dirty="0" smtClean="0">
                <a:solidFill>
                  <a:srgbClr val="FF0000"/>
                </a:solidFill>
              </a:rPr>
              <a:t>曰从</a:t>
            </a:r>
            <a:r>
              <a:rPr lang="zh-CN" altLang="en-US" dirty="0">
                <a:solidFill>
                  <a:srgbClr val="FF0000"/>
                </a:solidFill>
              </a:rPr>
              <a:t>真妙圆重发真妙。是则的信自心本无生灭，故</a:t>
            </a:r>
            <a:r>
              <a:rPr lang="zh-CN" altLang="en-US" dirty="0" smtClean="0">
                <a:solidFill>
                  <a:srgbClr val="FF0000"/>
                </a:solidFill>
              </a:rPr>
              <a:t>曰妙</a:t>
            </a:r>
            <a:r>
              <a:rPr lang="zh-CN" altLang="en-US" dirty="0">
                <a:solidFill>
                  <a:srgbClr val="FF0000"/>
                </a:solidFill>
              </a:rPr>
              <a:t>信常住。此则一切生灭妄想永不现行，如是渐增，闻所闻尽，故</a:t>
            </a:r>
            <a:r>
              <a:rPr lang="zh-CN" altLang="en-US" dirty="0" smtClean="0">
                <a:solidFill>
                  <a:srgbClr val="FF0000"/>
                </a:solidFill>
              </a:rPr>
              <a:t>曰灭</a:t>
            </a:r>
            <a:r>
              <a:rPr lang="zh-CN" altLang="en-US" dirty="0">
                <a:solidFill>
                  <a:srgbClr val="FF0000"/>
                </a:solidFill>
              </a:rPr>
              <a:t>尽</a:t>
            </a:r>
            <a:r>
              <a:rPr lang="zh-CN" altLang="en-US" dirty="0" smtClean="0">
                <a:solidFill>
                  <a:srgbClr val="FF0000"/>
                </a:solidFill>
              </a:rPr>
              <a:t>无余，唯一</a:t>
            </a:r>
            <a:r>
              <a:rPr lang="zh-CN" altLang="en-US" dirty="0">
                <a:solidFill>
                  <a:srgbClr val="FF0000"/>
                </a:solidFill>
              </a:rPr>
              <a:t>精真湛不摇处，故</a:t>
            </a:r>
            <a:r>
              <a:rPr lang="zh-CN" altLang="en-US" dirty="0" smtClean="0">
                <a:solidFill>
                  <a:srgbClr val="FF0000"/>
                </a:solidFill>
              </a:rPr>
              <a:t>曰中道纯真，名</a:t>
            </a:r>
            <a:r>
              <a:rPr lang="zh-CN" altLang="en-US" dirty="0">
                <a:solidFill>
                  <a:srgbClr val="FF0000"/>
                </a:solidFill>
              </a:rPr>
              <a:t>信心</a:t>
            </a:r>
            <a:r>
              <a:rPr lang="zh-CN" altLang="en-US" dirty="0" smtClean="0">
                <a:solidFill>
                  <a:srgbClr val="FF0000"/>
                </a:solidFill>
              </a:rPr>
              <a:t>住，谓</a:t>
            </a:r>
            <a:r>
              <a:rPr lang="zh-CN" altLang="en-US" dirty="0">
                <a:solidFill>
                  <a:srgbClr val="FF0000"/>
                </a:solidFill>
              </a:rPr>
              <a:t>能安住信心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023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 smtClean="0"/>
              <a:t>        ……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第二</a:t>
            </a:r>
            <a:r>
              <a:rPr lang="zh-CN" altLang="en-US" sz="3400" dirty="0" smtClean="0"/>
              <a:t>信，由此</a:t>
            </a:r>
            <a:r>
              <a:rPr lang="zh-CN" altLang="en-US" sz="3400" dirty="0"/>
              <a:t>妄想灭尽，纯真信心圆明精了，故一切圆通，阴处界三不能为碍。此以初信圆成，七识不行，故舍身受身一切欲爱习气皆现在前。此见惑已尽，思惑渐断，故能忆念不忘，名念心住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 smtClean="0"/>
              <a:t>         ……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第三</a:t>
            </a:r>
            <a:r>
              <a:rPr lang="zh-CN" altLang="en-US" sz="3400" dirty="0" smtClean="0"/>
              <a:t>信，进</a:t>
            </a:r>
            <a:r>
              <a:rPr lang="zh-CN" altLang="en-US" sz="3400" dirty="0"/>
              <a:t>断思惑，故妙圆纯真。由真精观智销镕爱习，变习成智，故曰：通一精明；此正二乘涅</a:t>
            </a:r>
            <a:r>
              <a:rPr lang="zh-CN" altLang="en-US" sz="3400" dirty="0" smtClean="0"/>
              <a:t>盘。是</a:t>
            </a:r>
            <a:r>
              <a:rPr lang="zh-CN" altLang="en-US" sz="3400" dirty="0"/>
              <a:t>则习销智明，唯以精明进趣真净妙理，以尽闻不住，故名精进心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 smtClean="0"/>
              <a:t>         ……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第四</a:t>
            </a:r>
            <a:r>
              <a:rPr lang="zh-CN" altLang="en-US" sz="3400" dirty="0" smtClean="0"/>
              <a:t>信，以</a:t>
            </a:r>
            <a:r>
              <a:rPr lang="zh-CN" altLang="en-US" sz="3400" dirty="0"/>
              <a:t>习气既销，故心精现前。二惑已除，故纯是</a:t>
            </a:r>
            <a:r>
              <a:rPr lang="zh-CN" altLang="en-US" sz="3400" dirty="0" smtClean="0"/>
              <a:t>智慧，名</a:t>
            </a:r>
            <a:r>
              <a:rPr lang="zh-CN" altLang="en-US" sz="3400" dirty="0"/>
              <a:t>慧心</a:t>
            </a:r>
            <a:r>
              <a:rPr lang="zh-CN" altLang="en-US" sz="3400" dirty="0" smtClean="0"/>
              <a:t>住。此</a:t>
            </a:r>
            <a:r>
              <a:rPr lang="zh-CN" altLang="en-US" sz="3400" dirty="0"/>
              <a:t>已观智圆</a:t>
            </a:r>
            <a:r>
              <a:rPr lang="zh-CN" altLang="en-US" sz="3400" dirty="0" smtClean="0"/>
              <a:t>明，故</a:t>
            </a:r>
            <a:r>
              <a:rPr lang="zh-CN" altLang="en-US" sz="3400" dirty="0"/>
              <a:t>第五信即执持此智明遍照本体湛然，照寂双流，则寂妙常凝，名定心住。第六信位由智得定，定久发光则慧性圆明。定慧并运，故明性深入。智能会理，故唯进无退，名不退心</a:t>
            </a:r>
            <a:r>
              <a:rPr lang="zh-CN" altLang="en-US" sz="3400" dirty="0" smtClean="0"/>
              <a:t>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/>
              <a:t> </a:t>
            </a:r>
            <a:r>
              <a:rPr lang="en-US" altLang="zh-CN" sz="3400" dirty="0" smtClean="0"/>
              <a:t>        </a:t>
            </a:r>
            <a:r>
              <a:rPr lang="zh-CN" altLang="en-US" sz="3400" dirty="0" smtClean="0"/>
              <a:t>一向</a:t>
            </a:r>
            <a:r>
              <a:rPr lang="zh-CN" altLang="en-US" sz="3400" dirty="0"/>
              <a:t>判位当七信为不退，断见思惑，得六根清净；今于三信已断见思，六根圆通，而六信得不退</a:t>
            </a:r>
            <a:r>
              <a:rPr lang="zh-CN" altLang="en-US" sz="3400" dirty="0" smtClean="0"/>
              <a:t>者，彼</a:t>
            </a:r>
            <a:r>
              <a:rPr lang="zh-CN" altLang="en-US" sz="3400" dirty="0"/>
              <a:t>约先断见思以及尘沙，后及无明；今经发觉初心三渐次中，即以</a:t>
            </a:r>
            <a:r>
              <a:rPr lang="zh-CN" altLang="en-US" sz="3400" dirty="0" smtClean="0"/>
              <a:t>中道，径</a:t>
            </a:r>
            <a:r>
              <a:rPr lang="zh-CN" altLang="en-US" sz="3400" dirty="0"/>
              <a:t>破根本无明，任运粗垢先落，如澄浊水，沙土自沉，清水现前；单约中道观智，故回别诸位，不可概论</a:t>
            </a:r>
            <a:r>
              <a:rPr lang="zh-CN" altLang="en-US" sz="3400" dirty="0" smtClean="0"/>
              <a:t>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03332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</a:t>
            </a:r>
            <a:r>
              <a:rPr lang="en-US" altLang="zh-CN" sz="4400" dirty="0" smtClean="0"/>
              <a:t>……</a:t>
            </a:r>
            <a:r>
              <a:rPr lang="zh-CN" altLang="en-US" sz="4400" dirty="0" smtClean="0"/>
              <a:t>此</a:t>
            </a:r>
            <a:r>
              <a:rPr lang="zh-CN" altLang="en-US" sz="4400" dirty="0"/>
              <a:t>第七</a:t>
            </a:r>
            <a:r>
              <a:rPr lang="zh-CN" altLang="en-US" sz="4400" dirty="0" smtClean="0"/>
              <a:t>信，前</a:t>
            </a:r>
            <a:r>
              <a:rPr lang="zh-CN" altLang="en-US" sz="4400" dirty="0"/>
              <a:t>虽有进无退，尚有进趣猛利之相；至此七信进趣功纯，定慧两全，故曰：心进安然保持不失。见思缘影已尽，仗中道观分破无明，法身渐显，故与十方如来气分交接，名护法心</a:t>
            </a:r>
            <a:r>
              <a:rPr lang="zh-CN" altLang="en-US" sz="4400" dirty="0" smtClean="0"/>
              <a:t>也。</a:t>
            </a:r>
            <a:endParaRPr lang="en-US" altLang="zh-CN" sz="4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400" dirty="0" smtClean="0"/>
              <a:t>         ……</a:t>
            </a:r>
            <a:r>
              <a:rPr lang="zh-CN" altLang="en-US" sz="4400" dirty="0" smtClean="0"/>
              <a:t>此</a:t>
            </a:r>
            <a:r>
              <a:rPr lang="zh-CN" altLang="en-US" sz="4400" dirty="0"/>
              <a:t>第八</a:t>
            </a:r>
            <a:r>
              <a:rPr lang="zh-CN" altLang="en-US" sz="4400" dirty="0" smtClean="0"/>
              <a:t>信，由</a:t>
            </a:r>
            <a:r>
              <a:rPr lang="zh-CN" altLang="en-US" sz="4400" dirty="0"/>
              <a:t>前观智增明，保持既久，心光发晖，妙契法身，故曰：能以妙力回佛慈光，向佛安住。理智融通，故如镜交光，重重相入，名回向心</a:t>
            </a:r>
            <a:r>
              <a:rPr lang="zh-CN" altLang="en-US" sz="4400" dirty="0" smtClean="0"/>
              <a:t>。</a:t>
            </a:r>
            <a:endParaRPr lang="en-US" altLang="zh-CN" sz="4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400" dirty="0" smtClean="0"/>
              <a:t>         ……</a:t>
            </a:r>
            <a:r>
              <a:rPr lang="zh-CN" altLang="en-US" sz="4400" dirty="0" smtClean="0"/>
              <a:t>此</a:t>
            </a:r>
            <a:r>
              <a:rPr lang="zh-CN" altLang="en-US" sz="4400" dirty="0"/>
              <a:t>第九</a:t>
            </a:r>
            <a:r>
              <a:rPr lang="zh-CN" altLang="en-US" sz="4400" dirty="0" smtClean="0"/>
              <a:t>信，以</a:t>
            </a:r>
            <a:r>
              <a:rPr lang="zh-CN" altLang="en-US" sz="4400" dirty="0"/>
              <a:t>微密观照返照心源，顿契寂灭清净心体，故曰：心光密回，获佛常凝无上妙净。自然任运而入，不假作为，故曰：安住无为。以凭观照之力，一念失照即堕无明，故名</a:t>
            </a:r>
            <a:r>
              <a:rPr lang="zh-CN" altLang="en-US" sz="4400" dirty="0" smtClean="0"/>
              <a:t>戒心住。</a:t>
            </a:r>
            <a:endParaRPr lang="en-US" altLang="zh-CN" sz="4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dirty="0" smtClean="0"/>
              <a:t>        </a:t>
            </a:r>
            <a:r>
              <a:rPr lang="en-US" altLang="zh-CN" sz="4400" dirty="0" smtClean="0"/>
              <a:t>……</a:t>
            </a:r>
            <a:r>
              <a:rPr lang="zh-CN" altLang="en-US" sz="4400" dirty="0" smtClean="0"/>
              <a:t>此第十信，前虽不失犹未纯熟，常防其失，故未自在；至此功用已纯，故曰：住戒自在。游历性空，随愿断惑，名愿心住。</a:t>
            </a:r>
            <a:endParaRPr lang="en-US" altLang="zh-CN" sz="4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4400" dirty="0" smtClean="0"/>
              <a:t>         </a:t>
            </a:r>
            <a:r>
              <a:rPr lang="zh-CN" altLang="en-US" sz="4400" dirty="0" smtClean="0">
                <a:solidFill>
                  <a:srgbClr val="FF0000"/>
                </a:solidFill>
              </a:rPr>
              <a:t>按</a:t>
            </a:r>
            <a:r>
              <a:rPr lang="zh-CN" altLang="en-US" sz="4400" dirty="0">
                <a:solidFill>
                  <a:srgbClr val="FF0000"/>
                </a:solidFill>
              </a:rPr>
              <a:t>此信位虽列十名，实是观行成就，圆成一心，以中道纯真，故非相似比</a:t>
            </a:r>
            <a:r>
              <a:rPr lang="zh-CN" altLang="en-US" sz="4400" dirty="0" smtClean="0">
                <a:solidFill>
                  <a:srgbClr val="FF0000"/>
                </a:solidFill>
              </a:rPr>
              <a:t>也。向后</a:t>
            </a:r>
            <a:r>
              <a:rPr lang="zh-CN" altLang="en-US" sz="4400" dirty="0">
                <a:solidFill>
                  <a:srgbClr val="FF0000"/>
                </a:solidFill>
              </a:rPr>
              <a:t>三贤只以此</a:t>
            </a:r>
            <a:r>
              <a:rPr lang="zh-CN" altLang="en-US" sz="4400" dirty="0" smtClean="0">
                <a:solidFill>
                  <a:srgbClr val="FF0000"/>
                </a:solidFill>
              </a:rPr>
              <a:t>一心，研</a:t>
            </a:r>
            <a:r>
              <a:rPr lang="zh-CN" altLang="en-US" sz="4400" dirty="0">
                <a:solidFill>
                  <a:srgbClr val="FF0000"/>
                </a:solidFill>
              </a:rPr>
              <a:t>穷三</a:t>
            </a:r>
            <a:r>
              <a:rPr lang="zh-CN" altLang="en-US" sz="4400" dirty="0" smtClean="0">
                <a:solidFill>
                  <a:srgbClr val="FF0000"/>
                </a:solidFill>
              </a:rPr>
              <a:t>观，次第</a:t>
            </a:r>
            <a:r>
              <a:rPr lang="zh-CN" altLang="en-US" sz="4400" dirty="0">
                <a:solidFill>
                  <a:srgbClr val="FF0000"/>
                </a:solidFill>
              </a:rPr>
              <a:t>而入，故为差别因</a:t>
            </a:r>
            <a:r>
              <a:rPr lang="zh-CN" altLang="en-US" sz="4400" dirty="0" smtClean="0">
                <a:solidFill>
                  <a:srgbClr val="FF0000"/>
                </a:solidFill>
              </a:rPr>
              <a:t>也。十</a:t>
            </a:r>
            <a:r>
              <a:rPr lang="zh-CN" altLang="en-US" sz="4400" dirty="0">
                <a:solidFill>
                  <a:srgbClr val="FF0000"/>
                </a:solidFill>
              </a:rPr>
              <a:t>住乃以中道妙</a:t>
            </a:r>
            <a:r>
              <a:rPr lang="zh-CN" altLang="en-US" sz="4400" dirty="0" smtClean="0">
                <a:solidFill>
                  <a:srgbClr val="FF0000"/>
                </a:solidFill>
              </a:rPr>
              <a:t>观，摄</a:t>
            </a:r>
            <a:r>
              <a:rPr lang="zh-CN" altLang="en-US" sz="4400" dirty="0">
                <a:solidFill>
                  <a:srgbClr val="FF0000"/>
                </a:solidFill>
              </a:rPr>
              <a:t>假入真，以显本觉出缠，证空如来藏。</a:t>
            </a:r>
          </a:p>
        </p:txBody>
      </p:sp>
    </p:spTree>
    <p:extLst>
      <p:ext uri="{BB962C8B-B14F-4D97-AF65-F5344CB8AC3E}">
        <p14:creationId xmlns:p14="http://schemas.microsoft.com/office/powerpoint/2010/main" val="26810583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000" y="116632"/>
            <a:ext cx="8893496" cy="6741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、十住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发心住、治地住、修行住、生贵住、方便具足住、正心住、不退住、童真住、法王子住、灌顶住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（以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中道妙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观，历观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三谛理，任运先证空如来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藏）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阿难，是善男子，以真方便发此十心，心精发晖，十用涉入，圆成一心，名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发心住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。心中发明，如净琉璃，内现精金，以前妙心，履以成地，名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治地住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。心地涉知，俱得明了，游履十方，得无留碍，名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修行住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。行与佛同，受佛气分，如中阴身，自求父母，阴信冥通，入如来种，名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生贵住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。既游道胎，亲奉觉胤，如胎已成，人相不缺，名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方便具足住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。容貌如佛，心相亦同，名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正心住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。身心合成，日益增长，名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不退住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。十身灵相，一时具足，名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童真住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。形成出胎，亲为佛子，名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法王子住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。表以成人，如国大王，以诸国事分委太子，彼刹利王，世子长成，陈列灌顶，名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灌顶住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0142931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通议</a:t>
            </a:r>
            <a:r>
              <a:rPr lang="zh-CN" altLang="en-US" dirty="0"/>
              <a:t>曰：</a:t>
            </a:r>
            <a:r>
              <a:rPr lang="zh-CN" altLang="en-US" dirty="0">
                <a:solidFill>
                  <a:srgbClr val="FF0000"/>
                </a:solidFill>
              </a:rPr>
              <a:t>此十住</a:t>
            </a:r>
            <a:r>
              <a:rPr lang="zh-CN" altLang="en-US" dirty="0" smtClean="0">
                <a:solidFill>
                  <a:srgbClr val="FF0000"/>
                </a:solidFill>
              </a:rPr>
              <a:t>位，谓</a:t>
            </a:r>
            <a:r>
              <a:rPr lang="zh-CN" altLang="en-US" dirty="0">
                <a:solidFill>
                  <a:srgbClr val="FF0000"/>
                </a:solidFill>
              </a:rPr>
              <a:t>以观行研穷，开发本觉常住真心；所谓尽闻不住，以无住为住，故得住名。</a:t>
            </a:r>
            <a:r>
              <a:rPr lang="zh-CN" altLang="en-US" dirty="0"/>
              <a:t>华严每位约观</a:t>
            </a:r>
            <a:r>
              <a:rPr lang="zh-CN" altLang="en-US" dirty="0" smtClean="0"/>
              <a:t>行，有</a:t>
            </a:r>
            <a:r>
              <a:rPr lang="zh-CN" altLang="en-US" dirty="0"/>
              <a:t>入、住、出三相，总蹑前位以为胜进，然后进入后位，故此文云：以真方便发此十心。</a:t>
            </a:r>
            <a:r>
              <a:rPr lang="zh-CN" altLang="en-US" dirty="0">
                <a:solidFill>
                  <a:srgbClr val="FF0000"/>
                </a:solidFill>
              </a:rPr>
              <a:t>是以三渐次及干慧地为真方便，为入；发此十种信心，为住；但十种心历别未圆，至十信</a:t>
            </a:r>
            <a:r>
              <a:rPr lang="zh-CN" altLang="en-US" dirty="0" smtClean="0">
                <a:solidFill>
                  <a:srgbClr val="FF0000"/>
                </a:solidFill>
              </a:rPr>
              <a:t>满心，寂</a:t>
            </a:r>
            <a:r>
              <a:rPr lang="zh-CN" altLang="en-US" dirty="0">
                <a:solidFill>
                  <a:srgbClr val="FF0000"/>
                </a:solidFill>
              </a:rPr>
              <a:t>照双流，融成一味，使十心涉入，无次第相，圆成一心，名发心住，为出；是以十信观</a:t>
            </a:r>
            <a:r>
              <a:rPr lang="zh-CN" altLang="en-US" dirty="0" smtClean="0">
                <a:solidFill>
                  <a:srgbClr val="FF0000"/>
                </a:solidFill>
              </a:rPr>
              <a:t>行，胜</a:t>
            </a:r>
            <a:r>
              <a:rPr lang="zh-CN" altLang="en-US" dirty="0">
                <a:solidFill>
                  <a:srgbClr val="FF0000"/>
                </a:solidFill>
              </a:rPr>
              <a:t>进功圆，总成初住一位</a:t>
            </a:r>
            <a:r>
              <a:rPr lang="zh-CN" altLang="en-US" dirty="0" smtClean="0">
                <a:solidFill>
                  <a:srgbClr val="FF0000"/>
                </a:solidFill>
              </a:rPr>
              <a:t>也。始</a:t>
            </a:r>
            <a:r>
              <a:rPr lang="zh-CN" altLang="en-US" dirty="0">
                <a:solidFill>
                  <a:srgbClr val="FF0000"/>
                </a:solidFill>
              </a:rPr>
              <a:t>觉有功，本觉乃显，故曰：心精发晖。以此心初显，故云：发心住。其无始无明须渐次研穷深入，所谓理须顿悟，乘悟并销，事非顿除，因次第尽；故向后四十四心由是而立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4723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……</a:t>
            </a:r>
            <a:r>
              <a:rPr lang="zh-CN" altLang="en-US" dirty="0" smtClean="0"/>
              <a:t>此</a:t>
            </a:r>
            <a:r>
              <a:rPr lang="zh-CN" altLang="en-US" dirty="0"/>
              <a:t>第二</a:t>
            </a:r>
            <a:r>
              <a:rPr lang="zh-CN" altLang="en-US" dirty="0" smtClean="0"/>
              <a:t>住，以</a:t>
            </a:r>
            <a:r>
              <a:rPr lang="zh-CN" altLang="en-US" dirty="0"/>
              <a:t>中道观圆照自心，故曰：心中发明。所观理境了然现于观智心中，故如净琉璃内现精金。即以前微妙观智游履此心，净治无明，故曰：以前妙心履以成地，名治地住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第三</a:t>
            </a:r>
            <a:r>
              <a:rPr lang="zh-CN" altLang="en-US" dirty="0" smtClean="0"/>
              <a:t>住，由</a:t>
            </a:r>
            <a:r>
              <a:rPr lang="zh-CN" altLang="en-US" dirty="0"/>
              <a:t>前治地以智照理，理随智现，故曰：心地涉知。境智历然，故曰：俱得明了。智照既明，理境亦大，尽十方际成一真境，故曰：游履十方。理智冥符，不落空有，空不能留，有不能碍，故曰：得无留碍。心心无间，名修行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……</a:t>
            </a:r>
            <a:r>
              <a:rPr lang="zh-CN" altLang="en-US" dirty="0" smtClean="0"/>
              <a:t>此</a:t>
            </a:r>
            <a:r>
              <a:rPr lang="zh-CN" altLang="en-US" dirty="0"/>
              <a:t>第四</a:t>
            </a:r>
            <a:r>
              <a:rPr lang="zh-CN" altLang="en-US" dirty="0" smtClean="0"/>
              <a:t>住，由</a:t>
            </a:r>
            <a:r>
              <a:rPr lang="zh-CN" altLang="en-US" dirty="0"/>
              <a:t>修行位以中道妙智观中道妙理，心境不异，故曰：行与佛同。初以智熏真如，而真如渐显亦返熏智，智得所如，故曰：受佛气分。念念证真，故曰：如中阴身自求父母。始、本暗合，故曰：阴信冥通。融会藏性，故曰：入如来种。以本觉种子令彼观智新熏发生，名生贵住。以般若尊重，特以贵名。以智摄理，故如入胎。</a:t>
            </a:r>
          </a:p>
        </p:txBody>
      </p:sp>
    </p:spTree>
    <p:extLst>
      <p:ext uri="{BB962C8B-B14F-4D97-AF65-F5344CB8AC3E}">
        <p14:creationId xmlns:p14="http://schemas.microsoft.com/office/powerpoint/2010/main" val="37442675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此</a:t>
            </a:r>
            <a:r>
              <a:rPr lang="zh-CN" altLang="en-US" dirty="0"/>
              <a:t>五、六、七、八四位通约住胎之相以明观智之功</a:t>
            </a:r>
            <a:r>
              <a:rPr lang="zh-CN" altLang="en-US" dirty="0" smtClean="0"/>
              <a:t>也。以</a:t>
            </a:r>
            <a:r>
              <a:rPr lang="zh-CN" altLang="en-US" dirty="0"/>
              <a:t>始觉观照含育本觉，故曰：亲奉觉胤。观行已成，故曰：如胎已成。名方便具足住：方便即观智</a:t>
            </a:r>
            <a:r>
              <a:rPr lang="zh-CN" altLang="en-US" dirty="0" smtClean="0"/>
              <a:t>也。谓</a:t>
            </a:r>
            <a:r>
              <a:rPr lang="zh-CN" altLang="en-US" dirty="0"/>
              <a:t>非观智本觉不显，乃由方便而具足者。理智不二，心境一如，故曰：容貌如佛，心相亦同，名正心住。理智冥合，理随智增，有进无退，名不退住。本觉圆满，一念顿证，故曰：十身灵相一时具足。具体而微，名童真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……</a:t>
            </a:r>
            <a:r>
              <a:rPr lang="zh-CN" altLang="en-US" dirty="0" smtClean="0"/>
              <a:t>此</a:t>
            </a:r>
            <a:r>
              <a:rPr lang="zh-CN" altLang="en-US" dirty="0"/>
              <a:t>第九、十二位约出胎之相以明观智</a:t>
            </a:r>
            <a:r>
              <a:rPr lang="zh-CN" altLang="en-US" dirty="0" smtClean="0"/>
              <a:t>也。始</a:t>
            </a:r>
            <a:r>
              <a:rPr lang="zh-CN" altLang="en-US" dirty="0"/>
              <a:t>觉有功，本觉乃显，故曰：形成出胎，名法王子住。始、本合一，名究竟觉；由华严位位成佛，故如王子长成堪绍觉位，名灌顶住。轮王授太子位，取四大海水以灌其顶，名为授职，是为真子；觉位亦然，故称灌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上前</a:t>
            </a:r>
            <a:r>
              <a:rPr lang="zh-CN" altLang="en-US" dirty="0">
                <a:solidFill>
                  <a:srgbClr val="FF0000"/>
                </a:solidFill>
              </a:rPr>
              <a:t>十住位以中道妙</a:t>
            </a:r>
            <a:r>
              <a:rPr lang="zh-CN" altLang="en-US" dirty="0" smtClean="0">
                <a:solidFill>
                  <a:srgbClr val="FF0000"/>
                </a:solidFill>
              </a:rPr>
              <a:t>观，观</a:t>
            </a:r>
            <a:r>
              <a:rPr lang="zh-CN" altLang="en-US" dirty="0">
                <a:solidFill>
                  <a:srgbClr val="FF0000"/>
                </a:solidFill>
              </a:rPr>
              <a:t>三谛理，任运先证空如来藏</a:t>
            </a:r>
            <a:r>
              <a:rPr lang="zh-CN" altLang="en-US" dirty="0"/>
              <a:t>竟。</a:t>
            </a:r>
          </a:p>
        </p:txBody>
      </p:sp>
    </p:spTree>
    <p:extLst>
      <p:ext uri="{BB962C8B-B14F-4D97-AF65-F5344CB8AC3E}">
        <p14:creationId xmlns:p14="http://schemas.microsoft.com/office/powerpoint/2010/main" val="354605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/>
              <a:t>       《</a:t>
            </a:r>
            <a:r>
              <a:rPr lang="zh-CN" altLang="en-US" dirty="0"/>
              <a:t>通议</a:t>
            </a:r>
            <a:r>
              <a:rPr lang="en-US" altLang="zh-CN" dirty="0"/>
              <a:t>》</a:t>
            </a:r>
            <a:r>
              <a:rPr lang="zh-CN" altLang="en-US" dirty="0" smtClean="0"/>
              <a:t>云：</a:t>
            </a:r>
            <a:r>
              <a:rPr lang="zh-CN" altLang="en-US" dirty="0"/>
              <a:t>此下十二类</a:t>
            </a:r>
            <a:r>
              <a:rPr lang="zh-CN" altLang="en-US" dirty="0" smtClean="0"/>
              <a:t>生，约</a:t>
            </a:r>
            <a:r>
              <a:rPr lang="zh-CN" altLang="en-US" dirty="0"/>
              <a:t>无明为染法之因</a:t>
            </a:r>
            <a:r>
              <a:rPr lang="zh-CN" altLang="en-US" dirty="0" smtClean="0"/>
              <a:t>也。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问</a:t>
            </a:r>
            <a:r>
              <a:rPr lang="zh-CN" altLang="en-US" dirty="0"/>
              <a:t>曰：阿难本问从干慧地以至等觉五十六位修证次第，而如来先答十二类生者，何也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答</a:t>
            </a:r>
            <a:r>
              <a:rPr lang="zh-CN" altLang="en-US" dirty="0"/>
              <a:t>曰：</a:t>
            </a:r>
            <a:r>
              <a:rPr lang="zh-CN" altLang="en-US" dirty="0">
                <a:solidFill>
                  <a:srgbClr val="FF0000"/>
                </a:solidFill>
              </a:rPr>
              <a:t>此经专依一真法界如来藏</a:t>
            </a:r>
            <a:r>
              <a:rPr lang="zh-CN" altLang="en-US" dirty="0" smtClean="0">
                <a:solidFill>
                  <a:srgbClr val="FF0000"/>
                </a:solidFill>
              </a:rPr>
              <a:t>心，为</a:t>
            </a:r>
            <a:r>
              <a:rPr lang="zh-CN" altLang="en-US" dirty="0">
                <a:solidFill>
                  <a:srgbClr val="FF0000"/>
                </a:solidFill>
              </a:rPr>
              <a:t>迷悟、圣凡之</a:t>
            </a:r>
            <a:r>
              <a:rPr lang="zh-CN" altLang="en-US" dirty="0" smtClean="0">
                <a:solidFill>
                  <a:srgbClr val="FF0000"/>
                </a:solidFill>
              </a:rPr>
              <a:t>本。以</a:t>
            </a:r>
            <a:r>
              <a:rPr lang="zh-CN" altLang="en-US" dirty="0">
                <a:solidFill>
                  <a:srgbClr val="FF0000"/>
                </a:solidFill>
              </a:rPr>
              <a:t>其此</a:t>
            </a:r>
            <a:r>
              <a:rPr lang="zh-CN" altLang="en-US" dirty="0" smtClean="0">
                <a:solidFill>
                  <a:srgbClr val="FF0000"/>
                </a:solidFill>
              </a:rPr>
              <a:t>心，本</a:t>
            </a:r>
            <a:r>
              <a:rPr lang="zh-CN" altLang="en-US" dirty="0">
                <a:solidFill>
                  <a:srgbClr val="FF0000"/>
                </a:solidFill>
              </a:rPr>
              <a:t>无迷悟，不属圣凡，又何修证之有？但以最初一念妄动而有无明，不思议熏变，由此妄有颠倒之</a:t>
            </a:r>
            <a:r>
              <a:rPr lang="zh-CN" altLang="en-US" dirty="0" smtClean="0">
                <a:solidFill>
                  <a:srgbClr val="FF0000"/>
                </a:solidFill>
              </a:rPr>
              <a:t>众生。若</a:t>
            </a:r>
            <a:r>
              <a:rPr lang="zh-CN" altLang="en-US" dirty="0">
                <a:solidFill>
                  <a:srgbClr val="FF0000"/>
                </a:solidFill>
              </a:rPr>
              <a:t>识颠倒之因，则了生本无生，由是故有二转依</a:t>
            </a:r>
            <a:r>
              <a:rPr lang="zh-CN" altLang="en-US" dirty="0" smtClean="0">
                <a:solidFill>
                  <a:srgbClr val="FF0000"/>
                </a:solidFill>
              </a:rPr>
              <a:t>号。</a:t>
            </a:r>
            <a:r>
              <a:rPr lang="zh-CN" altLang="en-US" dirty="0" smtClean="0">
                <a:solidFill>
                  <a:srgbClr val="0000FF"/>
                </a:solidFill>
              </a:rPr>
              <a:t>是</a:t>
            </a:r>
            <a:r>
              <a:rPr lang="zh-CN" altLang="en-US" dirty="0">
                <a:solidFill>
                  <a:srgbClr val="0000FF"/>
                </a:solidFill>
              </a:rPr>
              <a:t>知迷悟不出一心，凡圣本乎一念；今既以一念妄动而为十二类生，岂不能以一念无生圆成五十七位？要显真妄因依，迷悟一体，故先指十二类生为发心之地，舍此众生别无修证之果</a:t>
            </a:r>
            <a:r>
              <a:rPr lang="zh-CN" altLang="en-US" dirty="0" smtClean="0">
                <a:solidFill>
                  <a:srgbClr val="0000FF"/>
                </a:solidFill>
              </a:rPr>
              <a:t>矣。</a:t>
            </a:r>
            <a:r>
              <a:rPr lang="zh-CN" altLang="en-US" dirty="0" smtClean="0">
                <a:solidFill>
                  <a:srgbClr val="FF0000"/>
                </a:solidFill>
              </a:rPr>
              <a:t>故</a:t>
            </a:r>
            <a:r>
              <a:rPr lang="zh-CN" altLang="en-US" dirty="0">
                <a:solidFill>
                  <a:srgbClr val="FF0000"/>
                </a:solidFill>
              </a:rPr>
              <a:t>因问真</a:t>
            </a:r>
            <a:r>
              <a:rPr lang="zh-CN" altLang="en-US" dirty="0" smtClean="0">
                <a:solidFill>
                  <a:srgbClr val="FF0000"/>
                </a:solidFill>
              </a:rPr>
              <a:t>修，先</a:t>
            </a:r>
            <a:r>
              <a:rPr lang="zh-CN" altLang="en-US" dirty="0">
                <a:solidFill>
                  <a:srgbClr val="FF0000"/>
                </a:solidFill>
              </a:rPr>
              <a:t>示妄本，元依一心转变</a:t>
            </a:r>
            <a:r>
              <a:rPr lang="zh-CN" altLang="en-US" dirty="0" smtClean="0">
                <a:solidFill>
                  <a:srgbClr val="FF0000"/>
                </a:solidFill>
              </a:rPr>
              <a:t>也。此</a:t>
            </a:r>
            <a:r>
              <a:rPr lang="zh-CN" altLang="en-US" dirty="0">
                <a:solidFill>
                  <a:srgbClr val="FF0000"/>
                </a:solidFill>
              </a:rPr>
              <a:t>先约无明熏成染法，故总标二种颠倒之因。</a:t>
            </a:r>
          </a:p>
        </p:txBody>
      </p:sp>
    </p:spTree>
    <p:extLst>
      <p:ext uri="{BB962C8B-B14F-4D97-AF65-F5344CB8AC3E}">
        <p14:creationId xmlns:p14="http://schemas.microsoft.com/office/powerpoint/2010/main" val="332865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sz="3400" dirty="0" smtClean="0"/>
              <a:t>蕅益云：此</a:t>
            </a:r>
            <a:r>
              <a:rPr lang="zh-CN" altLang="en-US" sz="3400" dirty="0"/>
              <a:t>圆十住，分破无明，分证三德，以无住法，住秘藏中，大品所谓入理般若名为住也。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以</a:t>
            </a:r>
            <a:r>
              <a:rPr lang="zh-CN" altLang="en-US" sz="3400" dirty="0"/>
              <a:t>真方便，发此十心者，牒上十信言之，皆依中道称性而修，名真方便。相似而证，亦名为发。由是心精发晖，令此十用互相涉入，而圆成为一心，遂令三心一时圆发，名发心住也。言十用涉入者，十乘观法，一乘摄一切乘也。圆成一心者，十十之法，总不离现前一念也。正因，理心发，名法身德。了因，慧心发，名般若德。缘因，善心发，名解脱德。此三不纵不横，不并不别，名为秘密之藏。</a:t>
            </a:r>
            <a:r>
              <a:rPr lang="en-US" altLang="zh-CN" sz="3400" dirty="0"/>
              <a:t>《</a:t>
            </a:r>
            <a:r>
              <a:rPr lang="zh-CN" altLang="en-US" sz="3400" dirty="0"/>
              <a:t>华严经</a:t>
            </a:r>
            <a:r>
              <a:rPr lang="en-US" altLang="zh-CN" sz="3400" dirty="0"/>
              <a:t>》</a:t>
            </a:r>
            <a:r>
              <a:rPr lang="zh-CN" altLang="en-US" sz="3400" dirty="0"/>
              <a:t>云：“初发心时，便成正觉，成就慧身，不由他悟，清净妙法身，湛然应一切”，此之谓也。二十五圣初证真实圆通，即是此位。从此以后虽有修习，皆是无功用道矣。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心中</a:t>
            </a:r>
            <a:r>
              <a:rPr lang="zh-CN" altLang="en-US" sz="3400" dirty="0"/>
              <a:t>发明等者，即是牒上初发心住。能证之智，喻净琉璃。所证之理，喻如精金。以前妙心履以成地，即是无功用道，任运增进。言即以前所发妙心，践履之以成理地，故名治地住也。智照于境，境亦照智，故云心地涉知，境智互照，妙行普周，名修行住。如此修行，则因能肖果，故云行与佛同。因既肖果，受果佛之气分。譬如中阴投轮王胎，便成刹利种姓，名生贵住。同佛缘因功德相好，故云人相不缺。同佛了因智慧庄严，故云心相亦同。缘了互资，故云日益增长。十身出华严经，所谓声闻身、缘觉身、菩萨身、如来身、法身、智身、国土身、业报身、众生身、虚空身。又如来身复具十身，所谓菩提身、愿身、化身、力身、庄严身、威势身、意生身、福德身、法身、智身也。纯一无伪，故名童真。具体而微，亦名童真。余皆可知</a:t>
            </a:r>
            <a:r>
              <a:rPr lang="zh-CN" altLang="en-US" sz="3400" dirty="0" smtClean="0"/>
              <a:t>。</a:t>
            </a:r>
            <a:endParaRPr lang="zh-CN" altLang="en-US" sz="3400" dirty="0"/>
          </a:p>
        </p:txBody>
      </p:sp>
    </p:spTree>
    <p:extLst>
      <p:ext uri="{BB962C8B-B14F-4D97-AF65-F5344CB8AC3E}">
        <p14:creationId xmlns:p14="http://schemas.microsoft.com/office/powerpoint/2010/main" val="19265775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十住位亦可云理即住，乃至究竟即住。今但约分证言之，亦可云即俗即中之真谛现前也。幽溪云：“初住已先，名为缘修，以未见佛性故。登住已来，名为真修，以真见佛性故。”初住名发心，此由第十愿心破一品无明之功，以发三德佛性之心，此住但言佛性现前而已，犹未加真修功行也。至第二住，以前妙心履以成地，方以分真始觉，照于分真本觉，修之治之，名治地住。至第三住，心地涉知，俱得明了，则始本一合，始本俱忘，方得游履十方，得无留碍，名修行住。此之二位，方是真修次第功夫。犹如世人，先世行业既备，然后入父母胎，入胎之后，不过长之养之，充扩前功而已，故四住名生贵。五住名具足，乃至九住名法王子，皆言增长之功，不复更言进修之事。即使有之，亦不外乎始本境智也。既出圣胎，表以成人，分委道化，名灌顶住。譬如世人，承先世行业得感为人，表表丈夫，堪付家业，至十行去，方明法王子所作事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13239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、十行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欢喜行、饶益行、无嗔恨行、无尽行、离痴乱行、善现行、无著行、尊重行、善法行、真实行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（出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真入俗，起假观用，证不空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藏）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阿难，是善男子，成佛子已，具足无量如来妙德，十方随顺，名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欢喜行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。善能利益一切众生，名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饶益行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。自觉觉他，得无违拒，名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无嗔恨行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。种类出生，穷未来际，三世平等，十方通达，名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无尽行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。一切合同，种种法门得无差误，名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离痴乱行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。则于同中显现群异，一一异相，各各见同，名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善现行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。如是乃至十方虚空满足微尘，一一尘中现十方界，现尘现界，不相留碍，名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无著行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。种种现前，咸是第一波罗密多，名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尊重行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。如是圆融，能成十方诸佛轨则，名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善法行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。一一皆是清净无漏一真无为，性本然故，名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真实行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99433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>
                <a:solidFill>
                  <a:srgbClr val="FF0000"/>
                </a:solidFill>
              </a:rPr>
              <a:t>此十行位乃出真入俗，起假观用，证不空藏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r>
              <a:rPr lang="zh-CN" altLang="en-US" dirty="0" smtClean="0"/>
              <a:t>以</a:t>
            </a:r>
            <a:r>
              <a:rPr lang="zh-CN" altLang="en-US" dirty="0"/>
              <a:t>如来藏循业发现，随染业用故起染行，随净业用故起净行；以此藏性具有恒沙称性功德，向被无明障蔽，今无明既破，性德用显，故具足无量如来妙德。不住果觉，故十方随顺。理满心足，名欢喜行。此蹑十住满心，融成一味，生大法乐，故欢喜</a:t>
            </a:r>
            <a:r>
              <a:rPr lang="zh-CN" altLang="en-US" dirty="0" smtClean="0"/>
              <a:t>耳。自</a:t>
            </a:r>
            <a:r>
              <a:rPr lang="zh-CN" altLang="en-US" dirty="0"/>
              <a:t>利功满，能转己功以利众生，名饶益行。以观众生随顺觉性，永无违拒，名无瞋恨行；以瞋恨起于违拒故。称法界性，不休不息，穷未来际；三世平等而无出没，十方通达而无往来，现无尽身度无尽生，名无尽行。佛界、众生界，一界无二界，故一切合同。鉴机说法，故得无差误。不着法相，名离痴乱行。我以妙明不生不灭合如来藏，而如来藏唯妙觉明圆照法界，故离痴乱。是故于中一为无量、无量为一，同中现异、异中现同，事理无碍，名善现行。于一毛端现宝王剎，坐微尘里转大法轮，现尘现界不相留碍，名无着行。凡所示现无非大用现前，全彰法界，故咸是第一波罗蜜多，名尊重行。灭尘合觉，故发真如妙觉明性，如是圆融妙行能成十方诸佛轨则，名善法行。一切诸法会归藏性，以事得理融，理能夺事，故一一皆是清净无漏妙行。无思成事，称性而行，一真无为，性本然故，名真实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十行位依理发行，从体起用，涉俗利生，所谓觉所觉空，故显证不空如来藏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661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蕅益云：此</a:t>
            </a:r>
            <a:r>
              <a:rPr lang="zh-CN" altLang="en-US" dirty="0"/>
              <a:t>圆十行，又成十番智断，又令三德十倍增明，即是一行一切行，于念念中具足佛行功德也。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成</a:t>
            </a:r>
            <a:r>
              <a:rPr lang="zh-CN" altLang="en-US" dirty="0"/>
              <a:t>佛子已一句，牒上灌顶住而言之。十方随顺，是自觉圆成，故名欢喜。利益一切，是善能觉他，故名饶益。初则自觉为正，觉他为傍，次则觉他为正，自觉为傍，未免分于自他，犹是法中微细违逆，既有违拒，便名嗔恨。今二觉无违，嗔恨何有。由其二觉无违，故拈一自觉之行，出生一切自觉觉他法门；拈一觉他之行，亦复出生一切自觉觉他法门。是名种类出生，竖穷横遍也。从体起用，既行行无尽，会用归体，则法法无差。故云一切合同而无痴乱也。全体起用，故于同中显现群异，全用即体，故一一异各各见同，名善现行也。十方虚空满足微尘，即是同中现异之极致，一一尘中现十方界，即是异相见同之极致，界既现尘，尘复现界，尘尘界界，重重无尽，犹如帝网，不可思议，名无著行也。束一切事理一切体用，总是一谛，无有微尘许法而非全体第一波罗密多，名尊重行。第一波罗密多，即是一切诸法，一切诸法，即是第一波罗密多，斯则权实不二，故成十方诸佛轨则，名善法行。若权若实，咸不思议，随缘不变，则无权非实，不变随缘，则无实非权，故云一一皆是清净无漏一真无为性本然故，名真实行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此</a:t>
            </a:r>
            <a:r>
              <a:rPr lang="zh-CN" altLang="en-US" dirty="0"/>
              <a:t>十行位，亦可云理即佛行，乃至究竟佛行。今但约分证言之，复有横竖二义：</a:t>
            </a:r>
            <a:r>
              <a:rPr lang="zh-CN" altLang="en-US" dirty="0">
                <a:solidFill>
                  <a:srgbClr val="FF0000"/>
                </a:solidFill>
              </a:rPr>
              <a:t>竖则行行转深，横则一心圆具十种妙行，亦可云即真即中之俗谛现前也。又欢喜是圆施行，饶益是圆戒行，无嗔恨是圆忍行，无尽是圆进行，离痴乱是圆定行，善现是圆慧行，无著是圆方便行，尊重是圆愿行，善法是圆力行，真实是圆智行。然十行皆不思议，迥与历别十度不同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43270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、十回向</a:t>
            </a: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救护一切众生离众生相回向、不坏回向、等一切佛回向、至一切处回向、无尽功德藏回向、随顺平等善根回向、随顺等观一切众生回向、真如相回向、无缚解脱回向、法界无量回向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依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前十行，念念证真，心心寂灭，妙契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中道，证空不空藏）</a:t>
            </a:r>
            <a:endParaRPr lang="zh-CN" altLang="en-US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阿难，是善男子，满足神通，成佛事已，纯洁精真，远诸留患，当度众生，灭诸度相，回无为心，向涅槃路，名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救护一切众生、离众生相回向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。坏其可坏，远离诸离，名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不坏回向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。本觉湛然，觉齐佛觉，名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等一切佛回向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。精真发明，地如佛地，名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至一切处回向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。世界如来，互相涉入，得无挂碍，名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无尽功德藏回向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。于同佛地，地中各各生清净因，依因发挥，取涅槃道，名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随顺平等善根回向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。真根既成，十方众生皆我本性，性圆成就，不失众生，名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随顺等观一切众生回向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。即一切法，离一切相，唯即与离，二无所著，名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真如相回向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。真得所如，十方无碍，名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无缚解脱回向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。性德圆成，法界量灭，名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法界无量回向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7429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通议：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回向位由前涉假以入中道</a:t>
            </a:r>
            <a:r>
              <a:rPr lang="zh-CN" altLang="en-US" dirty="0" smtClean="0">
                <a:solidFill>
                  <a:srgbClr val="FF0000"/>
                </a:solidFill>
              </a:rPr>
              <a:t>也。菩萨</a:t>
            </a:r>
            <a:r>
              <a:rPr lang="zh-CN" altLang="en-US" dirty="0">
                <a:solidFill>
                  <a:srgbClr val="FF0000"/>
                </a:solidFill>
              </a:rPr>
              <a:t>修行回向三处：谓回向实际、回向菩提、回向众生。</a:t>
            </a:r>
            <a:r>
              <a:rPr lang="zh-CN" altLang="en-US" dirty="0"/>
              <a:t>以本觉出缠，远离空有，入空不留，入有无患，故</a:t>
            </a:r>
            <a:r>
              <a:rPr lang="zh-CN" altLang="en-US" dirty="0" smtClean="0"/>
              <a:t>曰远离</a:t>
            </a:r>
            <a:r>
              <a:rPr lang="zh-CN" altLang="en-US" dirty="0"/>
              <a:t>留患。当度</a:t>
            </a:r>
            <a:r>
              <a:rPr lang="zh-CN" altLang="en-US" dirty="0" smtClean="0"/>
              <a:t>众生，回</a:t>
            </a:r>
            <a:r>
              <a:rPr lang="zh-CN" altLang="en-US" dirty="0"/>
              <a:t>向众生</a:t>
            </a:r>
            <a:r>
              <a:rPr lang="zh-CN" altLang="en-US" dirty="0" smtClean="0"/>
              <a:t>也。灭</a:t>
            </a:r>
            <a:r>
              <a:rPr lang="zh-CN" altLang="en-US" dirty="0"/>
              <a:t>除度</a:t>
            </a:r>
            <a:r>
              <a:rPr lang="zh-CN" altLang="en-US" dirty="0" smtClean="0"/>
              <a:t>相，以</a:t>
            </a:r>
            <a:r>
              <a:rPr lang="zh-CN" altLang="en-US" dirty="0"/>
              <a:t>众生如故，本来平等，回向实际</a:t>
            </a:r>
            <a:r>
              <a:rPr lang="zh-CN" altLang="en-US" dirty="0" smtClean="0"/>
              <a:t>也。回</a:t>
            </a:r>
            <a:r>
              <a:rPr lang="zh-CN" altLang="en-US" dirty="0"/>
              <a:t>无为心向涅盘</a:t>
            </a:r>
            <a:r>
              <a:rPr lang="zh-CN" altLang="en-US" dirty="0" smtClean="0"/>
              <a:t>路，回</a:t>
            </a:r>
            <a:r>
              <a:rPr lang="zh-CN" altLang="en-US" dirty="0"/>
              <a:t>向菩提</a:t>
            </a:r>
            <a:r>
              <a:rPr lang="zh-CN" altLang="en-US" dirty="0" smtClean="0"/>
              <a:t>也。以</a:t>
            </a:r>
            <a:r>
              <a:rPr lang="zh-CN" altLang="en-US" dirty="0"/>
              <a:t>众生即己，终日度生不见有生可度，故</a:t>
            </a:r>
            <a:r>
              <a:rPr lang="zh-CN" altLang="en-US" dirty="0" smtClean="0"/>
              <a:t>名离</a:t>
            </a:r>
            <a:r>
              <a:rPr lang="zh-CN" altLang="en-US" dirty="0"/>
              <a:t>众生相回向。可坏</a:t>
            </a:r>
            <a:r>
              <a:rPr lang="zh-CN" altLang="en-US" dirty="0" smtClean="0"/>
              <a:t>者，无</a:t>
            </a:r>
            <a:r>
              <a:rPr lang="zh-CN" altLang="en-US" dirty="0"/>
              <a:t>明烦恼，乃杂染众生相</a:t>
            </a:r>
            <a:r>
              <a:rPr lang="zh-CN" altLang="en-US" dirty="0" smtClean="0"/>
              <a:t>也，故</a:t>
            </a:r>
            <a:r>
              <a:rPr lang="zh-CN" altLang="en-US" dirty="0"/>
              <a:t>坏其可</a:t>
            </a:r>
            <a:r>
              <a:rPr lang="zh-CN" altLang="en-US" dirty="0" smtClean="0"/>
              <a:t>坏，离</a:t>
            </a:r>
            <a:r>
              <a:rPr lang="zh-CN" altLang="en-US" dirty="0"/>
              <a:t>相亦无，故</a:t>
            </a:r>
            <a:r>
              <a:rPr lang="zh-CN" altLang="en-US" dirty="0" smtClean="0"/>
              <a:t>曰远离</a:t>
            </a:r>
            <a:r>
              <a:rPr lang="zh-CN" altLang="en-US" dirty="0"/>
              <a:t>诸</a:t>
            </a:r>
            <a:r>
              <a:rPr lang="zh-CN" altLang="en-US" dirty="0" smtClean="0"/>
              <a:t>离，名</a:t>
            </a:r>
            <a:r>
              <a:rPr lang="zh-CN" altLang="en-US" dirty="0"/>
              <a:t>不坏回向。空有不住，一心清净，寂灭湛然，故觉齐佛觉，名等一切佛回向</a:t>
            </a:r>
            <a:r>
              <a:rPr lang="zh-CN" altLang="en-US" dirty="0" smtClean="0"/>
              <a:t>。 寂</a:t>
            </a:r>
            <a:r>
              <a:rPr lang="zh-CN" altLang="en-US" dirty="0"/>
              <a:t>灭心地精真显现，故如佛地，无往不真，名至一切处回向。一真法界依正互</a:t>
            </a:r>
            <a:r>
              <a:rPr lang="zh-CN" altLang="en-US" dirty="0" smtClean="0"/>
              <a:t>融。世界，依</a:t>
            </a:r>
            <a:r>
              <a:rPr lang="zh-CN" altLang="en-US" dirty="0"/>
              <a:t>报</a:t>
            </a:r>
            <a:r>
              <a:rPr lang="zh-CN" altLang="en-US" dirty="0" smtClean="0"/>
              <a:t>也。如来，正</a:t>
            </a:r>
            <a:r>
              <a:rPr lang="zh-CN" altLang="en-US" dirty="0"/>
              <a:t>报</a:t>
            </a:r>
            <a:r>
              <a:rPr lang="zh-CN" altLang="en-US" dirty="0" smtClean="0"/>
              <a:t>也。互相</a:t>
            </a:r>
            <a:r>
              <a:rPr lang="zh-CN" altLang="en-US" dirty="0"/>
              <a:t>涉入，名无尽功德藏回向。既依正互入，圆融交涉，通为一真，则草芥尘毛皆是成佛真体，故</a:t>
            </a:r>
            <a:r>
              <a:rPr lang="zh-CN" altLang="en-US" dirty="0" smtClean="0"/>
              <a:t>云地</a:t>
            </a:r>
            <a:r>
              <a:rPr lang="zh-CN" altLang="en-US" dirty="0"/>
              <a:t>中各各生清净因。即此是为涅盘妙行，依佛真因，故</a:t>
            </a:r>
            <a:r>
              <a:rPr lang="zh-CN" altLang="en-US" dirty="0" smtClean="0"/>
              <a:t>云依</a:t>
            </a:r>
            <a:r>
              <a:rPr lang="zh-CN" altLang="en-US" dirty="0"/>
              <a:t>因发挥；名随顺平等善根回向。已证平等法界，则真根既成，而一切众生纯一真如，故</a:t>
            </a:r>
            <a:r>
              <a:rPr lang="zh-CN" altLang="en-US" dirty="0" smtClean="0"/>
              <a:t>云皆</a:t>
            </a:r>
            <a:r>
              <a:rPr lang="zh-CN" altLang="en-US" dirty="0"/>
              <a:t>我本性。以成就自性即是成就众生，故</a:t>
            </a:r>
            <a:r>
              <a:rPr lang="zh-CN" altLang="en-US" dirty="0" smtClean="0"/>
              <a:t>云不</a:t>
            </a:r>
            <a:r>
              <a:rPr lang="zh-CN" altLang="en-US" dirty="0"/>
              <a:t>失众生；名随顺等观一切众生回向。全理成事，事能夺理，故即一切法。全事即理，理能夺事，故离一切相。理事无碍，故二无所著；名真如相回向。以真得所如，则无不如者，缚脱两亡，名无缚解脱回向</a:t>
            </a:r>
            <a:r>
              <a:rPr lang="zh-CN" altLang="en-US" dirty="0" smtClean="0"/>
              <a:t>。法</a:t>
            </a:r>
            <a:r>
              <a:rPr lang="zh-CN" altLang="en-US" dirty="0"/>
              <a:t>界性德，中道圆成，唯一真心，则法界量灭，所谓空觉极圆，名法界无量回向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十回向依前十行，念念证真，心心寂灭，妙契中道，故云：回向。然虽三观历然，中道理显，犹存历别，未极一心之源，故为差别因；必须泯前修相，妙证寂灭一心平等法界，方得圆满菩提，故须四种妙圆加行，融前四十一心以为一味，以平等难证，必用四加行以为入地之功行；但泯前心，非离前位别有四行，故此四心为登地胜进，良有旨哉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49379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蕅益云：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圆十向，更成十番智断，更令三德十倍增明，即是于念念中，具足三种回向，所谓回自向他，回因向果，回事向理也。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满足</a:t>
            </a:r>
            <a:r>
              <a:rPr lang="zh-CN" altLang="en-US" dirty="0"/>
              <a:t>神通二句，牒前十行言之。无间名纯，无染名洁，无杂名精，无伪名真。生死是凡夫留患，涅槃是二乘留患。今由十住与佛同体，了知生死即涅槃，不住生死，由十行与佛同用，了知涅槃即生死，不住涅槃，故能远诸留患也。不住涅槃，故念念当度众生；不住生死，故了知实无众生可度，而灭诸度相。由其度众生故，所以不证无为，名曰回无为心。由其无度相故，所以不染生死，名曰向涅槃路，是称救护一切众生、离众生相回向也。生死涅槃，皆是可坏之相，故皆坏之，离俗离真，皆是妄离之心，故皆远之，从此中道不坏之性常得现前，名不坏回向也。本觉之理，湛然现前，则始觉之智，齐于佛觉，故名等一切佛回向。始觉精真既已发明，则本觉理地，如于佛地，故名至一切处回向。地为世界，觉为如来，世界是理，如来是智，理智融彻，互相涉入，得无挂碍，故名无尽功德藏回向。证此无尽功德之藏，则与佛地浑同，于此浑同佛地之中，又各各生起清净万行真因，依此真因发挥，而取涅槃究竟真道，故名随顺平等善根回向，谓一切所作若大若小诸善，由随顺法性故，皆得广大如法界，究竟如虚空，平等无异，咸趣萨婆若也。真实善根既成，了知十方众生皆我本性，我之心性，遍能含育一切众生，一切众生心性，亦复如是互含互育，不谓我性独圆，他性不尔，故名随顺等观一切众生回向。即一切法，犹前文所谓元明心妙十界俱即；离一切相，犹前文所谓本妙圆心十界俱非。唯即与离二无所著，犹前文所谓妙明心元，离即离非，是即非即。此则彻悟真如妙性，名真如相回向。既已真得所如，则十方世界，无非真如体相，更何障碍，故名无缚解脱回向。性具之三德圆成，法界之数量销灭，名法界无量回向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十回向，亦可云理即回向，乃至究竟回向。今但约分证言之，亦可云修于即真即俗之中谛以登佛地也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347083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44624"/>
            <a:ext cx="8928992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、四加行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暖位、顶位、忍位、世第一位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——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入地之胜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进，融历别三观于一心，泯观智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阿难，是善男子，尽是清净四十一心，次成四种妙圆加行，即以佛觉用为己心，若出未出，犹如钻火欲然其木，名为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暖地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。又以己心成佛所履，若依非依，如登高山，身入虚空，下有微碍，名为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顶地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。心佛二同，善得中道，如忍事人，非怀非出，名为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忍地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。数量销灭，迷觉中道二无所目，名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世第一地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3724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通议</a:t>
            </a:r>
            <a:r>
              <a:rPr lang="zh-CN" altLang="en-US" dirty="0"/>
              <a:t>曰：此四加行为入地之胜进</a:t>
            </a:r>
            <a:r>
              <a:rPr lang="zh-CN" altLang="en-US" dirty="0" smtClean="0"/>
              <a:t>也。总</a:t>
            </a:r>
            <a:r>
              <a:rPr lang="zh-CN" altLang="en-US" dirty="0"/>
              <a:t>前四十一心通名清净，则干慧已真而信非相似，明</a:t>
            </a:r>
            <a:r>
              <a:rPr lang="zh-CN" altLang="en-US" dirty="0" smtClean="0"/>
              <a:t>矣。</a:t>
            </a:r>
            <a:r>
              <a:rPr lang="zh-CN" altLang="en-US" dirty="0" smtClean="0">
                <a:solidFill>
                  <a:srgbClr val="FF0000"/>
                </a:solidFill>
              </a:rPr>
              <a:t>将</a:t>
            </a:r>
            <a:r>
              <a:rPr lang="zh-CN" altLang="en-US" dirty="0">
                <a:solidFill>
                  <a:srgbClr val="FF0000"/>
                </a:solidFill>
              </a:rPr>
              <a:t>证平等</a:t>
            </a:r>
            <a:r>
              <a:rPr lang="zh-CN" altLang="en-US" dirty="0" smtClean="0">
                <a:solidFill>
                  <a:srgbClr val="FF0000"/>
                </a:solidFill>
              </a:rPr>
              <a:t>一心，立</a:t>
            </a:r>
            <a:r>
              <a:rPr lang="zh-CN" altLang="en-US" dirty="0">
                <a:solidFill>
                  <a:srgbClr val="FF0000"/>
                </a:solidFill>
              </a:rPr>
              <a:t>四加行位者：以融前历别修相，意在亡能所、绝对待，泯前观智，方证一真，义当空所空灭；以其观智难亡，故须展转四重，离即离</a:t>
            </a:r>
            <a:r>
              <a:rPr lang="zh-CN" altLang="en-US" dirty="0" smtClean="0">
                <a:solidFill>
                  <a:srgbClr val="FF0000"/>
                </a:solidFill>
              </a:rPr>
              <a:t>非，名</a:t>
            </a:r>
            <a:r>
              <a:rPr lang="zh-CN" altLang="en-US" dirty="0">
                <a:solidFill>
                  <a:srgbClr val="FF0000"/>
                </a:solidFill>
              </a:rPr>
              <a:t>妙圆</a:t>
            </a:r>
            <a:r>
              <a:rPr lang="zh-CN" altLang="en-US" dirty="0" smtClean="0">
                <a:solidFill>
                  <a:srgbClr val="FF0000"/>
                </a:solidFill>
              </a:rPr>
              <a:t>耳。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前</a:t>
            </a:r>
            <a:r>
              <a:rPr lang="zh-CN" altLang="en-US" dirty="0">
                <a:solidFill>
                  <a:srgbClr val="FF0000"/>
                </a:solidFill>
              </a:rPr>
              <a:t>已觉齐佛觉，即以所显之果觉为今入地之因心。因心已极，故云：若出。观智未忘，故云：未出。有如钻火之暖相，名为暖地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又</a:t>
            </a:r>
            <a:r>
              <a:rPr lang="zh-CN" altLang="en-US" dirty="0">
                <a:solidFill>
                  <a:srgbClr val="FF0000"/>
                </a:solidFill>
              </a:rPr>
              <a:t>以己因</a:t>
            </a:r>
            <a:r>
              <a:rPr lang="zh-CN" altLang="en-US" dirty="0" smtClean="0">
                <a:solidFill>
                  <a:srgbClr val="FF0000"/>
                </a:solidFill>
              </a:rPr>
              <a:t>心，成</a:t>
            </a:r>
            <a:r>
              <a:rPr lang="zh-CN" altLang="en-US" dirty="0">
                <a:solidFill>
                  <a:srgbClr val="FF0000"/>
                </a:solidFill>
              </a:rPr>
              <a:t>一真境界，成佛所履。但观智似忘未忘，故</a:t>
            </a:r>
            <a:r>
              <a:rPr lang="zh-CN" altLang="en-US" dirty="0" smtClean="0">
                <a:solidFill>
                  <a:srgbClr val="FF0000"/>
                </a:solidFill>
              </a:rPr>
              <a:t>云若</a:t>
            </a:r>
            <a:r>
              <a:rPr lang="zh-CN" altLang="en-US" dirty="0">
                <a:solidFill>
                  <a:srgbClr val="FF0000"/>
                </a:solidFill>
              </a:rPr>
              <a:t>依。其实将忘，故</a:t>
            </a:r>
            <a:r>
              <a:rPr lang="zh-CN" altLang="en-US" dirty="0" smtClean="0">
                <a:solidFill>
                  <a:srgbClr val="FF0000"/>
                </a:solidFill>
              </a:rPr>
              <a:t>云非</a:t>
            </a:r>
            <a:r>
              <a:rPr lang="zh-CN" altLang="en-US" dirty="0">
                <a:solidFill>
                  <a:srgbClr val="FF0000"/>
                </a:solidFill>
              </a:rPr>
              <a:t>依。以法界如空无所依故，故如登高山，身虽在空，足未离地，有此微碍，名为顶地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以</a:t>
            </a:r>
            <a:r>
              <a:rPr lang="zh-CN" altLang="en-US" dirty="0"/>
              <a:t>心境一如，故心佛二同。平等一心，故善得中道。</a:t>
            </a:r>
            <a:r>
              <a:rPr lang="zh-CN" altLang="en-US" dirty="0">
                <a:solidFill>
                  <a:srgbClr val="FF0000"/>
                </a:solidFill>
              </a:rPr>
              <a:t>前虽以中中流入，但任运次第见三谛理，故未为善；今圆满一心，不思而合，故</a:t>
            </a:r>
            <a:r>
              <a:rPr lang="zh-CN" altLang="en-US" dirty="0" smtClean="0">
                <a:solidFill>
                  <a:srgbClr val="FF0000"/>
                </a:solidFill>
              </a:rPr>
              <a:t>云善</a:t>
            </a:r>
            <a:r>
              <a:rPr lang="zh-CN" altLang="en-US" dirty="0">
                <a:solidFill>
                  <a:srgbClr val="FF0000"/>
                </a:solidFill>
              </a:rPr>
              <a:t>得。观智将泯，故非怀；缘影未断，故非出；名为忍地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直至</a:t>
            </a:r>
            <a:r>
              <a:rPr lang="zh-CN" altLang="en-US" dirty="0">
                <a:solidFill>
                  <a:srgbClr val="FF0000"/>
                </a:solidFill>
              </a:rPr>
              <a:t>一往理</a:t>
            </a:r>
            <a:r>
              <a:rPr lang="zh-CN" altLang="en-US" dirty="0" smtClean="0">
                <a:solidFill>
                  <a:srgbClr val="FF0000"/>
                </a:solidFill>
              </a:rPr>
              <a:t>行、断证、功夫</a:t>
            </a:r>
            <a:r>
              <a:rPr lang="zh-CN" altLang="en-US" dirty="0">
                <a:solidFill>
                  <a:srgbClr val="FF0000"/>
                </a:solidFill>
              </a:rPr>
              <a:t>一切俱泯，故</a:t>
            </a:r>
            <a:r>
              <a:rPr lang="zh-CN" altLang="en-US" dirty="0" smtClean="0">
                <a:solidFill>
                  <a:srgbClr val="FF0000"/>
                </a:solidFill>
              </a:rPr>
              <a:t>云数量</a:t>
            </a:r>
            <a:r>
              <a:rPr lang="zh-CN" altLang="en-US" dirty="0">
                <a:solidFill>
                  <a:srgbClr val="FF0000"/>
                </a:solidFill>
              </a:rPr>
              <a:t>销灭。十信尚迷为有，三贤属觉为空，至此中道泯绝无寄，故</a:t>
            </a:r>
            <a:r>
              <a:rPr lang="zh-CN" altLang="en-US" dirty="0" smtClean="0">
                <a:solidFill>
                  <a:srgbClr val="FF0000"/>
                </a:solidFill>
              </a:rPr>
              <a:t>云二</a:t>
            </a:r>
            <a:r>
              <a:rPr lang="zh-CN" altLang="en-US" dirty="0">
                <a:solidFill>
                  <a:srgbClr val="FF0000"/>
                </a:solidFill>
              </a:rPr>
              <a:t>无所</a:t>
            </a:r>
            <a:r>
              <a:rPr lang="zh-CN" altLang="en-US" dirty="0" smtClean="0">
                <a:solidFill>
                  <a:srgbClr val="FF0000"/>
                </a:solidFill>
              </a:rPr>
              <a:t>目，方</a:t>
            </a:r>
            <a:r>
              <a:rPr lang="zh-CN" altLang="en-US" dirty="0">
                <a:solidFill>
                  <a:srgbClr val="FF0000"/>
                </a:solidFill>
              </a:rPr>
              <a:t>有出世之分，名世第一地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由</a:t>
            </a:r>
            <a:r>
              <a:rPr lang="zh-CN" altLang="en-US" dirty="0"/>
              <a:t>是而观，</a:t>
            </a:r>
            <a:r>
              <a:rPr lang="zh-CN" altLang="en-US" dirty="0">
                <a:solidFill>
                  <a:srgbClr val="FF0000"/>
                </a:solidFill>
              </a:rPr>
              <a:t>足见三贤</a:t>
            </a:r>
            <a:r>
              <a:rPr lang="zh-CN" altLang="en-US" dirty="0" smtClean="0">
                <a:solidFill>
                  <a:srgbClr val="FF0000"/>
                </a:solidFill>
              </a:rPr>
              <a:t>位，乃</a:t>
            </a:r>
            <a:r>
              <a:rPr lang="zh-CN" altLang="en-US" dirty="0">
                <a:solidFill>
                  <a:srgbClr val="FF0000"/>
                </a:solidFill>
              </a:rPr>
              <a:t>通以中道观</a:t>
            </a:r>
            <a:r>
              <a:rPr lang="zh-CN" altLang="en-US" dirty="0" smtClean="0">
                <a:solidFill>
                  <a:srgbClr val="FF0000"/>
                </a:solidFill>
              </a:rPr>
              <a:t>智，总</a:t>
            </a:r>
            <a:r>
              <a:rPr lang="zh-CN" altLang="en-US" dirty="0">
                <a:solidFill>
                  <a:srgbClr val="FF0000"/>
                </a:solidFill>
              </a:rPr>
              <a:t>照无明住地，任运浅深而</a:t>
            </a:r>
            <a:r>
              <a:rPr lang="zh-CN" altLang="en-US" dirty="0" smtClean="0">
                <a:solidFill>
                  <a:srgbClr val="FF0000"/>
                </a:solidFill>
              </a:rPr>
              <a:t>显。约</a:t>
            </a:r>
            <a:r>
              <a:rPr lang="zh-CN" altLang="en-US" dirty="0">
                <a:solidFill>
                  <a:srgbClr val="FF0000"/>
                </a:solidFill>
              </a:rPr>
              <a:t>此以明次第，殆非</a:t>
            </a:r>
            <a:r>
              <a:rPr lang="zh-CN" altLang="en-US" dirty="0" smtClean="0">
                <a:solidFill>
                  <a:srgbClr val="FF0000"/>
                </a:solidFill>
              </a:rPr>
              <a:t>分断、分</a:t>
            </a:r>
            <a:r>
              <a:rPr lang="zh-CN" altLang="en-US" dirty="0">
                <a:solidFill>
                  <a:srgbClr val="FF0000"/>
                </a:solidFill>
              </a:rPr>
              <a:t>证者比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56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（一）明众生颠倒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阿难，云何名为众生颠倒？阿难，由性明心，性明圆故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真性之明离于能所，远离二边。即前文“性觉妙明，本觉明妙”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，因明发性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因无明故，妄明发于性中。即前文“妄为明觉”。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业相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，性妄见生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真性被妄所转，产生见分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。即前文“因明立所，所既妄立，生汝妄能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转相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，从毕竟无，成究竟有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即前文“无同异中炽然成异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现相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长水云：如来藏心，本性真明，周遍法界，故云“性明圆故”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。由此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真明，从性发动，便成所相。所既妄立，生于妄能，能即妄见也。能所二相，俱不离真，故云“因明发性，性妄见生”。元是一真，本来无相，忽然妄动，二相俄生，从无相真，成有相妄，故云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“成究竟有”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77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蕅益云：四十</a:t>
            </a:r>
            <a:r>
              <a:rPr lang="zh-CN" altLang="en-US" sz="3500" dirty="0"/>
              <a:t>一心者，指前干慧及信、住、行、向也。妙圆加行者，妙则不可思议，圆则非小非偏，亦非渐次，正显虽借藏教之名，不同藏教之义也。夫入道要门，必由加行，统而言之，名字位中，由加行故，得登五品观行位中，由加行故，得净六根。十信位中，由加行故，得入初住。乃至等觉位中，由加行故，得成妙觉。今独于第十回向心中开出四加行者，为显地法尊胜故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 一</a:t>
            </a:r>
            <a:r>
              <a:rPr lang="zh-CN" altLang="en-US" sz="3500" dirty="0"/>
              <a:t>暖地者，即以初欢喜地之佛觉，用为十向始觉之己心，初地觉性全在十向无明心中，譬如火在木中，今以十向始觉，钻于障初地之无明，求出初地本觉智火，此火欲出而未出，无明之木未然而将然，故喻如钻火欲然其木，暖相先现，名暖地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次</a:t>
            </a:r>
            <a:r>
              <a:rPr lang="zh-CN" altLang="en-US" sz="3500" dirty="0"/>
              <a:t>顶地者，又即以十向始觉之己心，成于初地佛觉之所履，初地所证涅槃，犹如虚空，迥超十向变易生死之山，今下有微碍，故云若依。身入虚空，故云非依。此则十向位中一分变易生死，将脱而未脱，初地位中所显虚空涅槃，未证而即证，名顶地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三</a:t>
            </a:r>
            <a:r>
              <a:rPr lang="zh-CN" altLang="en-US" sz="3500" dirty="0"/>
              <a:t>忍地者，牒前佛觉用为己心，是佛与心同，己心成佛所履，是心与佛同。心佛既其二同，则已善得中道，胸中了了，非复怀疑，惟独自知，非有出说，故如忍事之人，非怀非出，名为忍地。此以初地菩提涅槃，喻如所忍之事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 四</a:t>
            </a:r>
            <a:r>
              <a:rPr lang="zh-CN" altLang="en-US" sz="3500" dirty="0"/>
              <a:t>世第一地者，初暖地中，用佛觉为己心，尚存己心数量。二顶地中，以己心成佛履，尚存佛履数量。此二皆是迷中道之数量。三忍地中，心佛二同，尚存二同数量，乃是觉中道之数量。今则不但无迷，亦且无觉，始本冥合，始本俱忘，故名世第一地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500" dirty="0" smtClean="0"/>
              <a:t>         盖</a:t>
            </a:r>
            <a:r>
              <a:rPr lang="zh-CN" altLang="en-US" sz="3500" dirty="0"/>
              <a:t>称性真修，虽复极圆极顿，一念便能该因彻果，而于一念之中，法尔亦具此四加行，即此四种加行，说虽次第，行在一时，所以名为妙圆也。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45830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、十地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欢喜地、离垢地、发光地、焰慧地、难胜地、现前地、远行地、不动地、善慧地、法云地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（前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差别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因，以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属生灭门中对待之真如，今此十地唯依寂灭一心建立，不属对待，故为平等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因，证平等一心）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　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阿难，是善男子，于大菩提，善得通达，觉通如来，尽佛境界，名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欢喜地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。异性入同，同性亦灭，名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离垢地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。净极明生，名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发光地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。明极觉满，名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焰慧地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。一切同异所不能至，名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难胜地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。无为真如性净明露，名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现前地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。尽真如际，名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远行地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。一真如心，名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不动地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。发真如用，名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善慧地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。阿难，是诸菩萨，从此已往，修习毕功，功德圆满，亦目此地名修习位，慈阴妙云覆涅槃海，名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法云地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6955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通</a:t>
            </a:r>
            <a:r>
              <a:rPr lang="zh-CN" altLang="en-US" dirty="0"/>
              <a:t>议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入</a:t>
            </a:r>
            <a:r>
              <a:rPr lang="zh-CN" altLang="en-US" dirty="0" smtClean="0">
                <a:solidFill>
                  <a:srgbClr val="FF0000"/>
                </a:solidFill>
              </a:rPr>
              <a:t>地位，由</a:t>
            </a:r>
            <a:r>
              <a:rPr lang="zh-CN" altLang="en-US" dirty="0">
                <a:solidFill>
                  <a:srgbClr val="FF0000"/>
                </a:solidFill>
              </a:rPr>
              <a:t>四加</a:t>
            </a:r>
            <a:r>
              <a:rPr lang="zh-CN" altLang="en-US" dirty="0" smtClean="0">
                <a:solidFill>
                  <a:srgbClr val="FF0000"/>
                </a:solidFill>
              </a:rPr>
              <a:t>行，胜</a:t>
            </a:r>
            <a:r>
              <a:rPr lang="zh-CN" altLang="en-US" dirty="0">
                <a:solidFill>
                  <a:srgbClr val="FF0000"/>
                </a:solidFill>
              </a:rPr>
              <a:t>进功圆，会入圆觉寂灭</a:t>
            </a:r>
            <a:r>
              <a:rPr lang="zh-CN" altLang="en-US" dirty="0" smtClean="0">
                <a:solidFill>
                  <a:srgbClr val="FF0000"/>
                </a:solidFill>
              </a:rPr>
              <a:t>一心。</a:t>
            </a:r>
            <a:r>
              <a:rPr lang="zh-CN" altLang="en-US" dirty="0" smtClean="0"/>
              <a:t>故</a:t>
            </a:r>
            <a:r>
              <a:rPr lang="zh-CN" altLang="en-US" dirty="0"/>
              <a:t>善达菩提，觉通如来，尽佛境界，名欢喜地。差别事理因果同归一心，同亦不立，名离垢地。法界一心有大智慧光明义，由净极而光通达，故为明生，名发光地。明至极处，觉性圆满，名焰慧地。从此差别理事同异所不能至，名难胜地。无为真如全体显露，故</a:t>
            </a:r>
            <a:r>
              <a:rPr lang="zh-CN" altLang="en-US" dirty="0" smtClean="0"/>
              <a:t>曰性</a:t>
            </a:r>
            <a:r>
              <a:rPr lang="zh-CN" altLang="en-US" dirty="0"/>
              <a:t>净明露；名现前地。俱生无明名为远行，今尽真如际，已舍藏识，名远行地。纯一真如，不假功用，永绝动摇，湛寂一心，名不动地；华严说此地菩萨堕寂灭真如，不舍此定，故十方诸佛说三加七劝而拔起之。出真如定，从体起用便能说法，居法师位，故发真如用，名善慧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远</a:t>
            </a:r>
            <a:r>
              <a:rPr lang="zh-CN" altLang="en-US" dirty="0">
                <a:solidFill>
                  <a:srgbClr val="FF0000"/>
                </a:solidFill>
              </a:rPr>
              <a:t>从干慧</a:t>
            </a:r>
            <a:r>
              <a:rPr lang="zh-CN" altLang="en-US" dirty="0" smtClean="0">
                <a:solidFill>
                  <a:srgbClr val="FF0000"/>
                </a:solidFill>
              </a:rPr>
              <a:t>以来，通名</a:t>
            </a:r>
            <a:r>
              <a:rPr lang="zh-CN" altLang="en-US" dirty="0">
                <a:solidFill>
                  <a:srgbClr val="FF0000"/>
                </a:solidFill>
              </a:rPr>
              <a:t>修习因位，今修习功毕，行极理圆，所谓生灭既灭，故此地收功，名修习位。</a:t>
            </a:r>
            <a:r>
              <a:rPr lang="en-US" altLang="zh-CN" dirty="0"/>
              <a:t>〔</a:t>
            </a:r>
            <a:r>
              <a:rPr lang="zh-CN" altLang="en-US" dirty="0"/>
              <a:t>结前因圆</a:t>
            </a:r>
            <a:r>
              <a:rPr lang="en-US" altLang="zh-CN" dirty="0"/>
              <a:t>〕</a:t>
            </a:r>
            <a:r>
              <a:rPr lang="zh-CN" altLang="en-US" dirty="0"/>
              <a:t>若第十地于法性空布慈阴云，覆涅盘海，融前九位通成一心，名法云地；正寂灭现前。如来圆证一心，虽居果位，不舍因门，故逆流而</a:t>
            </a:r>
            <a:r>
              <a:rPr lang="zh-CN" altLang="en-US" dirty="0" smtClean="0"/>
              <a:t>出；菩萨</a:t>
            </a:r>
            <a:r>
              <a:rPr lang="zh-CN" altLang="en-US" dirty="0"/>
              <a:t>修行逆生死流，顺法性流而入果海，因果相接，故</a:t>
            </a:r>
            <a:r>
              <a:rPr lang="zh-CN" altLang="en-US" dirty="0" smtClean="0"/>
              <a:t>曰觉</a:t>
            </a:r>
            <a:r>
              <a:rPr lang="zh-CN" altLang="en-US" dirty="0"/>
              <a:t>际入</a:t>
            </a:r>
            <a:r>
              <a:rPr lang="zh-CN" altLang="en-US" dirty="0" smtClean="0"/>
              <a:t>交，名</a:t>
            </a:r>
            <a:r>
              <a:rPr lang="zh-CN" altLang="en-US" dirty="0"/>
              <a:t>为等觉，</a:t>
            </a:r>
            <a:r>
              <a:rPr lang="en-US" altLang="zh-CN" dirty="0"/>
              <a:t>〔</a:t>
            </a:r>
            <a:r>
              <a:rPr lang="zh-CN" altLang="en-US" dirty="0"/>
              <a:t>结果满</a:t>
            </a:r>
            <a:r>
              <a:rPr lang="en-US" altLang="zh-CN" dirty="0"/>
              <a:t>〕</a:t>
            </a:r>
            <a:r>
              <a:rPr lang="zh-CN" altLang="en-US" dirty="0"/>
              <a:t>则忽然超越世出世间入妙觉</a:t>
            </a:r>
            <a:r>
              <a:rPr lang="zh-CN" altLang="en-US" dirty="0" smtClean="0"/>
              <a:t>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643946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蕅益：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r>
              <a:rPr lang="zh-CN" altLang="en-US" dirty="0">
                <a:solidFill>
                  <a:srgbClr val="FF0000"/>
                </a:solidFill>
              </a:rPr>
              <a:t>圆十地，更成十番智断，更令三德十倍增明。犹如大地荷负一切，普入三世诸佛智地，不思议一境三谛任运现前，故名为地也。</a:t>
            </a:r>
          </a:p>
          <a:p>
            <a:pPr marL="0" indent="0">
              <a:buNone/>
            </a:pPr>
            <a:r>
              <a:rPr lang="zh-CN" altLang="en-US" dirty="0" smtClean="0"/>
              <a:t>         既</a:t>
            </a:r>
            <a:r>
              <a:rPr lang="zh-CN" altLang="en-US" dirty="0"/>
              <a:t>从十向后心，善成四种妙圆加行，则一分障初地之无明，豁尔顿破，故于大菩提性，善得通达。能觉之菩提智德，全与佛同，名为觉通如来。所觉之涅槃断德，全与佛同，名为尽佛境界。如三世诸佛所应得者，我已得之，如一切众生所本具者，我已证之，是故庆己庆人，名欢喜地也。</a:t>
            </a:r>
          </a:p>
          <a:p>
            <a:pPr marL="0" indent="0">
              <a:buNone/>
            </a:pPr>
            <a:r>
              <a:rPr lang="zh-CN" altLang="en-US" dirty="0" smtClean="0"/>
              <a:t>        地</a:t>
            </a:r>
            <a:r>
              <a:rPr lang="zh-CN" altLang="en-US" dirty="0"/>
              <a:t>前虽断无明至三十品，犹是贤圣，未是圣贤，名异生性。登欢喜地，与佛体同，名同生性。然而对异说同，异固是垢，同亦是垢，今泯绝异同，名离垢地也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802884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</a:t>
            </a:r>
            <a:r>
              <a:rPr lang="zh-CN" altLang="en-US" sz="4000" dirty="0" smtClean="0"/>
              <a:t>问</a:t>
            </a:r>
            <a:r>
              <a:rPr lang="zh-CN" altLang="en-US" sz="4000" dirty="0"/>
              <a:t>曰：七护法心，即云十方如来气分交接，四生贵住，即云入如来种。今至初地，何又云异性入同？若初地方名同性，验知十向尚为异性，仍是别教三贤十圣之义，如何可说惟圆位耶？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 dirty="0"/>
              <a:t>         答曰：圆位妙义，不出六即。六而常即，故与别教三贤之位不同。即而常六，故不妨展转说于同异。当知七心气分交接，是相似气分也。四住入如来种，是分真种也。今云异性入同，是从分证同性，邻于究竟同性也。盖十住与佛同住，十行与佛同行，十向与佛同向，十地与佛同地，所以法华经中，名此四十圣位为开示悟入佛之知见。虽复同在分证位中，不妨仍有浅深之别，开异于示，示异于悟，悟异于入，今以悟佛知见之异性，入于入佛知见之同性耳。离垢则净，净极则明自生，故名发光。发光即明，明极则觉目满，故名焰慧。觉满能照不思议理，既照不思议理，亦照不思议事，照理而又照事，故一切同性出世之智所不能至，照事而又照理，故一切异性世间之智所不能至。至，及也。盖离垢地，但能泯绝同异，此乃会通同异，故世出世智皆不能及，名难胜地也。若事若理，当体皆是无为真如，性本清净，今已昭明显露名现前地。法法既皆真如，则便穷尽真如边际，名远行地。真如边际，横遍竖穷，统惟一心，安有出入，故名不动。既证真如不动全体，必发真如随缘大用，故名善慧。善慧者，权实二智皆善也。前从初住至此，虽则皆是无功用道，仍是称性所起修习之功，从此以往，并其无功用之修习，亦已毕功，而大智大悲，功德俱已圆满，故亦目此九地名为修习位也。若第十地，则无复自利，纯是利他，故惟以慈阴妙云，覆于众生本有涅槃性海，而任运拔苦与乐，名之为法云地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 dirty="0"/>
              <a:t>         此十地位，亦可云理即佛地，乃至究竟佛地。今但约分证言之，复有横竖二义：竖则地地深入，横则一地一切地，一切地一地。譬如十大山王，同依大地，如是菩萨十种智地，惟一佛地也。</a:t>
            </a:r>
          </a:p>
        </p:txBody>
      </p:sp>
    </p:spTree>
    <p:extLst>
      <p:ext uri="{BB962C8B-B14F-4D97-AF65-F5344CB8AC3E}">
        <p14:creationId xmlns:p14="http://schemas.microsoft.com/office/powerpoint/2010/main" val="48257905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264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、等觉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　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如来逆流，如是菩萨顺行而至，觉际入交，名为等觉。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蕅益云：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言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如来已证法性真流，复从法性之中，逆流而出，同流九界，以度众生。如是菩萨，逆生死流，顺涅槃流，行至本觉源中，一则从用归体，一则从体起用，譬如二人，一方入门，一方出门，各各一足在内，一足在外，出入虽异，体相并同，故名为等觉也。</a:t>
            </a:r>
            <a:r>
              <a:rPr lang="zh-CN" altLang="en-US" dirty="0">
                <a:latin typeface="+mn-ea"/>
              </a:rPr>
              <a:t>夫如来权智下垂机感，名为寂照。菩萨实智上合觉心，名为照寂。照寂寂照，其义亦等。所以自佛视之，尚名菩萨，自下视之，则己如佛也。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7507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sz="3400" b="1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</a:rPr>
              <a:t>、妙觉（究竟位）</a:t>
            </a:r>
            <a:r>
              <a:rPr lang="en-US" altLang="zh-CN" sz="34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</a:rPr>
              <a:t>结指观行，圆证一心，泯同果海，成无上妙觉之果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zh-CN" sz="34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阿难，从干慧心，至等觉已，是觉始获金刚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心中、初干慧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地，如是重重单复十二，方尽妙觉，成无上道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3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/>
              <a:t>         通议</a:t>
            </a:r>
            <a:r>
              <a:rPr lang="zh-CN" altLang="en-US" sz="3400" dirty="0"/>
              <a:t>曰：</a:t>
            </a:r>
            <a:r>
              <a:rPr lang="zh-CN" altLang="en-US" sz="3400" dirty="0">
                <a:solidFill>
                  <a:srgbClr val="FF0000"/>
                </a:solidFill>
              </a:rPr>
              <a:t>此结观</a:t>
            </a:r>
            <a:r>
              <a:rPr lang="zh-CN" altLang="en-US" sz="3400" dirty="0" smtClean="0">
                <a:solidFill>
                  <a:srgbClr val="FF0000"/>
                </a:solidFill>
              </a:rPr>
              <a:t>行，以</a:t>
            </a:r>
            <a:r>
              <a:rPr lang="zh-CN" altLang="en-US" sz="3400" dirty="0">
                <a:solidFill>
                  <a:srgbClr val="FF0000"/>
                </a:solidFill>
              </a:rPr>
              <a:t>明圆证一心，泯同果海，成无上妙觉之果</a:t>
            </a:r>
            <a:r>
              <a:rPr lang="zh-CN" altLang="en-US" sz="3400" dirty="0" smtClean="0">
                <a:solidFill>
                  <a:srgbClr val="FF0000"/>
                </a:solidFill>
              </a:rPr>
              <a:t>也。</a:t>
            </a:r>
            <a:endParaRPr lang="en-US" altLang="zh-CN" sz="34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solidFill>
                  <a:srgbClr val="FF0000"/>
                </a:solidFill>
              </a:rPr>
              <a:t> </a:t>
            </a:r>
            <a:r>
              <a:rPr lang="en-US" altLang="zh-CN" sz="34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400" dirty="0" smtClean="0"/>
              <a:t>始终</a:t>
            </a:r>
            <a:r>
              <a:rPr lang="zh-CN" altLang="en-US" sz="3400" dirty="0"/>
              <a:t>干慧二地，从古解者不一，学者难凭，但未观佛法源头</a:t>
            </a:r>
            <a:r>
              <a:rPr lang="zh-CN" altLang="en-US" sz="3400" dirty="0" smtClean="0"/>
              <a:t>耳。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solidFill>
                  <a:srgbClr val="FF0000"/>
                </a:solidFill>
              </a:rPr>
              <a:t> </a:t>
            </a:r>
            <a:r>
              <a:rPr lang="en-US" altLang="zh-CN" sz="34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400" dirty="0" smtClean="0">
                <a:solidFill>
                  <a:srgbClr val="FF0000"/>
                </a:solidFill>
              </a:rPr>
              <a:t>以</a:t>
            </a:r>
            <a:r>
              <a:rPr lang="zh-CN" altLang="en-US" sz="3400" dirty="0">
                <a:solidFill>
                  <a:srgbClr val="FF0000"/>
                </a:solidFill>
              </a:rPr>
              <a:t>九界</a:t>
            </a:r>
            <a:r>
              <a:rPr lang="zh-CN" altLang="en-US" sz="3400" dirty="0" smtClean="0">
                <a:solidFill>
                  <a:srgbClr val="FF0000"/>
                </a:solidFill>
              </a:rPr>
              <a:t>众生，因</a:t>
            </a:r>
            <a:r>
              <a:rPr lang="zh-CN" altLang="en-US" sz="3400" dirty="0">
                <a:solidFill>
                  <a:srgbClr val="FF0000"/>
                </a:solidFill>
              </a:rPr>
              <a:t>三种</a:t>
            </a:r>
            <a:r>
              <a:rPr lang="zh-CN" altLang="en-US" sz="3400" dirty="0" smtClean="0">
                <a:solidFill>
                  <a:srgbClr val="FF0000"/>
                </a:solidFill>
              </a:rPr>
              <a:t>流，名</a:t>
            </a:r>
            <a:r>
              <a:rPr lang="zh-CN" altLang="en-US" sz="3400" dirty="0">
                <a:solidFill>
                  <a:srgbClr val="FF0000"/>
                </a:solidFill>
              </a:rPr>
              <a:t>五住烦恼，感二种生死。五住者：欲爱住地、色爱住地、无色爱住地、见一切住地、无明住地。三种流者：谓欲流、有流、无明流。前四烦恼为欲流、有流，感分段生死，此在初信已断；无明住地名无明流，感变易生死，至佛果乃断</a:t>
            </a:r>
            <a:r>
              <a:rPr lang="zh-CN" altLang="en-US" sz="3400" dirty="0" smtClean="0">
                <a:solidFill>
                  <a:srgbClr val="FF0000"/>
                </a:solidFill>
              </a:rPr>
              <a:t>。</a:t>
            </a:r>
            <a:endParaRPr lang="en-US" altLang="zh-CN" sz="34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/>
              <a:t> </a:t>
            </a:r>
            <a:r>
              <a:rPr lang="en-US" altLang="zh-CN" sz="3400" dirty="0" smtClean="0"/>
              <a:t>        </a:t>
            </a:r>
            <a:r>
              <a:rPr lang="zh-CN" altLang="en-US" sz="3400" dirty="0" smtClean="0"/>
              <a:t>今</a:t>
            </a:r>
            <a:r>
              <a:rPr lang="zh-CN" altLang="en-US" sz="3400" dirty="0"/>
              <a:t>经约生死染</a:t>
            </a:r>
            <a:r>
              <a:rPr lang="zh-CN" altLang="en-US" sz="3400" dirty="0" smtClean="0"/>
              <a:t>缘，重在</a:t>
            </a:r>
            <a:r>
              <a:rPr lang="zh-CN" altLang="en-US" sz="3400" dirty="0"/>
              <a:t>流字，故六根则曰流逸奔境，返妄观行则曰返流全一，入流亡所；专约三种流</a:t>
            </a:r>
            <a:r>
              <a:rPr lang="zh-CN" altLang="en-US" sz="3400" dirty="0" smtClean="0"/>
              <a:t>相，以为</a:t>
            </a:r>
            <a:r>
              <a:rPr lang="zh-CN" altLang="en-US" sz="3400" dirty="0"/>
              <a:t>真妄之本</a:t>
            </a:r>
            <a:r>
              <a:rPr lang="zh-CN" altLang="en-US" sz="3400" dirty="0" smtClean="0"/>
              <a:t>也。</a:t>
            </a:r>
            <a:r>
              <a:rPr lang="zh-CN" altLang="en-US" sz="3400" dirty="0" smtClean="0">
                <a:solidFill>
                  <a:srgbClr val="FF0000"/>
                </a:solidFill>
              </a:rPr>
              <a:t>今</a:t>
            </a:r>
            <a:r>
              <a:rPr lang="zh-CN" altLang="en-US" sz="3400" dirty="0">
                <a:solidFill>
                  <a:srgbClr val="FF0000"/>
                </a:solidFill>
              </a:rPr>
              <a:t>首楞严大定总名金刚如幻三昧，故下文云</a:t>
            </a:r>
            <a:r>
              <a:rPr lang="zh-CN" altLang="en-US" sz="3400" dirty="0" smtClean="0">
                <a:solidFill>
                  <a:srgbClr val="FF0000"/>
                </a:solidFill>
              </a:rPr>
              <a:t>：“是</a:t>
            </a:r>
            <a:r>
              <a:rPr lang="zh-CN" altLang="en-US" sz="3400" dirty="0">
                <a:solidFill>
                  <a:srgbClr val="FF0000"/>
                </a:solidFill>
              </a:rPr>
              <a:t>种</a:t>
            </a:r>
            <a:r>
              <a:rPr lang="zh-CN" altLang="en-US" sz="3400" dirty="0" smtClean="0">
                <a:solidFill>
                  <a:srgbClr val="FF0000"/>
                </a:solidFill>
              </a:rPr>
              <a:t>种地，皆</a:t>
            </a:r>
            <a:r>
              <a:rPr lang="zh-CN" altLang="en-US" sz="3400" dirty="0">
                <a:solidFill>
                  <a:srgbClr val="FF0000"/>
                </a:solidFill>
              </a:rPr>
              <a:t>以金刚观察渐次深入</a:t>
            </a:r>
            <a:r>
              <a:rPr lang="zh-CN" altLang="en-US" sz="3400" dirty="0" smtClean="0">
                <a:solidFill>
                  <a:srgbClr val="FF0000"/>
                </a:solidFill>
              </a:rPr>
              <a:t>。”是</a:t>
            </a:r>
            <a:r>
              <a:rPr lang="zh-CN" altLang="en-US" sz="3400" dirty="0">
                <a:solidFill>
                  <a:srgbClr val="FF0000"/>
                </a:solidFill>
              </a:rPr>
              <a:t>知从初干</a:t>
            </a:r>
            <a:r>
              <a:rPr lang="zh-CN" altLang="en-US" sz="3400" dirty="0" smtClean="0">
                <a:solidFill>
                  <a:srgbClr val="FF0000"/>
                </a:solidFill>
              </a:rPr>
              <a:t>慧，即</a:t>
            </a:r>
            <a:r>
              <a:rPr lang="zh-CN" altLang="en-US" sz="3400" dirty="0">
                <a:solidFill>
                  <a:srgbClr val="FF0000"/>
                </a:solidFill>
              </a:rPr>
              <a:t>用金刚观照，发心之</a:t>
            </a:r>
            <a:r>
              <a:rPr lang="zh-CN" altLang="en-US" sz="3400" dirty="0" smtClean="0">
                <a:solidFill>
                  <a:srgbClr val="FF0000"/>
                </a:solidFill>
              </a:rPr>
              <a:t>初志，在</a:t>
            </a:r>
            <a:r>
              <a:rPr lang="zh-CN" altLang="en-US" sz="3400" dirty="0">
                <a:solidFill>
                  <a:srgbClr val="FF0000"/>
                </a:solidFill>
              </a:rPr>
              <a:t>直断生相无明，何待等觉后心耶？以此证之，则初干慧地乃用金刚</a:t>
            </a:r>
            <a:r>
              <a:rPr lang="zh-CN" altLang="en-US" sz="3400" dirty="0" smtClean="0">
                <a:solidFill>
                  <a:srgbClr val="FF0000"/>
                </a:solidFill>
              </a:rPr>
              <a:t>心，任</a:t>
            </a:r>
            <a:r>
              <a:rPr lang="zh-CN" altLang="en-US" sz="3400" dirty="0">
                <a:solidFill>
                  <a:srgbClr val="FF0000"/>
                </a:solidFill>
              </a:rPr>
              <a:t>运先断欲、有二流，出分段生死，故曰：欲爱干枯，根境不偶，现前残质不复续生；如澄浊水，沙土自沉，清水现前，名为初伏客尘</a:t>
            </a:r>
            <a:r>
              <a:rPr lang="zh-CN" altLang="en-US" sz="3400" dirty="0" smtClean="0">
                <a:solidFill>
                  <a:srgbClr val="FF0000"/>
                </a:solidFill>
              </a:rPr>
              <a:t>烦恼。</a:t>
            </a:r>
            <a:r>
              <a:rPr lang="zh-CN" altLang="en-US" sz="3400" dirty="0" smtClean="0"/>
              <a:t>此</a:t>
            </a:r>
            <a:r>
              <a:rPr lang="zh-CN" altLang="en-US" sz="3400" dirty="0"/>
              <a:t>明文的证</a:t>
            </a:r>
            <a:r>
              <a:rPr lang="zh-CN" altLang="en-US" sz="3400" dirty="0" smtClean="0"/>
              <a:t>也。 </a:t>
            </a:r>
            <a:endParaRPr lang="zh-CN" altLang="en-US" sz="3400" dirty="0"/>
          </a:p>
        </p:txBody>
      </p:sp>
    </p:spTree>
    <p:extLst>
      <p:ext uri="{BB962C8B-B14F-4D97-AF65-F5344CB8AC3E}">
        <p14:creationId xmlns:p14="http://schemas.microsoft.com/office/powerpoint/2010/main" val="228914630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dirty="0" smtClean="0">
                <a:solidFill>
                  <a:srgbClr val="FF0000"/>
                </a:solidFill>
              </a:rPr>
              <a:t>其</a:t>
            </a:r>
            <a:r>
              <a:rPr lang="zh-CN" altLang="en-US" dirty="0">
                <a:solidFill>
                  <a:srgbClr val="FF0000"/>
                </a:solidFill>
              </a:rPr>
              <a:t>无明</a:t>
            </a:r>
            <a:r>
              <a:rPr lang="zh-CN" altLang="en-US" dirty="0" smtClean="0">
                <a:solidFill>
                  <a:srgbClr val="FF0000"/>
                </a:solidFill>
              </a:rPr>
              <a:t>流，从</a:t>
            </a:r>
            <a:r>
              <a:rPr lang="zh-CN" altLang="en-US" dirty="0">
                <a:solidFill>
                  <a:srgbClr val="FF0000"/>
                </a:solidFill>
              </a:rPr>
              <a:t>入信</a:t>
            </a:r>
            <a:r>
              <a:rPr lang="zh-CN" altLang="en-US" dirty="0" smtClean="0">
                <a:solidFill>
                  <a:srgbClr val="FF0000"/>
                </a:solidFill>
              </a:rPr>
              <a:t>以来，即</a:t>
            </a:r>
            <a:r>
              <a:rPr lang="zh-CN" altLang="en-US" dirty="0">
                <a:solidFill>
                  <a:srgbClr val="FF0000"/>
                </a:solidFill>
              </a:rPr>
              <a:t>志断之，但无明深厚，故历五十四</a:t>
            </a:r>
            <a:r>
              <a:rPr lang="zh-CN" altLang="en-US" dirty="0" smtClean="0">
                <a:solidFill>
                  <a:srgbClr val="FF0000"/>
                </a:solidFill>
              </a:rPr>
              <a:t>位，直至</a:t>
            </a:r>
            <a:r>
              <a:rPr lang="zh-CN" altLang="en-US" dirty="0">
                <a:solidFill>
                  <a:srgbClr val="FF0000"/>
                </a:solidFill>
              </a:rPr>
              <a:t>等觉后心，生相无</a:t>
            </a:r>
            <a:r>
              <a:rPr lang="zh-CN" altLang="en-US" dirty="0" smtClean="0">
                <a:solidFill>
                  <a:srgbClr val="FF0000"/>
                </a:solidFill>
              </a:rPr>
              <a:t>明才干</a:t>
            </a:r>
            <a:r>
              <a:rPr lang="zh-CN" altLang="en-US" dirty="0">
                <a:solidFill>
                  <a:srgbClr val="FF0000"/>
                </a:solidFill>
              </a:rPr>
              <a:t>，以此无明在观心中断，故曰：是觉始获金刚心中初干慧地。五住究尽，二死永亡，无明流</a:t>
            </a:r>
            <a:r>
              <a:rPr lang="zh-CN" altLang="en-US" dirty="0" smtClean="0">
                <a:solidFill>
                  <a:srgbClr val="FF0000"/>
                </a:solidFill>
              </a:rPr>
              <a:t>至此才干</a:t>
            </a:r>
            <a:r>
              <a:rPr lang="zh-CN" altLang="en-US" dirty="0">
                <a:solidFill>
                  <a:srgbClr val="FF0000"/>
                </a:solidFill>
              </a:rPr>
              <a:t>，乃入妙觉，出变易生死，所谓去泥纯水，名为永断根本无明；是则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位有始终，观无先后</a:t>
            </a:r>
            <a:r>
              <a:rPr lang="zh-CN" altLang="en-US" dirty="0">
                <a:solidFill>
                  <a:srgbClr val="FF0000"/>
                </a:solidFill>
              </a:rPr>
              <a:t>，以力行深浅为次</a:t>
            </a:r>
            <a:r>
              <a:rPr lang="zh-CN" altLang="en-US" dirty="0" smtClean="0">
                <a:solidFill>
                  <a:srgbClr val="FF0000"/>
                </a:solidFill>
              </a:rPr>
              <a:t>耳。以此证明，决</a:t>
            </a:r>
            <a:r>
              <a:rPr lang="zh-CN" altLang="en-US" dirty="0">
                <a:solidFill>
                  <a:srgbClr val="FF0000"/>
                </a:solidFill>
              </a:rPr>
              <a:t>无疑</a:t>
            </a:r>
            <a:r>
              <a:rPr lang="zh-CN" altLang="en-US" dirty="0" smtClean="0">
                <a:solidFill>
                  <a:srgbClr val="FF0000"/>
                </a:solidFill>
              </a:rPr>
              <a:t>矣。</a:t>
            </a:r>
            <a:r>
              <a:rPr lang="zh-CN" altLang="en-US" dirty="0" smtClean="0"/>
              <a:t>又</a:t>
            </a:r>
            <a:r>
              <a:rPr lang="zh-CN" altLang="en-US" dirty="0"/>
              <a:t>何牵强多说哉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如是</a:t>
            </a:r>
            <a:r>
              <a:rPr lang="zh-CN" altLang="en-US" dirty="0"/>
              <a:t>重重者亦有多解，但约华严位位胜</a:t>
            </a:r>
            <a:r>
              <a:rPr lang="zh-CN" altLang="en-US" dirty="0" smtClean="0"/>
              <a:t>进，自然明了。</a:t>
            </a:r>
            <a:r>
              <a:rPr lang="zh-CN" altLang="en-US" dirty="0" smtClean="0">
                <a:solidFill>
                  <a:srgbClr val="FF0000"/>
                </a:solidFill>
              </a:rPr>
              <a:t>初</a:t>
            </a:r>
            <a:r>
              <a:rPr lang="zh-CN" altLang="en-US" dirty="0">
                <a:solidFill>
                  <a:srgbClr val="FF0000"/>
                </a:solidFill>
              </a:rPr>
              <a:t>以三种渐次为发觉初心，圆成一心为胜进，乃入信</a:t>
            </a:r>
            <a:r>
              <a:rPr lang="zh-CN" altLang="en-US" dirty="0" smtClean="0">
                <a:solidFill>
                  <a:srgbClr val="FF0000"/>
                </a:solidFill>
              </a:rPr>
              <a:t>位，位</a:t>
            </a:r>
            <a:r>
              <a:rPr lang="zh-CN" altLang="en-US" dirty="0">
                <a:solidFill>
                  <a:srgbClr val="FF0000"/>
                </a:solidFill>
              </a:rPr>
              <a:t>位历别，及至第十融成一心，入住、行、</a:t>
            </a:r>
            <a:r>
              <a:rPr lang="zh-CN" altLang="en-US" dirty="0" smtClean="0">
                <a:solidFill>
                  <a:srgbClr val="FF0000"/>
                </a:solidFill>
              </a:rPr>
              <a:t>向，位</a:t>
            </a:r>
            <a:r>
              <a:rPr lang="zh-CN" altLang="en-US" dirty="0">
                <a:solidFill>
                  <a:srgbClr val="FF0000"/>
                </a:solidFill>
              </a:rPr>
              <a:t>位皆</a:t>
            </a:r>
            <a:r>
              <a:rPr lang="zh-CN" altLang="en-US" dirty="0" smtClean="0">
                <a:solidFill>
                  <a:srgbClr val="FF0000"/>
                </a:solidFill>
              </a:rPr>
              <a:t>然。其</a:t>
            </a:r>
            <a:r>
              <a:rPr lang="zh-CN" altLang="en-US" dirty="0">
                <a:solidFill>
                  <a:srgbClr val="FF0000"/>
                </a:solidFill>
              </a:rPr>
              <a:t>四加行又融前三贤观智，乃入初地；前九犹是历别因，十地融前诸位为因穷，等觉为果满，会归寂灭</a:t>
            </a:r>
            <a:r>
              <a:rPr lang="zh-CN" altLang="en-US" dirty="0" smtClean="0">
                <a:solidFill>
                  <a:srgbClr val="FF0000"/>
                </a:solidFill>
              </a:rPr>
              <a:t>一心，乃</a:t>
            </a:r>
            <a:r>
              <a:rPr lang="zh-CN" altLang="en-US" dirty="0">
                <a:solidFill>
                  <a:srgbClr val="FF0000"/>
                </a:solidFill>
              </a:rPr>
              <a:t>入妙觉，故</a:t>
            </a:r>
            <a:r>
              <a:rPr lang="zh-CN" altLang="en-US" dirty="0" smtClean="0">
                <a:solidFill>
                  <a:srgbClr val="FF0000"/>
                </a:solidFill>
              </a:rPr>
              <a:t>曰重重</a:t>
            </a:r>
            <a:r>
              <a:rPr lang="zh-CN" altLang="en-US" dirty="0">
                <a:solidFill>
                  <a:srgbClr val="FF0000"/>
                </a:solidFill>
              </a:rPr>
              <a:t>。以先历次为单，后融一心胜进为复，盖单十、复十有二</a:t>
            </a:r>
            <a:r>
              <a:rPr lang="zh-CN" altLang="en-US" dirty="0" smtClean="0">
                <a:solidFill>
                  <a:srgbClr val="FF0000"/>
                </a:solidFill>
              </a:rPr>
              <a:t>也。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/>
              <a:t>奢</a:t>
            </a:r>
            <a:r>
              <a:rPr lang="zh-CN" altLang="en-US" dirty="0"/>
              <a:t>摩</a:t>
            </a:r>
            <a:r>
              <a:rPr lang="zh-CN" altLang="en-US" dirty="0" smtClean="0"/>
              <a:t>他，止也。毗</a:t>
            </a:r>
            <a:r>
              <a:rPr lang="zh-CN" altLang="en-US" dirty="0"/>
              <a:t>婆舍</a:t>
            </a:r>
            <a:r>
              <a:rPr lang="zh-CN" altLang="en-US" dirty="0" smtClean="0"/>
              <a:t>那，观也。天台</a:t>
            </a:r>
            <a:r>
              <a:rPr lang="zh-CN" altLang="en-US" dirty="0"/>
              <a:t>三止三观正符此义。初云从是渐修安立圣位，故此结云如是皆以三增进故，善能成就五十五位真菩提</a:t>
            </a:r>
            <a:r>
              <a:rPr lang="zh-CN" altLang="en-US" dirty="0" smtClean="0"/>
              <a:t>路。</a:t>
            </a:r>
            <a:r>
              <a:rPr lang="zh-CN" altLang="en-US" dirty="0" smtClean="0">
                <a:solidFill>
                  <a:srgbClr val="FF0000"/>
                </a:solidFill>
              </a:rPr>
              <a:t>观</a:t>
            </a:r>
            <a:r>
              <a:rPr lang="zh-CN" altLang="en-US" dirty="0">
                <a:solidFill>
                  <a:srgbClr val="FF0000"/>
                </a:solidFill>
              </a:rPr>
              <a:t>此结文，则初干慧地通为</a:t>
            </a:r>
            <a:r>
              <a:rPr lang="zh-CN" altLang="en-US" dirty="0" smtClean="0">
                <a:solidFill>
                  <a:srgbClr val="FF0000"/>
                </a:solidFill>
              </a:rPr>
              <a:t>基本，为</a:t>
            </a:r>
            <a:r>
              <a:rPr lang="zh-CN" altLang="en-US" dirty="0">
                <a:solidFill>
                  <a:srgbClr val="FF0000"/>
                </a:solidFill>
              </a:rPr>
              <a:t>一位，十信至十地为五十五，是则以前为因，以等觉为</a:t>
            </a:r>
            <a:r>
              <a:rPr lang="zh-CN" altLang="en-US" dirty="0" smtClean="0">
                <a:solidFill>
                  <a:srgbClr val="FF0000"/>
                </a:solidFill>
              </a:rPr>
              <a:t>果。 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华严</a:t>
            </a:r>
            <a:r>
              <a:rPr lang="zh-CN" altLang="en-US" dirty="0">
                <a:solidFill>
                  <a:srgbClr val="FF0000"/>
                </a:solidFill>
              </a:rPr>
              <a:t>不立信位，唯云初发心时即得菩提，与今经从三渐次安立圣位义</a:t>
            </a:r>
            <a:r>
              <a:rPr lang="zh-CN" altLang="en-US" dirty="0" smtClean="0">
                <a:solidFill>
                  <a:srgbClr val="FF0000"/>
                </a:solidFill>
              </a:rPr>
              <a:t>同。</a:t>
            </a:r>
            <a:r>
              <a:rPr lang="zh-CN" altLang="en-US" dirty="0" smtClean="0"/>
              <a:t>但</a:t>
            </a:r>
            <a:r>
              <a:rPr lang="zh-CN" altLang="en-US" dirty="0"/>
              <a:t>彼圆宗以十二因缘原是如来普光明大智愿海，一念信心即得安住，因果同时，唯说称性</a:t>
            </a:r>
            <a:r>
              <a:rPr lang="zh-CN" altLang="en-US" dirty="0" smtClean="0"/>
              <a:t>法门，横</a:t>
            </a:r>
            <a:r>
              <a:rPr lang="zh-CN" altLang="en-US" dirty="0"/>
              <a:t>周法界，故曰即得菩提，不说断</a:t>
            </a:r>
            <a:r>
              <a:rPr lang="zh-CN" altLang="en-US" dirty="0" smtClean="0"/>
              <a:t>证。此</a:t>
            </a:r>
            <a:r>
              <a:rPr lang="zh-CN" altLang="en-US" dirty="0"/>
              <a:t>经意在逆生死流，竖尽一心，故曰安立圣位，此为别</a:t>
            </a:r>
            <a:r>
              <a:rPr lang="zh-CN" altLang="en-US" dirty="0" smtClean="0"/>
              <a:t>耳。观</a:t>
            </a:r>
            <a:r>
              <a:rPr lang="zh-CN" altLang="en-US" dirty="0"/>
              <a:t>者</a:t>
            </a:r>
            <a:r>
              <a:rPr lang="zh-CN" altLang="en-US" dirty="0" smtClean="0"/>
              <a:t>应知。</a:t>
            </a: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98667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蕅益：此言</a:t>
            </a:r>
            <a:r>
              <a:rPr lang="zh-CN" altLang="en-US" dirty="0"/>
              <a:t>证等觉已，仍须用彼金刚观智，重历前来所证诸位，使彼见思尘沙无明一切习气影子，荡尽无余，乃成妙觉。</a:t>
            </a:r>
            <a:r>
              <a:rPr lang="zh-CN" altLang="en-US" dirty="0">
                <a:solidFill>
                  <a:srgbClr val="FF0000"/>
                </a:solidFill>
              </a:rPr>
              <a:t>是故从初干慧，至此等觉，此觉只获金刚心中初干慧地，从此金刚干慧，重历信住行向加行地等，凡有两重十二，方尽妙觉而成无上道也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 smtClean="0"/>
              <a:t>        言重</a:t>
            </a:r>
            <a:r>
              <a:rPr lang="zh-CN" altLang="en-US" dirty="0"/>
              <a:t>重单复十二者，始则一干慧，二十信，三十住，四十行，五十回向，六暖，七顶，八忍，九世第一，十十地，十一等觉，十二金刚心，是为单十二之一重。次则一金刚心中干慧，二金刚心中十信，三金刚心中十住，乃至十二金刚心中之金刚后心，是为复十二之第二重。如此历尽单复两重十二，则无明正习，永尽无余，更无所断，彻证本来心性，名为妙觉，而成究竟转依无上道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37959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（三）合结诸位由三行而成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、总以止观结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是种种地，皆以金刚观察如幻十种深喻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观一切业如幻，一切法如焰，一切身如水月，妙色如空花，妙音如谷响，诸佛国土如乾闼婆城，佛事如梦，佛身如影，报身如像，法身如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化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，奢摩他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（即观之止）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中，用诸如来毗婆舍那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（即止之观）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，清净修证，渐次深入。</a:t>
            </a:r>
          </a:p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、正以三行结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阿难，如是皆以三增进故，善能成就五十五位真菩提路。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按：由此可知，三渐次乃修行之三大原则，贯彻始终。故有人主张，不必当作“观行位”，别立一位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、复以邪正结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作是观者，名为正观。若他观者，名为邪观。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160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2234</TotalTime>
  <Words>31411</Words>
  <Application>Microsoft Office PowerPoint</Application>
  <PresentationFormat>全屏显示(4:3)</PresentationFormat>
  <Paragraphs>747</Paragraphs>
  <Slides>102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0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307</cp:revision>
  <dcterms:created xsi:type="dcterms:W3CDTF">2017-05-18T02:29:55Z</dcterms:created>
  <dcterms:modified xsi:type="dcterms:W3CDTF">2022-01-02T01:23:57Z</dcterms:modified>
</cp:coreProperties>
</file>